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8" r:id="rId4"/>
  </p:sldMasterIdLst>
  <p:notesMasterIdLst>
    <p:notesMasterId r:id="rId43"/>
  </p:notesMasterIdLst>
  <p:handoutMasterIdLst>
    <p:handoutMasterId r:id="rId44"/>
  </p:handoutMasterIdLst>
  <p:sldIdLst>
    <p:sldId id="2147309444" r:id="rId5"/>
    <p:sldId id="2147309468" r:id="rId6"/>
    <p:sldId id="867" r:id="rId7"/>
    <p:sldId id="2147309469" r:id="rId8"/>
    <p:sldId id="2147309470" r:id="rId9"/>
    <p:sldId id="2147309477" r:id="rId10"/>
    <p:sldId id="2147309478" r:id="rId11"/>
    <p:sldId id="2147309449" r:id="rId12"/>
    <p:sldId id="2147309452" r:id="rId13"/>
    <p:sldId id="2147309479" r:id="rId14"/>
    <p:sldId id="2147309480" r:id="rId15"/>
    <p:sldId id="2147309481" r:id="rId16"/>
    <p:sldId id="2147309476" r:id="rId17"/>
    <p:sldId id="2147309475" r:id="rId18"/>
    <p:sldId id="413" r:id="rId19"/>
    <p:sldId id="2147309462" r:id="rId20"/>
    <p:sldId id="2147309464" r:id="rId21"/>
    <p:sldId id="2147309465" r:id="rId22"/>
    <p:sldId id="938" r:id="rId23"/>
    <p:sldId id="2147309471" r:id="rId24"/>
    <p:sldId id="2147309472" r:id="rId25"/>
    <p:sldId id="2147309473" r:id="rId26"/>
    <p:sldId id="2147309474" r:id="rId27"/>
    <p:sldId id="2147309455" r:id="rId28"/>
    <p:sldId id="2142533028" r:id="rId29"/>
    <p:sldId id="928" r:id="rId30"/>
    <p:sldId id="2147309456" r:id="rId31"/>
    <p:sldId id="2142533039" r:id="rId32"/>
    <p:sldId id="2142533041" r:id="rId33"/>
    <p:sldId id="425" r:id="rId34"/>
    <p:sldId id="427" r:id="rId35"/>
    <p:sldId id="466" r:id="rId36"/>
    <p:sldId id="2147309463" r:id="rId37"/>
    <p:sldId id="817" r:id="rId38"/>
    <p:sldId id="891" r:id="rId39"/>
    <p:sldId id="915" r:id="rId40"/>
    <p:sldId id="892" r:id="rId41"/>
    <p:sldId id="901" r:id="rId42"/>
  </p:sldIdLst>
  <p:sldSz cx="12188825" cy="6858000"/>
  <p:notesSz cx="9144000" cy="6858000"/>
  <p:defaultTextStyle>
    <a:defPPr>
      <a:defRPr lang="en-US"/>
    </a:defPPr>
    <a:lvl1pPr marL="0" indent="0" algn="l" defTabSz="457200" rtl="0" eaLnBrk="1" latinLnBrk="0" hangingPunct="1">
      <a:buClrTx/>
      <a:buFont typeface="Arial"/>
      <a:buNone/>
      <a:defRPr sz="1500" b="0" kern="1200">
        <a:solidFill>
          <a:schemeClr val="tx2"/>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F591FA-CFE2-11F8-D504-CD31DBCE997B}" name="Rondinelli, Daniel" initials="RD" userId="S::RondinelliD@aetna.com::6b4a2a2a-91e5-44a7-95bd-8af6b03c76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own, Shelley K" initials="BSK" lastIdx="6" clrIdx="0">
    <p:extLst>
      <p:ext uri="{19B8F6BF-5375-455C-9EA6-DF929625EA0E}">
        <p15:presenceInfo xmlns:p15="http://schemas.microsoft.com/office/powerpoint/2012/main" userId="S::BrownS17@aetna.com::a4ba3ad5-6974-47f1-ad5f-cc4c3e428943" providerId="AD"/>
      </p:ext>
    </p:extLst>
  </p:cmAuthor>
  <p:cmAuthor id="2" name="Malhotra, Nidhi" initials="MN" lastIdx="10" clrIdx="1">
    <p:extLst>
      <p:ext uri="{19B8F6BF-5375-455C-9EA6-DF929625EA0E}">
        <p15:presenceInfo xmlns:p15="http://schemas.microsoft.com/office/powerpoint/2012/main" userId="S::MalhotraN1@aetna.com::cc07d14a-f33a-4c83-9c94-808eb70661c7" providerId="AD"/>
      </p:ext>
    </p:extLst>
  </p:cmAuthor>
  <p:cmAuthor id="3" name="Scott" initials="S" lastIdx="2" clrIdx="2">
    <p:extLst>
      <p:ext uri="{19B8F6BF-5375-455C-9EA6-DF929625EA0E}">
        <p15:presenceInfo xmlns:p15="http://schemas.microsoft.com/office/powerpoint/2012/main" userId="S::Scott.Davis3@CVSHealth.com::cbaf7703-d0d5-492d-9d43-8a5eda984c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4BECD3-1946-49B8-A077-205F1168E22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F4BECD3-1946-49B8-A077-205F1168E22D}" styleName="CVS Table 1">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TxStyle b="on">
        <a:fontRef idx="minor">
          <a:prstClr val="black"/>
        </a:fontRef>
        <a:schemeClr val="tx2"/>
      </a:tcTxStyle>
      <a:tcStyle>
        <a:tcBdr/>
        <a:fill>
          <a:solidFill>
            <a:srgbClr val="E9E9E9"/>
          </a:solidFill>
        </a:fill>
      </a:tcStyle>
    </a:lastCol>
    <a:firstCol>
      <a:tcTxStyle b="on">
        <a:fontRef idx="minor">
          <a:prstClr val="black"/>
        </a:fontRef>
        <a:schemeClr val="tx2"/>
      </a:tcTxStyle>
      <a:tcStyle>
        <a:tcBdr/>
      </a:tcStyle>
    </a:firstCol>
    <a:lastRow>
      <a:tcTxStyle b="on">
        <a:fontRef idx="minor">
          <a:prstClr val="black"/>
        </a:fontRef>
        <a:schemeClr val="tx2"/>
      </a:tcTxStyle>
      <a:tcStyle>
        <a:tcBdr/>
        <a:fill>
          <a:solidFill>
            <a:srgbClr val="E9E9E9"/>
          </a:solidFill>
        </a:fill>
      </a:tcStyle>
    </a:lastRow>
    <a:firstRow>
      <a:tcTxStyle b="on">
        <a:fontRef idx="minor">
          <a:prstClr val="black"/>
        </a:fontRef>
        <a:schemeClr val="tx2"/>
      </a:tcTxStyle>
      <a:tcStyle>
        <a:tcBdr>
          <a:bottom>
            <a:ln w="12700" cmpd="sng">
              <a:solidFill>
                <a:schemeClr val="accent6"/>
              </a:solidFill>
            </a:ln>
          </a:bottom>
        </a:tcBdr>
      </a:tcStyle>
    </a:firstRow>
  </a:tblStyle>
  <a:tblStyle styleId="{C0B4EDBA-67D5-4435-A0B7-D5753C67F26B}" styleName="CVS Table 2">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TxStyle b="on">
        <a:fontRef idx="minor">
          <a:prstClr val="black"/>
        </a:fontRef>
        <a:schemeClr val="tx2"/>
      </a:tcTxStyle>
      <a:tcStyle>
        <a:tcBdr/>
        <a:fill>
          <a:solidFill>
            <a:srgbClr val="E9E9E9"/>
          </a:solidFill>
        </a:fill>
      </a:tcStyle>
    </a:lastCol>
    <a:firstCol>
      <a:tcTxStyle b="on">
        <a:fontRef idx="minor">
          <a:prstClr val="black"/>
        </a:fontRef>
        <a:schemeClr val="tx2"/>
      </a:tcTxStyle>
      <a:tcStyle>
        <a:tcBdr/>
      </a:tcStyle>
    </a:firstCol>
    <a:lastRow>
      <a:tcTxStyle b="on">
        <a:fontRef idx="minor">
          <a:prstClr val="black"/>
        </a:fontRef>
        <a:schemeClr val="tx2"/>
      </a:tcTxStyle>
      <a:tcStyle>
        <a:tcBdr/>
        <a:fill>
          <a:solidFill>
            <a:srgbClr val="E9E9E9"/>
          </a:solidFill>
        </a:fill>
      </a:tcStyle>
    </a:lastRow>
    <a:firstRow>
      <a:tcTxStyle b="on">
        <a:fontRef idx="minor">
          <a:prstClr val="black"/>
        </a:fontRef>
        <a:schemeClr val="tx2"/>
      </a:tcTxStyle>
      <a:tcStyle>
        <a:tcBdr>
          <a:bottom>
            <a:ln w="12700" cmpd="sng">
              <a:solidFill>
                <a:schemeClr val="accent2"/>
              </a:solidFill>
            </a:ln>
          </a:bottom>
        </a:tcBdr>
      </a:tcStyle>
    </a:firstRow>
  </a:tblStyle>
  <a:tblStyle styleId="{16486439-AC5F-4A27-B78C-A0BE22C8523E}" styleName="CVS Table 3">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TxStyle b="on">
        <a:fontRef idx="minor">
          <a:prstClr val="black"/>
        </a:fontRef>
        <a:schemeClr val="tx2"/>
      </a:tcTxStyle>
      <a:tcStyle>
        <a:tcBdr/>
        <a:fill>
          <a:solidFill>
            <a:srgbClr val="E9E9E9"/>
          </a:solidFill>
        </a:fill>
      </a:tcStyle>
    </a:lastCol>
    <a:firstCol>
      <a:tcTxStyle b="on">
        <a:fontRef idx="minor">
          <a:prstClr val="black"/>
        </a:fontRef>
        <a:schemeClr val="tx2"/>
      </a:tcTxStyle>
      <a:tcStyle>
        <a:tcBdr/>
      </a:tcStyle>
    </a:firstCol>
    <a:lastRow>
      <a:tcTxStyle b="on">
        <a:fontRef idx="minor">
          <a:prstClr val="black"/>
        </a:fontRef>
        <a:schemeClr val="tx2"/>
      </a:tcTxStyle>
      <a:tcStyle>
        <a:tcBdr/>
        <a:fill>
          <a:solidFill>
            <a:srgbClr val="E9E9E9"/>
          </a:solidFill>
        </a:fill>
      </a:tcStyle>
    </a:lastRow>
    <a:firstRow>
      <a:tcTxStyle b="on">
        <a:fontRef idx="minor">
          <a:prstClr val="red"/>
        </a:fontRef>
        <a:schemeClr val="accent2"/>
      </a:tcTxStyle>
      <a:tcStyle>
        <a:tcBdr>
          <a:bottom>
            <a:ln w="12700" cmpd="sng">
              <a:solidFill>
                <a:schemeClr val="accent6"/>
              </a:solidFill>
            </a:ln>
          </a:bottom>
        </a:tcBdr>
      </a:tcStyle>
    </a:firstRow>
  </a:tblStyle>
  <a:tblStyle styleId="{45550388-6236-4824-97A7-F25172F56FC5}" styleName="CVS Table 4">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TxStyle b="on">
        <a:fontRef idx="minor">
          <a:prstClr val="black"/>
        </a:fontRef>
        <a:schemeClr val="tx2"/>
      </a:tcTxStyle>
      <a:tcStyle>
        <a:tcBdr/>
        <a:fill>
          <a:solidFill>
            <a:srgbClr val="E9E9E9"/>
          </a:solidFill>
        </a:fill>
      </a:tcStyle>
    </a:lastCol>
    <a:firstCol>
      <a:tcTxStyle b="on">
        <a:fontRef idx="minor">
          <a:prstClr val="black"/>
        </a:fontRef>
        <a:schemeClr val="tx2"/>
      </a:tcTxStyle>
      <a:tcStyle>
        <a:tcBdr/>
      </a:tcStyle>
    </a:firstCol>
    <a:lastRow>
      <a:tcTxStyle b="on">
        <a:fontRef idx="minor">
          <a:prstClr val="black"/>
        </a:fontRef>
        <a:schemeClr val="tx2"/>
      </a:tcTxStyle>
      <a:tcStyle>
        <a:tcBdr/>
        <a:fill>
          <a:solidFill>
            <a:srgbClr val="E9E9E9"/>
          </a:solidFill>
        </a:fill>
      </a:tcStyle>
    </a:lastRow>
    <a:firstRow>
      <a:tcTxStyle b="on">
        <a:fontRef idx="minor">
          <a:prstClr val="blue"/>
        </a:fontRef>
        <a:srgbClr val="0A4B8C"/>
      </a:tcTxStyle>
      <a:tcStyle>
        <a:tcBdr>
          <a:bottom>
            <a:ln w="12700" cmpd="sng">
              <a:solidFill>
                <a:schemeClr val="accent6"/>
              </a:solidFill>
            </a:ln>
          </a:bottom>
        </a:tcBdr>
      </a:tcStyle>
    </a:firstRow>
  </a:tblStyle>
  <a:tblStyle styleId="{2268F375-FF24-489F-8BCC-F0714B050B05}" styleName="CVS Table 5">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fill>
          <a:solidFill>
            <a:srgbClr val="E9E9E9"/>
          </a:solidFill>
        </a:fill>
      </a:tcStyle>
    </a:band2H>
    <a:band1V>
      <a:tcStyle>
        <a:tcBdr/>
      </a:tcStyle>
    </a:band1V>
    <a:band2V>
      <a:tcStyle>
        <a:tcBdr/>
        <a:fill>
          <a:solidFill>
            <a:srgbClr val="E9E9E9"/>
          </a:solidFill>
        </a:fill>
      </a:tcStyle>
    </a:band2V>
    <a:lastCol>
      <a:tcStyle>
        <a:tcBdr/>
      </a:tcStyle>
    </a:lastCol>
    <a:firstCol>
      <a:tcTxStyle b="on">
        <a:fontRef idx="minor">
          <a:prstClr val="black"/>
        </a:fontRef>
        <a:schemeClr val="tx2"/>
      </a:tcTxStyle>
      <a:tcStyle>
        <a:tcBdr/>
      </a:tcStyle>
    </a:firstCol>
    <a:lastRow>
      <a:tcTxStyle b="on">
        <a:fontRef idx="minor">
          <a:prstClr val="brown"/>
        </a:fontRef>
        <a:schemeClr val="accent1"/>
      </a:tcTxStyle>
      <a:tcStyle>
        <a:tcBdr/>
      </a:tcStyle>
    </a:lastRow>
    <a:firstRow>
      <a:tcTxStyle b="on">
        <a:fontRef idx="minor">
          <a:prstClr val="black"/>
        </a:fontRef>
        <a:schemeClr val="tx2"/>
      </a:tcTxStyle>
      <a:tcStyle>
        <a:tcBdr>
          <a:bottom>
            <a:ln w="12700" cmpd="sng">
              <a:solidFill>
                <a:schemeClr val="accent6"/>
              </a:solidFill>
            </a:ln>
          </a:bottom>
        </a:tcBdr>
        <a:fill>
          <a:solidFill>
            <a:srgbClr val="E9E9E9"/>
          </a:solidFill>
        </a:fill>
      </a:tcStyle>
    </a:firstRow>
  </a:tblStyle>
  <a:tblStyle styleId="{5B16CA05-3835-4193-AC71-686F5E0D2453}" styleName="CVS Table 6">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fill>
          <a:solidFill>
            <a:srgbClr val="E9E9E9"/>
          </a:solidFill>
        </a:fill>
      </a:tcStyle>
    </a:band2H>
    <a:band1V>
      <a:tcStyle>
        <a:tcBdr/>
      </a:tcStyle>
    </a:band1V>
    <a:band2V>
      <a:tcStyle>
        <a:tcBdr/>
        <a:fill>
          <a:solidFill>
            <a:srgbClr val="E9E9E9"/>
          </a:solidFill>
        </a:fill>
      </a:tcStyle>
    </a:band2V>
    <a:lastCol>
      <a:tcStyle>
        <a:tcBdr/>
      </a:tcStyle>
    </a:lastCol>
    <a:firstCol>
      <a:tcTxStyle b="on">
        <a:fontRef idx="minor">
          <a:prstClr val="black"/>
        </a:fontRef>
        <a:schemeClr val="tx2"/>
      </a:tcTxStyle>
      <a:tcStyle>
        <a:tcBdr/>
      </a:tcStyle>
    </a:firstCol>
    <a:lastRow>
      <a:tcTxStyle b="on">
        <a:fontRef idx="minor">
          <a:prstClr val="black"/>
        </a:fontRef>
        <a:schemeClr val="tx2"/>
      </a:tcTxStyle>
      <a:tcStyle>
        <a:tcBdr/>
      </a:tcStyle>
    </a:lastRow>
    <a:firstRow>
      <a:tcTxStyle b="on">
        <a:fontRef idx="minor">
          <a:prstClr val="black"/>
        </a:fontRef>
        <a:schemeClr val="tx2"/>
      </a:tcTxStyle>
      <a:tcStyle>
        <a:tcBdr>
          <a:bottom>
            <a:ln w="12700" cmpd="sng">
              <a:solidFill>
                <a:schemeClr val="accent2"/>
              </a:solidFill>
            </a:ln>
          </a:bottom>
        </a:tcBdr>
        <a:fill>
          <a:solidFill>
            <a:srgbClr val="E9E9E9"/>
          </a:solidFill>
        </a:fill>
      </a:tcStyle>
    </a:firstRow>
  </a:tblStyle>
  <a:tblStyle styleId="{FA0B3A61-A383-473F-9F12-C45DFEE99176}" styleName="CVS Table 7">
    <a:wholeTbl>
      <a:tcTxStyle>
        <a:fontRef idx="minor">
          <a:prstClr val="black"/>
        </a:fontRef>
        <a:schemeClr val="tx2"/>
      </a:tcTxStyle>
      <a:tcStyle>
        <a:tcBdr>
          <a:left>
            <a:ln w="0" cmpd="sng">
              <a:noFill/>
            </a:ln>
          </a:left>
          <a:right>
            <a:ln w="0" cmpd="sng">
              <a:noFill/>
            </a:ln>
          </a:right>
          <a:top>
            <a:ln w="0" cmpd="sng">
              <a:noFill/>
            </a:ln>
          </a:top>
          <a:bottom>
            <a:ln w="0" cmpd="sng">
              <a:noFill/>
            </a:ln>
          </a:bottom>
          <a:insideH>
            <a:ln w="12700" cmpd="sng">
              <a:solidFill>
                <a:schemeClr val="bg2"/>
              </a:solidFill>
            </a:ln>
          </a:insideH>
          <a:insideV>
            <a:ln w="0" cmpd="sng">
              <a:noFill/>
            </a:ln>
          </a:insideV>
        </a:tcBdr>
        <a:fill>
          <a:noFill/>
        </a:fill>
      </a:tcStyle>
    </a:wholeTbl>
    <a:band1H>
      <a:tcStyle>
        <a:tcBdr/>
      </a:tcStyle>
    </a:band1H>
    <a:band2H>
      <a:tcStyle>
        <a:tcBdr/>
        <a:fill>
          <a:solidFill>
            <a:srgbClr val="E9E9E9"/>
          </a:solidFill>
        </a:fill>
      </a:tcStyle>
    </a:band2H>
    <a:band1V>
      <a:tcStyle>
        <a:tcBdr/>
      </a:tcStyle>
    </a:band1V>
    <a:band2V>
      <a:tcStyle>
        <a:tcBdr/>
        <a:fill>
          <a:solidFill>
            <a:srgbClr val="E9E9E9"/>
          </a:solidFill>
        </a:fill>
      </a:tcStyle>
    </a:band2V>
    <a:lastCol>
      <a:tcStyle>
        <a:tcBdr/>
      </a:tcStyle>
    </a:lastCol>
    <a:firstCol>
      <a:tcTxStyle b="on">
        <a:fontRef idx="minor">
          <a:prstClr val="black"/>
        </a:fontRef>
        <a:schemeClr val="tx2"/>
      </a:tcTxStyle>
      <a:tcStyle>
        <a:tcBdr/>
      </a:tcStyle>
    </a:firstCol>
    <a:lastRow>
      <a:tcTxStyle b="on">
        <a:fontRef idx="minor">
          <a:prstClr val="black"/>
        </a:fontRef>
        <a:schemeClr val="tx2"/>
      </a:tcTxStyle>
      <a:tcStyle>
        <a:tcBdr/>
      </a:tcStyle>
    </a:lastRow>
    <a:firstRow>
      <a:tcTxStyle b="on">
        <a:fontRef idx="minor">
          <a:prstClr val="blue"/>
        </a:fontRef>
        <a:srgbClr val="0A4B8C"/>
      </a:tcTxStyle>
      <a:tcStyle>
        <a:tcBdr>
          <a:bottom>
            <a:ln w="12700" cmpd="sng">
              <a:solidFill>
                <a:schemeClr val="accent6"/>
              </a:solidFill>
            </a:ln>
          </a:bottom>
        </a:tcBdr>
        <a:fill>
          <a:solidFill>
            <a:srgbClr val="E9E9E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82" autoAdjust="0"/>
    <p:restoredTop sz="96327" autoAdjust="0"/>
  </p:normalViewPr>
  <p:slideViewPr>
    <p:cSldViewPr snapToGrid="0">
      <p:cViewPr varScale="1">
        <p:scale>
          <a:sx n="114" d="100"/>
          <a:sy n="114" d="100"/>
        </p:scale>
        <p:origin x="648" y="102"/>
      </p:cViewPr>
      <p:guideLst/>
    </p:cSldViewPr>
  </p:slideViewPr>
  <p:outlineViewPr>
    <p:cViewPr>
      <p:scale>
        <a:sx n="33" d="100"/>
        <a:sy n="33" d="100"/>
      </p:scale>
      <p:origin x="0" y="-32418"/>
    </p:cViewPr>
  </p:outlineViewPr>
  <p:notesTextViewPr>
    <p:cViewPr>
      <p:scale>
        <a:sx n="100" d="100"/>
        <a:sy n="100" d="100"/>
      </p:scale>
      <p:origin x="0" y="0"/>
    </p:cViewPr>
  </p:notesTextViewPr>
  <p:sorterViewPr>
    <p:cViewPr>
      <p:scale>
        <a:sx n="110" d="100"/>
        <a:sy n="110" d="100"/>
      </p:scale>
      <p:origin x="0" y="0"/>
    </p:cViewPr>
  </p:sorterViewPr>
  <p:notesViewPr>
    <p:cSldViewPr snapToGrid="0" snapToObjects="1">
      <p:cViewPr varScale="1">
        <p:scale>
          <a:sx n="78" d="100"/>
          <a:sy n="78" d="100"/>
        </p:scale>
        <p:origin x="2251" y="77"/>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sz="1000" dirty="0">
              <a:cs typeface="Arial" panose="020B0604020202020204" pitchFamily="34" charset="0"/>
            </a:endParaRPr>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82541AEF-3112-6549-914A-E0D9B60F40EA}" type="datetimeFigureOut">
              <a:rPr lang="en-US" sz="1000" smtClean="0">
                <a:cs typeface="Arial" panose="020B0604020202020204" pitchFamily="34" charset="0"/>
              </a:rPr>
              <a:t>10/24/2024</a:t>
            </a:fld>
            <a:endParaRPr lang="en-US" sz="1000" dirty="0">
              <a:cs typeface="Arial" panose="020B0604020202020204" pitchFamily="34" charset="0"/>
            </a:endParaRPr>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sz="1000" dirty="0">
              <a:cs typeface="Arial" panose="020B0604020202020204" pitchFamily="34" charset="0"/>
            </a:endParaRPr>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BF293638-C25A-9844-8D5B-B0309EC5F961}" type="slidenum">
              <a:rPr lang="en-US" sz="1000" smtClean="0">
                <a:cs typeface="Arial" panose="020B0604020202020204" pitchFamily="34" charset="0"/>
              </a:rPr>
              <a:t>‹#›</a:t>
            </a:fld>
            <a:endParaRPr lang="en-US" sz="1000" dirty="0">
              <a:cs typeface="Arial" panose="020B0604020202020204" pitchFamily="34" charset="0"/>
            </a:endParaRPr>
          </a:p>
        </p:txBody>
      </p:sp>
    </p:spTree>
    <p:extLst>
      <p:ext uri="{BB962C8B-B14F-4D97-AF65-F5344CB8AC3E}">
        <p14:creationId xmlns:p14="http://schemas.microsoft.com/office/powerpoint/2010/main" val="3476834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000">
                <a:solidFill>
                  <a:schemeClr val="tx2"/>
                </a:solidFill>
                <a:latin typeface="+mn-lt"/>
                <a:cs typeface="Arial" panose="020B0604020202020204" pitchFamily="34" charset="0"/>
              </a:defRPr>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000">
                <a:solidFill>
                  <a:schemeClr val="tx2"/>
                </a:solidFill>
                <a:latin typeface="+mn-lt"/>
                <a:cs typeface="Arial" panose="020B0604020202020204" pitchFamily="34" charset="0"/>
              </a:defRPr>
            </a:lvl1pPr>
          </a:lstStyle>
          <a:p>
            <a:fld id="{EC2C7003-A6A9-A249-88AD-8CFDA7DED64B}" type="datetimeFigureOut">
              <a:rPr lang="en-US" smtClean="0"/>
              <a:pPr/>
              <a:t>10/24/2024</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schemeClr val="accent6"/>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000">
                <a:solidFill>
                  <a:schemeClr val="tx2"/>
                </a:solidFill>
                <a:latin typeface="+mn-lt"/>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000">
                <a:solidFill>
                  <a:schemeClr val="tx2"/>
                </a:solidFill>
                <a:latin typeface="+mn-lt"/>
                <a:cs typeface="Arial" panose="020B0604020202020204" pitchFamily="34" charset="0"/>
              </a:defRPr>
            </a:lvl1pPr>
          </a:lstStyle>
          <a:p>
            <a:fld id="{50AD15A5-6128-B84F-818D-8AA5BDD9AF9D}" type="slidenum">
              <a:rPr lang="en-US" smtClean="0"/>
              <a:pPr/>
              <a:t>‹#›</a:t>
            </a:fld>
            <a:endParaRPr lang="en-US" dirty="0"/>
          </a:p>
        </p:txBody>
      </p:sp>
    </p:spTree>
    <p:extLst>
      <p:ext uri="{BB962C8B-B14F-4D97-AF65-F5344CB8AC3E}">
        <p14:creationId xmlns:p14="http://schemas.microsoft.com/office/powerpoint/2010/main" val="35262699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2"/>
        </a:solidFill>
        <a:latin typeface="+mn-lt"/>
        <a:ea typeface="+mn-ea"/>
        <a:cs typeface="Arial" panose="020B0604020202020204" pitchFamily="34" charset="0"/>
      </a:defRPr>
    </a:lvl1pPr>
    <a:lvl2pPr marL="457200" algn="l" defTabSz="457200" rtl="0" eaLnBrk="1" latinLnBrk="0" hangingPunct="1">
      <a:defRPr sz="1200" kern="1200">
        <a:solidFill>
          <a:schemeClr val="tx2"/>
        </a:solidFill>
        <a:latin typeface="+mn-lt"/>
        <a:ea typeface="+mn-ea"/>
        <a:cs typeface="Arial" panose="020B0604020202020204" pitchFamily="34" charset="0"/>
      </a:defRPr>
    </a:lvl2pPr>
    <a:lvl3pPr marL="914400" algn="l" defTabSz="457200" rtl="0" eaLnBrk="1" latinLnBrk="0" hangingPunct="1">
      <a:defRPr sz="1200" kern="1200">
        <a:solidFill>
          <a:schemeClr val="tx2"/>
        </a:solidFill>
        <a:latin typeface="+mn-lt"/>
        <a:ea typeface="+mn-ea"/>
        <a:cs typeface="Arial" panose="020B0604020202020204" pitchFamily="34" charset="0"/>
      </a:defRPr>
    </a:lvl3pPr>
    <a:lvl4pPr marL="1371600" algn="l" defTabSz="457200" rtl="0" eaLnBrk="1" latinLnBrk="0" hangingPunct="1">
      <a:defRPr sz="1200" kern="1200">
        <a:solidFill>
          <a:schemeClr val="tx2"/>
        </a:solidFill>
        <a:latin typeface="+mn-lt"/>
        <a:ea typeface="+mn-ea"/>
        <a:cs typeface="Arial" panose="020B0604020202020204" pitchFamily="34" charset="0"/>
      </a:defRPr>
    </a:lvl4pPr>
    <a:lvl5pPr marL="1828800" algn="l" defTabSz="457200" rtl="0" eaLnBrk="1" latinLnBrk="0" hangingPunct="1">
      <a:defRPr sz="1200" kern="1200">
        <a:solidFill>
          <a:schemeClr val="tx2"/>
        </a:solidFill>
        <a:latin typeface="+mn-lt"/>
        <a:ea typeface="+mn-ea"/>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delete the Plan Sponsor logo placeholder.</a:t>
            </a:r>
          </a:p>
        </p:txBody>
      </p:sp>
      <p:sp>
        <p:nvSpPr>
          <p:cNvPr id="4" name="Slide Number Placeholder 3"/>
          <p:cNvSpPr>
            <a:spLocks noGrp="1"/>
          </p:cNvSpPr>
          <p:nvPr>
            <p:ph type="sldNum" sz="quarter" idx="5"/>
          </p:nvPr>
        </p:nvSpPr>
        <p:spPr/>
        <p:txBody>
          <a:bodyPr/>
          <a:lstStyle/>
          <a:p>
            <a:fld id="{50AD15A5-6128-B84F-818D-8AA5BDD9AF9D}" type="slidenum">
              <a:rPr lang="en-US" smtClean="0"/>
              <a:pPr/>
              <a:t>1</a:t>
            </a:fld>
            <a:endParaRPr lang="en-US" dirty="0"/>
          </a:p>
        </p:txBody>
      </p:sp>
    </p:spTree>
    <p:extLst>
      <p:ext uri="{BB962C8B-B14F-4D97-AF65-F5344CB8AC3E}">
        <p14:creationId xmlns:p14="http://schemas.microsoft.com/office/powerpoint/2010/main" val="80049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Customize based on plan</a:t>
            </a:r>
          </a:p>
          <a:p>
            <a:endParaRPr lang="en-US" b="1" dirty="0"/>
          </a:p>
          <a:p>
            <a:r>
              <a:rPr lang="en-US" dirty="0"/>
              <a:t>Whether you use the Aetna member website or the Aetna Health app, our tools help power your decisions. They can help you find the choose the right care at the right cost. And so much more. </a:t>
            </a:r>
          </a:p>
          <a:p>
            <a:endParaRPr lang="en-US" dirty="0"/>
          </a:p>
          <a:p>
            <a:r>
              <a:rPr lang="en-US" b="1" dirty="0"/>
              <a:t>Find Care</a:t>
            </a:r>
          </a:p>
          <a:p>
            <a:pPr marL="174708" indent="-174708">
              <a:buFont typeface="Arial" panose="020B0604020202020204" pitchFamily="34" charset="0"/>
              <a:buChar char="•"/>
            </a:pPr>
            <a:r>
              <a:rPr lang="en-US" dirty="0"/>
              <a:t>Intuitive</a:t>
            </a:r>
            <a:r>
              <a:rPr lang="en-US" baseline="0" dirty="0"/>
              <a:t> search to find and compare in network doctors.</a:t>
            </a:r>
          </a:p>
          <a:p>
            <a:pPr marL="174708" indent="-174708">
              <a:buFont typeface="Arial" panose="020B0604020202020204" pitchFamily="34" charset="0"/>
              <a:buChar char="•"/>
            </a:pPr>
            <a:r>
              <a:rPr lang="en-US" baseline="0" dirty="0"/>
              <a:t>Access to your digital ID card when you need it.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r>
              <a:rPr lang="en-US" b="1" dirty="0"/>
              <a:t>Cost tools:</a:t>
            </a:r>
          </a:p>
          <a:p>
            <a:pPr marL="174708" indent="-174708">
              <a:buFont typeface="Arial" panose="020B0604020202020204" pitchFamily="34" charset="0"/>
              <a:buChar char="•"/>
            </a:pPr>
            <a:r>
              <a:rPr lang="en-US" dirty="0"/>
              <a:t>Compare</a:t>
            </a:r>
            <a:r>
              <a:rPr lang="en-US" baseline="0" dirty="0"/>
              <a:t> costs between providers and facilities. Costs reflect your health plan.</a:t>
            </a:r>
          </a:p>
          <a:p>
            <a:pPr marL="174708" indent="-174708">
              <a:buFont typeface="Arial" panose="020B0604020202020204" pitchFamily="34" charset="0"/>
              <a:buChar char="•"/>
            </a:pPr>
            <a:r>
              <a:rPr lang="en-US" baseline="0" dirty="0"/>
              <a:t>View claims details, track and pay claims online.</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endParaRPr lang="en-US" baseline="0" dirty="0"/>
          </a:p>
          <a:p>
            <a:r>
              <a:rPr lang="en-US" b="1" dirty="0"/>
              <a:t>Quality and cost:</a:t>
            </a:r>
          </a:p>
          <a:p>
            <a:pPr marL="174708" indent="-174708">
              <a:buFont typeface="Arial" panose="020B0604020202020204" pitchFamily="34" charset="0"/>
              <a:buChar char="•"/>
            </a:pPr>
            <a:r>
              <a:rPr lang="en-US" dirty="0"/>
              <a:t>View and understand plan</a:t>
            </a:r>
            <a:r>
              <a:rPr lang="en-US" baseline="0" dirty="0"/>
              <a:t> coverage and benefits details.</a:t>
            </a:r>
          </a:p>
          <a:p>
            <a:pPr marL="174708" indent="-174708">
              <a:buFont typeface="Arial" panose="020B0604020202020204" pitchFamily="34" charset="0"/>
              <a:buChar char="•"/>
            </a:pPr>
            <a:r>
              <a:rPr lang="en-US" baseline="0" dirty="0"/>
              <a:t>Information to help make more informed decisions about treatment options.</a:t>
            </a:r>
            <a:endParaRPr lang="en-US" dirty="0"/>
          </a:p>
          <a:p>
            <a:pPr marL="0" indent="0">
              <a:buFont typeface="Arial" panose="020B0604020202020204" pitchFamily="34" charset="0"/>
              <a:buNone/>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Plus, we’ve learned that you can’t just build something, put it on a shelf and leave it as is. You have to invest and iterate on an ongoing basis. That’s why we update the app regularly with new features. This helps us stay current and ensure our members (your employees) have access to the latest features and functionality.  </a:t>
            </a:r>
            <a:endParaRPr lang="en-US" dirty="0">
              <a:latin typeface="Open Sans Light"/>
              <a:ea typeface="Open Sans Light" charset="0"/>
              <a:cs typeface="Open Sans Light" charset="0"/>
            </a:endParaRPr>
          </a:p>
          <a:p>
            <a:pPr marL="0" indent="0">
              <a:buFont typeface="Arial" panose="020B0604020202020204" pitchFamily="34" charset="0"/>
              <a:buNone/>
            </a:pPr>
            <a:endParaRPr lang="en-US" dirty="0"/>
          </a:p>
          <a:p>
            <a:endParaRPr lang="en-US" sz="1100"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25</a:t>
            </a:fld>
            <a:endParaRPr lang="en-US" dirty="0"/>
          </a:p>
        </p:txBody>
      </p:sp>
    </p:spTree>
    <p:extLst>
      <p:ext uri="{BB962C8B-B14F-4D97-AF65-F5344CB8AC3E}">
        <p14:creationId xmlns:p14="http://schemas.microsoft.com/office/powerpoint/2010/main" val="397971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Sometimes your health question can’t wait until your doctor visit. Or even the next morning. With the 24-Hour Nurse Line, you can speak to a registered nurse about health issues that are on your mind — whenever you need to. Of course, only your doctor can diagnose, </a:t>
            </a:r>
            <a:r>
              <a:rPr lang="en-US" dirty="0">
                <a:latin typeface="Arial"/>
                <a:ea typeface="ＭＳ Ｐゴシック"/>
                <a:cs typeface="Arial"/>
              </a:rPr>
              <a:t>prescribe or give medical advice. But the 24-Hour Nurse Line nurses can provide information on more than 5,000 health topics. They can help you save a trip to the emergency room or make smarter decisions about your health care. </a:t>
            </a:r>
            <a:endParaRPr lang="en-US" dirty="0">
              <a:ea typeface="ＭＳ Ｐゴシック" charset="0"/>
              <a:cs typeface="Calibri"/>
            </a:endParaRPr>
          </a:p>
          <a:p>
            <a:endParaRPr lang="en-US" dirty="0">
              <a:cs typeface="Calibri"/>
            </a:endParaRPr>
          </a:p>
          <a:p>
            <a:r>
              <a:rPr lang="en-US" dirty="0">
                <a:latin typeface="Arial"/>
                <a:cs typeface="Arial"/>
              </a:rPr>
              <a:t>Plus:</a:t>
            </a:r>
          </a:p>
          <a:p>
            <a:endParaRPr lang="en-US" dirty="0">
              <a:latin typeface="Arial"/>
              <a:cs typeface="Arial"/>
            </a:endParaRPr>
          </a:p>
          <a:p>
            <a:r>
              <a:rPr lang="en-US" dirty="0">
                <a:latin typeface="Arial"/>
                <a:cs typeface="Arial"/>
              </a:rPr>
              <a:t>• It’s toll-free.</a:t>
            </a:r>
          </a:p>
          <a:p>
            <a:r>
              <a:rPr lang="en-US" dirty="0">
                <a:latin typeface="Arial"/>
                <a:cs typeface="Arial"/>
              </a:rPr>
              <a:t>• You can call as many times as you need — at no extra cost.</a:t>
            </a:r>
          </a:p>
          <a:p>
            <a:r>
              <a:rPr lang="en-US" dirty="0">
                <a:latin typeface="Arial"/>
                <a:cs typeface="Arial"/>
              </a:rPr>
              <a:t>• Your covered family members can use it, too.</a:t>
            </a:r>
          </a:p>
          <a:p>
            <a:endParaRPr lang="en-US" dirty="0">
              <a:cs typeface="Calibri"/>
            </a:endParaRPr>
          </a:p>
          <a:p>
            <a:pPr defTabSz="914350">
              <a:spcBef>
                <a:spcPct val="30000"/>
              </a:spcBef>
              <a:spcAft>
                <a:spcPct val="0"/>
              </a:spcAft>
              <a:defRPr/>
            </a:pPr>
            <a:r>
              <a:rPr lang="en-US" dirty="0">
                <a:latin typeface="Arial"/>
                <a:cs typeface="Arial"/>
              </a:rPr>
              <a:t>The 24-Hour Nurse Line can provide helpful information and possibly prevent an unneeded trip to the emergency room. That can be a money saver. Plus, you’ll be able to make smarter health decisions. You’ll have reliable information you can trust — and it’s only a phone call or click away.</a:t>
            </a:r>
          </a:p>
          <a:p>
            <a:pPr defTabSz="914350">
              <a:spcBef>
                <a:spcPct val="30000"/>
              </a:spcBef>
              <a:spcAft>
                <a:spcPct val="0"/>
              </a:spcAft>
              <a:defRPr/>
            </a:pPr>
            <a:endParaRPr lang="en-US" dirty="0">
              <a:latin typeface="Arial"/>
              <a:ea typeface="ＭＳ Ｐゴシック"/>
              <a:cs typeface="Arial"/>
            </a:endParaRPr>
          </a:p>
          <a:p>
            <a:pPr defTabSz="914350">
              <a:spcBef>
                <a:spcPct val="30000"/>
              </a:spcBef>
              <a:spcAft>
                <a:spcPct val="0"/>
              </a:spcAft>
              <a:defRPr/>
            </a:pPr>
            <a:endParaRPr lang="en-US" dirty="0">
              <a:latin typeface="Arial"/>
              <a:ea typeface="ＭＳ Ｐゴシック"/>
              <a:cs typeface="Arial"/>
            </a:endParaRPr>
          </a:p>
          <a:p>
            <a:pPr defTabSz="914350">
              <a:spcBef>
                <a:spcPct val="30000"/>
              </a:spcBef>
              <a:spcAft>
                <a:spcPct val="0"/>
              </a:spcAft>
              <a:defRPr/>
            </a:pPr>
            <a:r>
              <a:rPr lang="en-US" dirty="0">
                <a:latin typeface="Arial"/>
                <a:ea typeface="ＭＳ Ｐゴシック"/>
                <a:cs typeface="Arial"/>
              </a:rPr>
              <a:t>Remember to contact your doctor first with any questions or concerns regarding your health care needs.</a:t>
            </a:r>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26</a:t>
            </a:fld>
            <a:endParaRPr lang="en-US" dirty="0"/>
          </a:p>
        </p:txBody>
      </p:sp>
    </p:spTree>
    <p:extLst>
      <p:ext uri="{BB962C8B-B14F-4D97-AF65-F5344CB8AC3E}">
        <p14:creationId xmlns:p14="http://schemas.microsoft.com/office/powerpoint/2010/main" val="159105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2"/>
                </a:solidFill>
                <a:cs typeface="Open Sans Light"/>
              </a:rPr>
              <a:t>Virtual care from highly qualified physicians and practitioners. It is there for people when they need it. It’s private, convenient and affordable. Whether it’s from one of our network providers, telemedicine provider, video visits through a MinuteClinic or remote monitoring,  we’re expanding these ways to help people on their path to better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2"/>
              </a:solidFill>
              <a:cs typeface="Open Sans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Light"/>
                <a:ea typeface="+mn-ea"/>
                <a:cs typeface="Open Sans Light"/>
              </a:rPr>
              <a:t>Note - optional for self-funded plans</a:t>
            </a:r>
            <a:endParaRPr lang="en-US" sz="1200" dirty="0">
              <a:solidFill>
                <a:schemeClr val="tx2"/>
              </a:solidFill>
              <a:cs typeface="Open Sans 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27</a:t>
            </a:fld>
            <a:endParaRPr lang="en-US" dirty="0"/>
          </a:p>
        </p:txBody>
      </p:sp>
    </p:spTree>
    <p:extLst>
      <p:ext uri="{BB962C8B-B14F-4D97-AF65-F5344CB8AC3E}">
        <p14:creationId xmlns:p14="http://schemas.microsoft.com/office/powerpoint/2010/main" val="1513875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0" i="0" dirty="0">
                <a:effectLst/>
                <a:latin typeface="Arial" panose="020B0604020202020204" pitchFamily="34" charset="0"/>
              </a:rPr>
              <a:t>Sometimes things just happen. Your kid develops flu symptoms after your primary care office has closed for the day. You step on a tack over the weekend. We get it, things happen, and when they do, you want to be able to access care at a price you can afford. That’s why we’re offering a perk to eligible Aetna members: access to all covered MinuteClinic services at no cost to you, or low cost to you, based on your plan design.*</a:t>
            </a:r>
          </a:p>
          <a:p>
            <a:pPr defTabSz="465887">
              <a:defRPr/>
            </a:pPr>
            <a:endParaRPr lang="en-US" b="0" i="0" dirty="0">
              <a:effectLst/>
              <a:latin typeface="Arial" panose="020B0604020202020204" pitchFamily="34" charset="0"/>
            </a:endParaRPr>
          </a:p>
          <a:p>
            <a:pPr defTabSz="465887">
              <a:defRPr/>
            </a:pPr>
            <a:r>
              <a:rPr lang="en-US" b="0" i="0" dirty="0">
                <a:effectLst/>
                <a:latin typeface="Arial" panose="020B0604020202020204" pitchFamily="34" charset="0"/>
              </a:rPr>
              <a:t>MinuteClinic is a walk-in clinic inside select CVS Pharmacy® and Target® stores and is the largest provider of retail health care in the United States, making it easy to access care in your neighborhood. </a:t>
            </a:r>
          </a:p>
          <a:p>
            <a:pPr defTabSz="465887">
              <a:defRPr/>
            </a:pPr>
            <a:endParaRPr lang="en-US" b="0" i="0" dirty="0">
              <a:effectLst/>
              <a:latin typeface="Arial" panose="020B0604020202020204" pitchFamily="34" charset="0"/>
            </a:endParaRPr>
          </a:p>
          <a:p>
            <a:pPr defTabSz="465887">
              <a:defRPr/>
            </a:pPr>
            <a:r>
              <a:rPr lang="en-US" b="0" i="0" dirty="0">
                <a:effectLst/>
                <a:latin typeface="Arial" panose="020B0604020202020204" pitchFamily="34" charset="0"/>
              </a:rPr>
              <a:t>Open seven days a week, including evenings and weekends. You can walk in or schedule appointments online beforehand. And for even more convenience, you can pick up your prescription on-site.</a:t>
            </a:r>
          </a:p>
          <a:p>
            <a:pPr defTabSz="465887">
              <a:defRPr/>
            </a:pPr>
            <a:endParaRPr lang="en-US" b="0" i="0" dirty="0">
              <a:effectLst/>
              <a:latin typeface="Arial" panose="020B0604020202020204" pitchFamily="34" charset="0"/>
            </a:endParaRPr>
          </a:p>
          <a:p>
            <a:pPr defTabSz="465887">
              <a:defRPr/>
            </a:pPr>
            <a:r>
              <a:rPr lang="en-US" b="0" i="0" dirty="0">
                <a:effectLst/>
                <a:latin typeface="Arial" panose="020B0604020202020204" pitchFamily="34" charset="0"/>
              </a:rPr>
              <a:t>*Applies only to covered services at MinuteClinic. Video </a:t>
            </a:r>
            <a:r>
              <a:rPr lang="en-US" b="0" i="0" dirty="0">
                <a:effectLst/>
                <a:latin typeface="Courier New" panose="02070309020205020404" pitchFamily="49" charset="0"/>
              </a:rPr>
              <a:t>v</a:t>
            </a:r>
            <a:r>
              <a:rPr lang="en-US" b="0" i="0" dirty="0">
                <a:effectLst/>
                <a:latin typeface="Arial" panose="020B0604020202020204" pitchFamily="34" charset="0"/>
              </a:rPr>
              <a:t>isits are not a covered service under this benefit. This information does not apply to members enrolled in qualified high-deductible health plans: such members must meet their deductible. However, such services would be subject to negotiated contract rates. Once the deductible has been met, such members will be able to access MinuteClinic services at no cost-share. Members in indemnity plans are not eligible for this benefit. Such members should refer to their benefit plan documents in order to determine coverage and applicable cost share for walk-in clinic benefits and services, as applicable. Visit </a:t>
            </a:r>
            <a:r>
              <a:rPr lang="en-US" b="1" i="0" dirty="0">
                <a:effectLst/>
                <a:latin typeface="Arial" panose="020B0604020202020204" pitchFamily="34" charset="0"/>
              </a:rPr>
              <a:t>MinuteClinic.com </a:t>
            </a:r>
            <a:r>
              <a:rPr lang="en-US" b="0" i="0" dirty="0">
                <a:effectLst/>
                <a:latin typeface="Arial" panose="020B0604020202020204" pitchFamily="34" charset="0"/>
              </a:rPr>
              <a:t>for age and service restrictions.</a:t>
            </a:r>
            <a:br>
              <a:rPr lang="en-US" dirty="0"/>
            </a:br>
            <a:endParaRPr lang="en-US" b="0" baseline="0"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28</a:t>
            </a:fld>
            <a:endParaRPr lang="en-US" dirty="0"/>
          </a:p>
        </p:txBody>
      </p:sp>
    </p:spTree>
    <p:extLst>
      <p:ext uri="{BB962C8B-B14F-4D97-AF65-F5344CB8AC3E}">
        <p14:creationId xmlns:p14="http://schemas.microsoft.com/office/powerpoint/2010/main" val="148282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CVS Health Sans"/>
                <a:ea typeface="+mn-ea"/>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3F3F3F"/>
              </a:solidFill>
              <a:effectLst/>
              <a:uLnTx/>
              <a:uFillTx/>
              <a:latin typeface="CVS Health Sans"/>
              <a:ea typeface="+mn-ea"/>
              <a:cs typeface="Open Sans" panose="020B0606030504020204" pitchFamily="34" charset="0"/>
            </a:endParaRPr>
          </a:p>
        </p:txBody>
      </p:sp>
    </p:spTree>
    <p:extLst>
      <p:ext uri="{BB962C8B-B14F-4D97-AF65-F5344CB8AC3E}">
        <p14:creationId xmlns:p14="http://schemas.microsoft.com/office/powerpoint/2010/main" val="405083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15 minutes or fewer, you can take the first step to improve your health. Just complete a simple health assessment. It asks you questions about your health history and habits.  </a:t>
            </a:r>
          </a:p>
          <a:p>
            <a:endParaRPr lang="en-US" dirty="0"/>
          </a:p>
          <a:p>
            <a:pPr defTabSz="931723">
              <a:lnSpc>
                <a:spcPct val="90000"/>
              </a:lnSpc>
              <a:defRPr/>
            </a:pPr>
            <a:r>
              <a:rPr lang="en-US" dirty="0">
                <a:cs typeface="Calibri"/>
              </a:rPr>
              <a:t>It’s easy to get there. Just:</a:t>
            </a:r>
          </a:p>
          <a:p>
            <a:pPr defTabSz="931723">
              <a:lnSpc>
                <a:spcPct val="90000"/>
              </a:lnSpc>
              <a:defRPr/>
            </a:pPr>
            <a:endParaRPr lang="en-US" dirty="0">
              <a:cs typeface="Calibri"/>
            </a:endParaRPr>
          </a:p>
          <a:p>
            <a:pPr marL="228600" indent="-228600">
              <a:buFont typeface="+mj-lt"/>
              <a:buAutoNum type="arabicPeriod"/>
            </a:pPr>
            <a:r>
              <a:rPr lang="en-US" dirty="0">
                <a:cs typeface="Calibri"/>
              </a:rPr>
              <a:t>Log in to or register for your Aetna member website at </a:t>
            </a:r>
            <a:r>
              <a:rPr lang="en-US" b="1" dirty="0">
                <a:cs typeface="Calibri"/>
              </a:rPr>
              <a:t>Aetna.com</a:t>
            </a:r>
            <a:r>
              <a:rPr lang="en-US" dirty="0">
                <a:cs typeface="Calibri"/>
              </a:rPr>
              <a:t>. </a:t>
            </a:r>
          </a:p>
          <a:p>
            <a:pPr marL="228600" indent="-228600">
              <a:buFont typeface="+mj-lt"/>
              <a:buAutoNum type="arabicPeriod"/>
            </a:pPr>
            <a:r>
              <a:rPr lang="en-US" dirty="0">
                <a:cs typeface="Calibri"/>
              </a:rPr>
              <a:t>C</a:t>
            </a:r>
            <a:r>
              <a:rPr lang="en-US" dirty="0"/>
              <a:t>lick on the “Stay Healthy” tab. </a:t>
            </a:r>
            <a:endParaRPr lang="en-US" dirty="0">
              <a:cs typeface="Calibri"/>
            </a:endParaRPr>
          </a:p>
          <a:p>
            <a:pPr marL="228600" indent="-228600">
              <a:buFont typeface="+mj-lt"/>
              <a:buAutoNum type="arabicPeriod"/>
            </a:pPr>
            <a:r>
              <a:rPr lang="en-US" dirty="0">
                <a:cs typeface="Calibri"/>
              </a:rPr>
              <a:t>Choose the “Take a health assessment” link </a:t>
            </a:r>
            <a:r>
              <a:rPr lang="en-US" dirty="0"/>
              <a:t>or “Discover a Healthier You” link</a:t>
            </a:r>
            <a:r>
              <a:rPr lang="en-US" dirty="0">
                <a:cs typeface="Calibri"/>
              </a:rPr>
              <a:t>. </a:t>
            </a:r>
          </a:p>
          <a:p>
            <a:endParaRPr lang="en-US" dirty="0">
              <a:cs typeface="Calibri"/>
            </a:endParaRPr>
          </a:p>
          <a:p>
            <a:r>
              <a:rPr lang="en-US" dirty="0">
                <a:solidFill>
                  <a:srgbClr val="2F3338"/>
                </a:solidFill>
                <a:ea typeface="ＭＳ Ｐゴシック" charset="0"/>
                <a:cs typeface="Calibri Light"/>
              </a:rPr>
              <a:t>(yes, even with your busy schedule!)</a:t>
            </a:r>
            <a:endParaRPr lang="en-US" dirty="0">
              <a:cs typeface="Calibri"/>
            </a:endParaRPr>
          </a:p>
        </p:txBody>
      </p:sp>
      <p:sp>
        <p:nvSpPr>
          <p:cNvPr id="4" name="Slide Number Placeholder 3"/>
          <p:cNvSpPr>
            <a:spLocks noGrp="1"/>
          </p:cNvSpPr>
          <p:nvPr>
            <p:ph type="sldNum" sz="quarter" idx="10"/>
          </p:nvPr>
        </p:nvSpPr>
        <p:spPr/>
        <p:txBody>
          <a:bodyPr/>
          <a:lstStyle/>
          <a:p>
            <a:fld id="{50AD15A5-6128-B84F-818D-8AA5BDD9AF9D}" type="slidenum">
              <a:rPr lang="en-US" smtClean="0"/>
              <a:pPr/>
              <a:t>30</a:t>
            </a:fld>
            <a:endParaRPr lang="en-US" dirty="0"/>
          </a:p>
        </p:txBody>
      </p:sp>
    </p:spTree>
    <p:extLst>
      <p:ext uri="{BB962C8B-B14F-4D97-AF65-F5344CB8AC3E}">
        <p14:creationId xmlns:p14="http://schemas.microsoft.com/office/powerpoint/2010/main" val="118788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a:cs typeface="Arial"/>
              </a:rPr>
              <a:t>It can be hard to fit healthy into your life. But we’re here to support you every step of the way. You get a choice of digital coaching programs included with your health plan. All online, all personalized to your health goals. Whether you’re managing a health risk, overcoming an old habit or just eating healthier. You choose the goals to work on.</a:t>
            </a:r>
          </a:p>
          <a:p>
            <a:endParaRPr lang="en-US" b="1" dirty="0"/>
          </a:p>
          <a:p>
            <a:r>
              <a:rPr lang="en-US" b="1" dirty="0">
                <a:latin typeface="Arial"/>
                <a:cs typeface="Arial"/>
              </a:rPr>
              <a:t>Here are some of the online coaching programs available: </a:t>
            </a:r>
          </a:p>
          <a:p>
            <a:r>
              <a:rPr lang="en-US" dirty="0">
                <a:latin typeface="Arial"/>
                <a:cs typeface="Arial"/>
              </a:rPr>
              <a:t>• Be tobacco-free </a:t>
            </a:r>
            <a:endParaRPr lang="en-US" dirty="0"/>
          </a:p>
          <a:p>
            <a:r>
              <a:rPr lang="en-US" dirty="0">
                <a:latin typeface="Arial"/>
                <a:cs typeface="Arial"/>
              </a:rPr>
              <a:t>• Manage diabetes </a:t>
            </a:r>
            <a:endParaRPr lang="en-US" dirty="0"/>
          </a:p>
          <a:p>
            <a:r>
              <a:rPr lang="en-US" dirty="0">
                <a:latin typeface="Arial"/>
                <a:cs typeface="Arial"/>
              </a:rPr>
              <a:t>• Have a healthy back </a:t>
            </a:r>
            <a:endParaRPr lang="en-US" dirty="0"/>
          </a:p>
          <a:p>
            <a:r>
              <a:rPr lang="en-US" dirty="0">
                <a:latin typeface="Arial"/>
                <a:cs typeface="Arial"/>
              </a:rPr>
              <a:t>• Get heart-healthy by managing cholesterol </a:t>
            </a:r>
            <a:endParaRPr lang="en-US" dirty="0"/>
          </a:p>
          <a:p>
            <a:r>
              <a:rPr lang="en-US" dirty="0">
                <a:latin typeface="Arial"/>
                <a:cs typeface="Arial"/>
              </a:rPr>
              <a:t>• Stress less </a:t>
            </a:r>
            <a:endParaRPr lang="en-US" dirty="0"/>
          </a:p>
          <a:p>
            <a:r>
              <a:rPr lang="en-US" dirty="0">
                <a:latin typeface="Arial"/>
                <a:cs typeface="Arial"/>
              </a:rPr>
              <a:t>• Weigh less </a:t>
            </a:r>
            <a:endParaRPr lang="en-US" dirty="0"/>
          </a:p>
          <a:p>
            <a:r>
              <a:rPr lang="en-US" dirty="0">
                <a:latin typeface="Arial"/>
                <a:cs typeface="Arial"/>
              </a:rPr>
              <a:t>• Live well with asthma </a:t>
            </a:r>
            <a:endParaRPr lang="en-US" dirty="0"/>
          </a:p>
          <a:p>
            <a:r>
              <a:rPr lang="en-US" dirty="0">
                <a:latin typeface="Arial"/>
                <a:cs typeface="Arial"/>
              </a:rPr>
              <a:t>• Eat healthier </a:t>
            </a:r>
            <a:endParaRPr lang="en-US" dirty="0"/>
          </a:p>
          <a:p>
            <a:endParaRPr lang="en-US" dirty="0"/>
          </a:p>
          <a:p>
            <a:r>
              <a:rPr lang="en-US" dirty="0">
                <a:latin typeface="Arial"/>
                <a:cs typeface="Arial"/>
              </a:rPr>
              <a:t>Each coaching program is broken up into simple steps. So you can reach small victories on your way to the grand prize: a healthier you. You’ll find realistic recommendations within each program. Like adding 15 minutes to your daily walk or not smoking for just 1 day. You choose the goals and when to work on them. You can even pause, restart or retake a program. Whatever you need to reach your healthiest you.</a:t>
            </a:r>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31</a:t>
            </a:fld>
            <a:endParaRPr lang="en-US" dirty="0"/>
          </a:p>
        </p:txBody>
      </p:sp>
    </p:spTree>
    <p:extLst>
      <p:ext uri="{BB962C8B-B14F-4D97-AF65-F5344CB8AC3E}">
        <p14:creationId xmlns:p14="http://schemas.microsoft.com/office/powerpoint/2010/main" val="2077254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32</a:t>
            </a:fld>
            <a:endParaRPr lang="en-US" dirty="0"/>
          </a:p>
        </p:txBody>
      </p:sp>
    </p:spTree>
    <p:extLst>
      <p:ext uri="{BB962C8B-B14F-4D97-AF65-F5344CB8AC3E}">
        <p14:creationId xmlns:p14="http://schemas.microsoft.com/office/powerpoint/2010/main" val="123204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a few things you can do to be a smarter health care consumer. You’ll make the most of your benefits, and you can save money, too.</a:t>
            </a:r>
          </a:p>
          <a:p>
            <a:endParaRPr lang="en-US" dirty="0"/>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33</a:t>
            </a:fld>
            <a:endParaRPr lang="en-US" dirty="0"/>
          </a:p>
        </p:txBody>
      </p:sp>
    </p:spTree>
    <p:extLst>
      <p:ext uri="{BB962C8B-B14F-4D97-AF65-F5344CB8AC3E}">
        <p14:creationId xmlns:p14="http://schemas.microsoft.com/office/powerpoint/2010/main" val="1297206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34</a:t>
            </a:fld>
            <a:endParaRPr lang="en-US" dirty="0"/>
          </a:p>
        </p:txBody>
      </p:sp>
    </p:spTree>
    <p:extLst>
      <p:ext uri="{BB962C8B-B14F-4D97-AF65-F5344CB8AC3E}">
        <p14:creationId xmlns:p14="http://schemas.microsoft.com/office/powerpoint/2010/main" val="204897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kern="1200" dirty="0">
                <a:solidFill>
                  <a:schemeClr val="tx1"/>
                </a:solidFill>
                <a:effectLst/>
                <a:latin typeface="Open Sans Light"/>
                <a:ea typeface="+mn-ea"/>
                <a:cs typeface="Open Sans Light"/>
              </a:rPr>
              <a:t>With your Aetna Choice® POS II health benefits plan, there’s no guessing or tricky decisions. To get quality care — and lower out-of-pocket costs — all you need to do is stay in your network.</a:t>
            </a:r>
          </a:p>
          <a:p>
            <a:pPr>
              <a:spcBef>
                <a:spcPct val="0"/>
              </a:spcBef>
            </a:pPr>
            <a:br>
              <a:rPr lang="en-US" sz="1200" kern="1200" dirty="0">
                <a:solidFill>
                  <a:schemeClr val="tx1"/>
                </a:solidFill>
                <a:effectLst/>
                <a:latin typeface="Open Sans Light"/>
                <a:ea typeface="+mn-ea"/>
                <a:cs typeface="Open Sans Light"/>
              </a:rPr>
            </a:br>
            <a:endParaRPr lang="en-US" dirty="0"/>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3</a:t>
            </a:fld>
            <a:endParaRPr lang="en-US" dirty="0"/>
          </a:p>
        </p:txBody>
      </p:sp>
    </p:spTree>
    <p:extLst>
      <p:ext uri="{BB962C8B-B14F-4D97-AF65-F5344CB8AC3E}">
        <p14:creationId xmlns:p14="http://schemas.microsoft.com/office/powerpoint/2010/main" val="172191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36</a:t>
            </a:fld>
            <a:endParaRPr lang="en-US" dirty="0"/>
          </a:p>
        </p:txBody>
      </p:sp>
    </p:spTree>
    <p:extLst>
      <p:ext uri="{BB962C8B-B14F-4D97-AF65-F5344CB8AC3E}">
        <p14:creationId xmlns:p14="http://schemas.microsoft.com/office/powerpoint/2010/main" val="3384008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37</a:t>
            </a:fld>
            <a:endParaRPr lang="en-US" dirty="0"/>
          </a:p>
        </p:txBody>
      </p:sp>
    </p:spTree>
    <p:extLst>
      <p:ext uri="{BB962C8B-B14F-4D97-AF65-F5344CB8AC3E}">
        <p14:creationId xmlns:p14="http://schemas.microsoft.com/office/powerpoint/2010/main" val="369146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cs typeface="Calibri"/>
              </a:rPr>
              <a:t>PRESENTER:  </a:t>
            </a:r>
            <a:r>
              <a:rPr lang="en-US" dirty="0">
                <a:cs typeface="Calibri"/>
              </a:rPr>
              <a:t>Fill in the table with plan-specific information. The information shown is an example only.</a:t>
            </a:r>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8</a:t>
            </a:fld>
            <a:endParaRPr lang="en-US" dirty="0"/>
          </a:p>
        </p:txBody>
      </p:sp>
    </p:spTree>
    <p:extLst>
      <p:ext uri="{BB962C8B-B14F-4D97-AF65-F5344CB8AC3E}">
        <p14:creationId xmlns:p14="http://schemas.microsoft.com/office/powerpoint/2010/main" val="64143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have a high-deductible health plan (HDHP). As always, preventive costs from in-network providers are covered at 100%. You’re protected from catastrophic costs by the out-of-pocket maximum. After you meet the out-of-pocket maximum, your plan pays 100%.</a:t>
            </a:r>
          </a:p>
          <a:p>
            <a:endParaRPr lang="en-US" dirty="0"/>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9</a:t>
            </a:fld>
            <a:endParaRPr lang="en-US" dirty="0"/>
          </a:p>
        </p:txBody>
      </p:sp>
    </p:spTree>
    <p:extLst>
      <p:ext uri="{BB962C8B-B14F-4D97-AF65-F5344CB8AC3E}">
        <p14:creationId xmlns:p14="http://schemas.microsoft.com/office/powerpoint/2010/main" val="4187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Dental care is about more than just healthy teeth and gums. Research shows that oral health and total-body health are connected. Gum disease is actually linked to conditions in the body, like heart disease, diabetes and even preterm birth. Research points to inflammation as the culprit.* So our benefits, service and support help ensure you have the dental care you need to stay healthy, happy and productive. </a:t>
            </a:r>
          </a:p>
          <a:p>
            <a:pPr>
              <a:defRPr/>
            </a:pPr>
            <a:endParaRPr lang="en-US" b="1" dirty="0"/>
          </a:p>
          <a:p>
            <a:pPr>
              <a:defRPr/>
            </a:pPr>
            <a:r>
              <a:rPr lang="en-US" b="1" dirty="0"/>
              <a:t>Our digital tools for dental members help you take control of your oral health</a:t>
            </a:r>
          </a:p>
          <a:p>
            <a:pPr marL="174698" indent="-174698">
              <a:buFont typeface="Arial" panose="020B0604020202020204" pitchFamily="34" charset="0"/>
              <a:buChar char="•"/>
              <a:defRPr/>
            </a:pPr>
            <a:r>
              <a:rPr lang="en-US" dirty="0"/>
              <a:t>Search for dentists based on name, location or specific condition/procedure</a:t>
            </a:r>
          </a:p>
          <a:p>
            <a:pPr marL="174698" indent="-174698">
              <a:buFont typeface="Arial" panose="020B0604020202020204" pitchFamily="34" charset="0"/>
              <a:buChar char="•"/>
              <a:defRPr/>
            </a:pPr>
            <a:r>
              <a:rPr lang="en-US" dirty="0"/>
              <a:t>View member-sourced reviews and ratings to help you make your choice</a:t>
            </a:r>
          </a:p>
          <a:p>
            <a:pPr marL="174698" indent="-174698">
              <a:buFont typeface="Arial" panose="020B0604020202020204" pitchFamily="34" charset="0"/>
              <a:buChar char="•"/>
              <a:defRPr/>
            </a:pPr>
            <a:r>
              <a:rPr lang="en-US" dirty="0"/>
              <a:t>See the actual costs you can expect from procedures and services based on your plan</a:t>
            </a:r>
          </a:p>
          <a:p>
            <a:pPr marL="174698" indent="-174698">
              <a:buFont typeface="Arial" panose="020B0604020202020204" pitchFamily="34" charset="0"/>
              <a:buChar char="•"/>
              <a:defRPr/>
            </a:pPr>
            <a:r>
              <a:rPr lang="en-US" dirty="0"/>
              <a:t>Receive reminders to get care and make appointments online with participating providers</a:t>
            </a:r>
          </a:p>
          <a:p>
            <a:pPr>
              <a:defRPr/>
            </a:pPr>
            <a:endParaRPr lang="en-US" dirty="0"/>
          </a:p>
          <a:p>
            <a:pPr>
              <a:defRPr/>
            </a:pPr>
            <a:r>
              <a:rPr lang="en-US" dirty="0"/>
              <a:t>You can access these tools through your member website at aetna.com.</a:t>
            </a:r>
          </a:p>
          <a:p>
            <a:pPr>
              <a:defRPr/>
            </a:pPr>
            <a:endParaRPr lang="en-US" dirty="0"/>
          </a:p>
          <a:p>
            <a:pPr>
              <a:defRPr/>
            </a:pPr>
            <a:r>
              <a:rPr lang="en-US" dirty="0"/>
              <a:t>*http://perio.org/consumer/gum-disease-and-other-diseases</a:t>
            </a:r>
          </a:p>
          <a:p>
            <a:endParaRPr lang="en-US" dirty="0"/>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15</a:t>
            </a:fld>
            <a:endParaRPr lang="en-US" dirty="0"/>
          </a:p>
        </p:txBody>
      </p:sp>
    </p:spTree>
    <p:extLst>
      <p:ext uri="{BB962C8B-B14F-4D97-AF65-F5344CB8AC3E}">
        <p14:creationId xmlns:p14="http://schemas.microsoft.com/office/powerpoint/2010/main" val="214883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dirty="0">
                <a:solidFill>
                  <a:srgbClr val="808080"/>
                </a:solidFill>
                <a:latin typeface="Calibri" panose="020F0502020204030204" pitchFamily="34" charset="0"/>
                <a:ea typeface="Calibri" panose="020F0502020204030204" pitchFamily="34" charset="0"/>
                <a:cs typeface="Times New Roman" panose="02020603050405020304" pitchFamily="18" charset="0"/>
              </a:rPr>
              <a:t>Teledentistry:</a:t>
            </a:r>
          </a:p>
          <a:p>
            <a:pPr marL="342900" marR="0" lvl="0" indent="-342900">
              <a:spcBef>
                <a:spcPts val="0"/>
              </a:spcBef>
              <a:spcAft>
                <a:spcPts val="0"/>
              </a:spcAft>
              <a:buFont typeface="Calibri" panose="020F0502020204030204" pitchFamily="34" charset="0"/>
              <a:buChar char="•"/>
            </a:pPr>
            <a:r>
              <a:rPr lang="en-US" dirty="0">
                <a:solidFill>
                  <a:srgbClr val="808080"/>
                </a:solidFill>
                <a:latin typeface="Calibri" panose="020F0502020204030204" pitchFamily="34" charset="0"/>
                <a:ea typeface="Calibri" panose="020F0502020204030204" pitchFamily="34" charset="0"/>
                <a:cs typeface="Times New Roman" panose="02020603050405020304" pitchFamily="18" charset="0"/>
              </a:rPr>
              <a:t>If a member’s existing provider is not available or does not offer tele-dentistry, customer service is available to assist members in identifying the right provider.</a:t>
            </a:r>
            <a:endParaRPr lang="en-US" sz="1050" dirty="0">
              <a:solidFill>
                <a:srgbClr val="414141"/>
              </a:solidFill>
              <a:latin typeface="Open Sans" panose="020B060603050402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dirty="0">
                <a:solidFill>
                  <a:srgbClr val="808080"/>
                </a:solidFill>
                <a:latin typeface="Calibri" panose="020F0502020204030204" pitchFamily="34" charset="0"/>
                <a:ea typeface="Calibri" panose="020F0502020204030204" pitchFamily="34" charset="0"/>
                <a:cs typeface="Times New Roman" panose="02020603050405020304" pitchFamily="18" charset="0"/>
              </a:rPr>
              <a:t>Tele-dentistry minimizes unnecessary visits to the emergency room, travel time and transportation cost, as well as time away from work or school.</a:t>
            </a:r>
            <a:endParaRPr lang="en-US" sz="1050" dirty="0">
              <a:solidFill>
                <a:srgbClr val="414141"/>
              </a:solidFill>
              <a:latin typeface="Open Sans" panose="020B0606030504020204" pitchFamily="34" charset="0"/>
              <a:ea typeface="Calibri" panose="020F0502020204030204" pitchFamily="34" charset="0"/>
            </a:endParaRPr>
          </a:p>
          <a:p>
            <a:pPr>
              <a:lnSpc>
                <a:spcPct val="107000"/>
              </a:lnSpc>
              <a:spcAft>
                <a:spcPts val="800"/>
              </a:spcAft>
            </a:pPr>
            <a:r>
              <a:rPr lang="en-US" sz="800" dirty="0">
                <a:latin typeface="Calibri" panose="020F0502020204030204" pitchFamily="34" charset="0"/>
                <a:ea typeface="Calibri" panose="020F0502020204030204" pitchFamily="34"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16</a:t>
            </a:fld>
            <a:endParaRPr lang="en-US" dirty="0"/>
          </a:p>
        </p:txBody>
      </p:sp>
    </p:spTree>
    <p:extLst>
      <p:ext uri="{BB962C8B-B14F-4D97-AF65-F5344CB8AC3E}">
        <p14:creationId xmlns:p14="http://schemas.microsoft.com/office/powerpoint/2010/main" val="190412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18</a:t>
            </a:fld>
            <a:endParaRPr lang="en-US" dirty="0"/>
          </a:p>
        </p:txBody>
      </p:sp>
    </p:spTree>
    <p:extLst>
      <p:ext uri="{BB962C8B-B14F-4D97-AF65-F5344CB8AC3E}">
        <p14:creationId xmlns:p14="http://schemas.microsoft.com/office/powerpoint/2010/main" val="322693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mn-lt"/>
              </a:rPr>
              <a:t>Main message: </a:t>
            </a:r>
            <a:r>
              <a:rPr lang="en-US" dirty="0">
                <a:latin typeface="+mn-lt"/>
              </a:rPr>
              <a:t>Taking care of your mental health is just as important as your physical health. </a:t>
            </a:r>
            <a:r>
              <a:rPr lang="en-US" i="0" u="none" strike="noStrike" baseline="0" dirty="0">
                <a:latin typeface="+mn-lt"/>
              </a:rPr>
              <a:t>Many people live with a behavioral health condition that can affect how they think, feel and act. There are effective treatments that can help. But the condition must be diagnosed first. Your medical plan includes behavioral health benefits to address these conditions. That means we’re here with the help and resources you need to work toward feeling your best.</a:t>
            </a:r>
          </a:p>
          <a:p>
            <a:pPr algn="l"/>
            <a:r>
              <a:rPr lang="en-US" b="1" i="0" u="none" strike="noStrike" baseline="0" dirty="0">
                <a:latin typeface="+mn-lt"/>
              </a:rPr>
              <a:t>Getting treatment</a:t>
            </a:r>
          </a:p>
          <a:p>
            <a:pPr marL="171450" indent="-171450" algn="l">
              <a:buFontTx/>
              <a:buChar char="-"/>
            </a:pPr>
            <a:r>
              <a:rPr lang="en-US" i="0" u="none" strike="noStrike" baseline="0" dirty="0">
                <a:latin typeface="+mn-lt"/>
              </a:rPr>
              <a:t>Behavioral therapy [counseling and psychotherapy] also known as talk therapy can help you </a:t>
            </a:r>
            <a:r>
              <a:rPr lang="en-US" dirty="0">
                <a:latin typeface="+mn-lt"/>
              </a:rPr>
              <a:t>i</a:t>
            </a:r>
            <a:r>
              <a:rPr lang="en-US" b="0" i="0" u="none" strike="noStrike" baseline="0" dirty="0">
                <a:latin typeface="+mn-lt"/>
              </a:rPr>
              <a:t>dentify issues in your life that can contribute to problems and manage and move beyond those issue</a:t>
            </a:r>
          </a:p>
          <a:p>
            <a:pPr marL="171450" indent="-171450">
              <a:buFontTx/>
              <a:buChar char="-"/>
            </a:pPr>
            <a:r>
              <a:rPr lang="en-US" b="0" i="0" u="none" strike="noStrike" baseline="0" dirty="0">
                <a:latin typeface="+mn-lt"/>
              </a:rPr>
              <a:t>Medication therapy and management: It’s important to take your medications how your doctor prescribes them even if you feel better. If not, symptoms can return. We can help you learn more about your medications, how they work and why they’re important.</a:t>
            </a:r>
            <a:endParaRPr lang="en-US" dirty="0">
              <a:latin typeface="+mn-lt"/>
            </a:endParaRPr>
          </a:p>
          <a:p>
            <a:pPr marL="171450" indent="-171450">
              <a:buFontTx/>
              <a:buChar char="-"/>
            </a:pPr>
            <a:r>
              <a:rPr lang="en-US" b="0" i="0" u="none" strike="noStrike" baseline="0" dirty="0">
                <a:latin typeface="+mn-lt"/>
              </a:rPr>
              <a:t>Your care advocate can do all the legwork to help you give your emotional health the high priority it deserves. They can provide guidance and support, better access to quality care and caregiver support.</a:t>
            </a:r>
          </a:p>
          <a:p>
            <a:pPr algn="l"/>
            <a:r>
              <a:rPr lang="en-US" b="1" i="0" u="none" strike="noStrike" baseline="0" dirty="0">
                <a:latin typeface="+mn-lt"/>
              </a:rPr>
              <a:t>The role of your doctor</a:t>
            </a:r>
          </a:p>
          <a:p>
            <a:pPr algn="l"/>
            <a:r>
              <a:rPr lang="en-US" b="0" i="0" u="none" strike="noStrike" baseline="0" dirty="0">
                <a:latin typeface="+mn-lt"/>
              </a:rPr>
              <a:t>Your primary care doctor is an important ally in your recovery. They are often the first person to realize you need help. That’s why it’s important to be open about how you feel and any emotional issues you struggle with.</a:t>
            </a:r>
            <a:r>
              <a:rPr lang="en-US" dirty="0">
                <a:latin typeface="+mn-lt"/>
              </a:rPr>
              <a:t> </a:t>
            </a:r>
            <a:r>
              <a:rPr lang="en-US" b="0" i="0" u="none" strike="noStrike" baseline="0" dirty="0">
                <a:latin typeface="+mn-lt"/>
              </a:rPr>
              <a:t>So make sure to stay in touch with your doctor throughout your treatment.</a:t>
            </a:r>
            <a:endParaRPr lang="en-US" dirty="0">
              <a:latin typeface="+mn-lt"/>
            </a:endParaRPr>
          </a:p>
          <a:p>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19</a:t>
            </a:fld>
            <a:endParaRPr lang="en-US" dirty="0"/>
          </a:p>
        </p:txBody>
      </p:sp>
    </p:spTree>
    <p:extLst>
      <p:ext uri="{BB962C8B-B14F-4D97-AF65-F5344CB8AC3E}">
        <p14:creationId xmlns:p14="http://schemas.microsoft.com/office/powerpoint/2010/main" val="350660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Light"/>
              </a:rPr>
              <a:t>We want to take the frustration out of health care and help you get </a:t>
            </a:r>
            <a:r>
              <a:rPr lang="en-US" b="1" dirty="0">
                <a:cs typeface="Calibri Light"/>
              </a:rPr>
              <a:t>what you want</a:t>
            </a:r>
            <a:r>
              <a:rPr lang="en-US" dirty="0">
                <a:cs typeface="Calibri Light"/>
              </a:rPr>
              <a:t>, </a:t>
            </a:r>
            <a:r>
              <a:rPr lang="en-US" b="1" dirty="0">
                <a:cs typeface="Calibri Light"/>
              </a:rPr>
              <a:t>when you want it</a:t>
            </a:r>
            <a:r>
              <a:rPr lang="en-US" dirty="0">
                <a:cs typeface="Calibri Light"/>
              </a:rPr>
              <a:t>, </a:t>
            </a:r>
            <a:r>
              <a:rPr lang="en-US" b="1" dirty="0">
                <a:cs typeface="Calibri Light"/>
              </a:rPr>
              <a:t>how you want it</a:t>
            </a:r>
            <a:r>
              <a:rPr lang="en-US" dirty="0">
                <a:cs typeface="Calibri Light"/>
              </a:rPr>
              <a:t>.  </a:t>
            </a:r>
          </a:p>
          <a:p>
            <a:endParaRPr lang="en-US" dirty="0">
              <a:cs typeface="Calibri Light"/>
            </a:endParaRPr>
          </a:p>
          <a:p>
            <a:r>
              <a:rPr lang="en-US" dirty="0">
                <a:cs typeface="Calibri Light"/>
              </a:rPr>
              <a:t>Here’s how we do it.</a:t>
            </a:r>
          </a:p>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24</a:t>
            </a:fld>
            <a:endParaRPr lang="en-US" dirty="0"/>
          </a:p>
        </p:txBody>
      </p:sp>
    </p:spTree>
    <p:extLst>
      <p:ext uri="{BB962C8B-B14F-4D97-AF65-F5344CB8AC3E}">
        <p14:creationId xmlns:p14="http://schemas.microsoft.com/office/powerpoint/2010/main" val="1836282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784" y="2130552"/>
            <a:ext cx="4681728" cy="2011680"/>
          </a:xfrm>
        </p:spPr>
        <p:txBody>
          <a:bodyPr rIns="0" anchor="b" anchorCtr="0"/>
          <a:lstStyle>
            <a:lvl1pPr algn="l">
              <a:lnSpc>
                <a:spcPct val="90000"/>
              </a:lnSpc>
              <a:defRPr sz="4000">
                <a:solidFill>
                  <a:schemeClr val="tx2"/>
                </a:solidFill>
              </a:defRPr>
            </a:lvl1pPr>
          </a:lstStyle>
          <a:p>
            <a:r>
              <a:rPr lang="en-US" dirty="0"/>
              <a:t>Click to add title</a:t>
            </a:r>
          </a:p>
        </p:txBody>
      </p:sp>
      <p:sp>
        <p:nvSpPr>
          <p:cNvPr id="8" name="Text Placeholder 4">
            <a:extLst>
              <a:ext uri="{FF2B5EF4-FFF2-40B4-BE49-F238E27FC236}">
                <a16:creationId xmlns:a16="http://schemas.microsoft.com/office/drawing/2014/main" id="{00899B3E-E422-4D7C-9C8A-CE64680ED5D1}"/>
              </a:ext>
            </a:extLst>
          </p:cNvPr>
          <p:cNvSpPr>
            <a:spLocks noGrp="1"/>
          </p:cNvSpPr>
          <p:nvPr>
            <p:ph type="body" sz="quarter" idx="18" hasCustomPrompt="1"/>
          </p:nvPr>
        </p:nvSpPr>
        <p:spPr>
          <a:xfrm>
            <a:off x="557784" y="4379976"/>
            <a:ext cx="3582017" cy="1262324"/>
          </a:xfrm>
        </p:spPr>
        <p:txBody>
          <a:bodyPr/>
          <a:lstStyle>
            <a:lvl1pPr>
              <a:defRPr lang="en-US" sz="1500" b="1" kern="1200" dirty="0">
                <a:solidFill>
                  <a:schemeClr val="tx2"/>
                </a:solidFill>
                <a:latin typeface="+mn-lt"/>
                <a:ea typeface="+mn-ea"/>
                <a:cs typeface="+mn-cs"/>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7" name="Graphic 6" descr="Aetna logo.">
            <a:extLst>
              <a:ext uri="{FF2B5EF4-FFF2-40B4-BE49-F238E27FC236}">
                <a16:creationId xmlns:a16="http://schemas.microsoft.com/office/drawing/2014/main" id="{2C89AC29-3AE4-464C-86EF-B3D59D12B0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4584" y="439120"/>
            <a:ext cx="2116649" cy="418679"/>
          </a:xfrm>
          <a:prstGeom prst="rect">
            <a:avLst/>
          </a:prstGeom>
        </p:spPr>
      </p:pic>
      <p:pic>
        <p:nvPicPr>
          <p:cNvPr id="6" name="Graphic 5" descr="Violet outline heart.">
            <a:extLst>
              <a:ext uri="{FF2B5EF4-FFF2-40B4-BE49-F238E27FC236}">
                <a16:creationId xmlns:a16="http://schemas.microsoft.com/office/drawing/2014/main" id="{B74A4DBF-8988-40E4-BA77-6831FDB4C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72200" y="1014984"/>
            <a:ext cx="5221224" cy="4331964"/>
          </a:xfrm>
          <a:prstGeom prst="rect">
            <a:avLst/>
          </a:prstGeom>
        </p:spPr>
      </p:pic>
    </p:spTree>
    <p:extLst>
      <p:ext uri="{BB962C8B-B14F-4D97-AF65-F5344CB8AC3E}">
        <p14:creationId xmlns:p14="http://schemas.microsoft.com/office/powerpoint/2010/main" val="84098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7D - Cobran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EBCD11-F3FA-4388-BABD-CCED1B81D0B2}"/>
              </a:ext>
            </a:extLst>
          </p:cNvPr>
          <p:cNvSpPr>
            <a:spLocks noGrp="1"/>
          </p:cNvSpPr>
          <p:nvPr>
            <p:ph type="ctrTitle" hasCustomPrompt="1"/>
          </p:nvPr>
        </p:nvSpPr>
        <p:spPr>
          <a:xfrm>
            <a:off x="557212" y="4634747"/>
            <a:ext cx="10561320" cy="795528"/>
          </a:xfrm>
        </p:spPr>
        <p:txBody>
          <a:bodyPr rIns="0" anchor="b" anchorCtr="0"/>
          <a:lstStyle>
            <a:lvl1pPr>
              <a:lnSpc>
                <a:spcPct val="90000"/>
              </a:lnSpc>
              <a:defRPr sz="4000">
                <a:solidFill>
                  <a:schemeClr val="accent2"/>
                </a:solidFill>
              </a:defRPr>
            </a:lvl1pPr>
          </a:lstStyle>
          <a:p>
            <a:r>
              <a:rPr lang="en-US" dirty="0"/>
              <a:t>Click to add title</a:t>
            </a:r>
          </a:p>
        </p:txBody>
      </p:sp>
      <p:sp>
        <p:nvSpPr>
          <p:cNvPr id="10" name="Subtitle 2">
            <a:extLst>
              <a:ext uri="{FF2B5EF4-FFF2-40B4-BE49-F238E27FC236}">
                <a16:creationId xmlns:a16="http://schemas.microsoft.com/office/drawing/2014/main" id="{3AEC22FA-A0C3-4EDB-8063-61A280CE2EF7}"/>
              </a:ext>
            </a:extLst>
          </p:cNvPr>
          <p:cNvSpPr>
            <a:spLocks noGrp="1"/>
          </p:cNvSpPr>
          <p:nvPr>
            <p:ph type="subTitle" idx="1" hasCustomPrompt="1"/>
          </p:nvPr>
        </p:nvSpPr>
        <p:spPr>
          <a:xfrm>
            <a:off x="557212" y="5578043"/>
            <a:ext cx="10561320" cy="488460"/>
          </a:xfrm>
        </p:spPr>
        <p:txBody>
          <a:bodyPr/>
          <a:lstStyle>
            <a:lvl1pPr marL="0" indent="0" algn="l">
              <a:spcBef>
                <a:spcPts val="0"/>
              </a:spcBef>
              <a:buNone/>
              <a:defRPr sz="1500" b="1">
                <a:solidFill>
                  <a:schemeClr val="tx2"/>
                </a:solidFill>
              </a:defRPr>
            </a:lvl1pPr>
            <a:lvl2pPr marL="0" indent="0" algn="l">
              <a:spcBef>
                <a:spcPts val="0"/>
              </a:spcBef>
              <a:buNone/>
              <a:defRPr>
                <a:solidFill>
                  <a:schemeClr val="tx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3499" y="6371584"/>
            <a:ext cx="2798064"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dirty="0"/>
              <a:t>Click to add date</a:t>
            </a:r>
          </a:p>
          <a:p>
            <a:pPr lvl="1"/>
            <a:endParaRPr lang="en-US" dirty="0"/>
          </a:p>
        </p:txBody>
      </p:sp>
      <p:sp>
        <p:nvSpPr>
          <p:cNvPr id="16" name="Picture Placeholder 5"/>
          <p:cNvSpPr>
            <a:spLocks noGrp="1"/>
          </p:cNvSpPr>
          <p:nvPr>
            <p:ph type="pic" sz="quarter" idx="20" hasCustomPrompt="1"/>
          </p:nvPr>
        </p:nvSpPr>
        <p:spPr>
          <a:xfrm>
            <a:off x="4627249" y="6065135"/>
            <a:ext cx="1270751"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dirty="0"/>
              <a:t>PARTNER LOGO</a:t>
            </a:r>
          </a:p>
        </p:txBody>
      </p:sp>
      <p:pic>
        <p:nvPicPr>
          <p:cNvPr id="11" name="Graphic 10" descr="Aetna logo.">
            <a:extLst>
              <a:ext uri="{FF2B5EF4-FFF2-40B4-BE49-F238E27FC236}">
                <a16:creationId xmlns:a16="http://schemas.microsoft.com/office/drawing/2014/main" id="{5CC62E2A-1AE3-4C90-AD75-5EEB6C5FD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7971" y="6204229"/>
            <a:ext cx="1617485" cy="319943"/>
          </a:xfrm>
          <a:prstGeom prst="rect">
            <a:avLst/>
          </a:prstGeom>
        </p:spPr>
      </p:pic>
      <p:sp>
        <p:nvSpPr>
          <p:cNvPr id="9" name="Picture Placeholder 5"/>
          <p:cNvSpPr>
            <a:spLocks noGrp="1"/>
          </p:cNvSpPr>
          <p:nvPr>
            <p:ph type="pic" sz="quarter" idx="10" hasCustomPrompt="1"/>
          </p:nvPr>
        </p:nvSpPr>
        <p:spPr>
          <a:xfrm>
            <a:off x="0" y="0"/>
            <a:ext cx="12188825"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Tree>
    <p:extLst>
      <p:ext uri="{BB962C8B-B14F-4D97-AF65-F5344CB8AC3E}">
        <p14:creationId xmlns:p14="http://schemas.microsoft.com/office/powerpoint/2010/main" val="1108037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5A95E4-50A0-4442-B665-9A342851EB0B}"/>
              </a:ext>
            </a:extLst>
          </p:cNvPr>
          <p:cNvSpPr>
            <a:spLocks noGrp="1"/>
          </p:cNvSpPr>
          <p:nvPr>
            <p:ph type="title" hasCustomPrompt="1"/>
          </p:nvPr>
        </p:nvSpPr>
        <p:spPr>
          <a:xfrm>
            <a:off x="557784" y="530351"/>
            <a:ext cx="9665208" cy="713232"/>
          </a:xfrm>
        </p:spPr>
        <p:txBody>
          <a:bodyPr/>
          <a:lstStyle>
            <a:lvl1pPr>
              <a:defRPr sz="4800">
                <a:solidFill>
                  <a:schemeClr val="accent6"/>
                </a:solidFill>
              </a:defRPr>
            </a:lvl1pPr>
          </a:lstStyle>
          <a:p>
            <a:r>
              <a:rPr lang="en-US" dirty="0"/>
              <a:t>Agenda</a:t>
            </a:r>
          </a:p>
        </p:txBody>
      </p:sp>
      <p:sp>
        <p:nvSpPr>
          <p:cNvPr id="5" name="Text Placeholder 4"/>
          <p:cNvSpPr>
            <a:spLocks noGrp="1"/>
          </p:cNvSpPr>
          <p:nvPr>
            <p:ph type="body" sz="quarter" idx="15" hasCustomPrompt="1"/>
          </p:nvPr>
        </p:nvSpPr>
        <p:spPr>
          <a:xfrm>
            <a:off x="557784" y="1755739"/>
            <a:ext cx="8586216" cy="3985305"/>
          </a:xfrm>
        </p:spPr>
        <p:txBody>
          <a:bodyPr/>
          <a:lstStyle>
            <a:lvl1pPr>
              <a:lnSpc>
                <a:spcPct val="100000"/>
              </a:lnSpc>
              <a:spcBef>
                <a:spcPts val="1800"/>
              </a:spcBef>
              <a:spcAft>
                <a:spcPts val="0"/>
              </a:spcAft>
              <a:defRPr sz="1800" b="1">
                <a:solidFill>
                  <a:schemeClr val="tx2"/>
                </a:solidFill>
                <a:latin typeface="+mn-lt"/>
              </a:defRPr>
            </a:lvl1pPr>
            <a:lvl2pPr marL="0" indent="0">
              <a:spcBef>
                <a:spcPts val="0"/>
              </a:spcBef>
              <a:spcAft>
                <a:spcPts val="0"/>
              </a:spcAft>
              <a:buNone/>
              <a:defRPr sz="1300">
                <a:solidFill>
                  <a:schemeClr val="tx2"/>
                </a:solidFill>
                <a:latin typeface="+mn-lt"/>
              </a:defRPr>
            </a:lvl2pPr>
            <a:lvl3pPr marL="177800" indent="-177800">
              <a:spcBef>
                <a:spcPts val="600"/>
              </a:spcBef>
              <a:buFont typeface="Arial" panose="020B0604020202020204" pitchFamily="34" charset="0"/>
              <a:buChar char="•"/>
              <a:defRPr sz="1300" baseline="0">
                <a:latin typeface="+mn-lt"/>
              </a:defRPr>
            </a:lvl3pPr>
            <a:lvl4pPr marL="342900" indent="-165100">
              <a:spcBef>
                <a:spcPts val="600"/>
              </a:spcBef>
              <a:buFont typeface="Arial" panose="020B0604020202020204" pitchFamily="34" charset="0"/>
              <a:buChar char="–"/>
              <a:defRPr sz="1300" baseline="0">
                <a:latin typeface="+mn-lt"/>
              </a:defRPr>
            </a:lvl4pPr>
            <a:lvl5pPr marL="520700" indent="-177800">
              <a:spcBef>
                <a:spcPts val="600"/>
              </a:spcBef>
              <a:buFont typeface="Arial" panose="020B0604020202020204" pitchFamily="34" charset="0"/>
              <a:buChar char="•"/>
              <a:defRPr sz="1300">
                <a:latin typeface="+mn-lt"/>
              </a:defRPr>
            </a:lvl5pPr>
            <a:lvl6pPr marL="685800" indent="-165100">
              <a:spcBef>
                <a:spcPts val="600"/>
              </a:spcBef>
              <a:buFont typeface="Arial" panose="020B0604020202020204" pitchFamily="34" charset="0"/>
              <a:buChar char="–"/>
              <a:defRPr sz="1300" baseline="0">
                <a:latin typeface="+mn-lt"/>
              </a:defRPr>
            </a:lvl6pPr>
            <a:lvl7pPr marL="863600" indent="-177800">
              <a:spcBef>
                <a:spcPts val="600"/>
              </a:spcBef>
              <a:buFont typeface="Arial" panose="020B0604020202020204" pitchFamily="34" charset="0"/>
              <a:buChar char="•"/>
              <a:defRPr sz="1300">
                <a:latin typeface="+mn-lt"/>
              </a:defRPr>
            </a:lvl7pPr>
            <a:lvl8pPr marL="1028700" indent="-165100">
              <a:spcBef>
                <a:spcPts val="600"/>
              </a:spcBef>
              <a:buFont typeface="Arial" panose="020B0604020202020204" pitchFamily="34" charset="0"/>
              <a:buChar char="–"/>
              <a:defRPr sz="1300">
                <a:latin typeface="+mn-lt"/>
              </a:defRPr>
            </a:lvl8pPr>
            <a:lvl9pPr marL="1206500" indent="-177800">
              <a:spcBef>
                <a:spcPts val="600"/>
              </a:spcBef>
              <a:buFont typeface="Arial" panose="020B0604020202020204" pitchFamily="34" charset="0"/>
              <a:buChar char="•"/>
              <a:defRPr sz="1300" baseline="0">
                <a:latin typeface="+mn-lt"/>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2798868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61DB31-BA0E-469A-88AC-4C37BFB0BE7E}"/>
              </a:ext>
            </a:extLst>
          </p:cNvPr>
          <p:cNvSpPr>
            <a:spLocks noGrp="1"/>
          </p:cNvSpPr>
          <p:nvPr>
            <p:ph type="title" hasCustomPrompt="1"/>
          </p:nvPr>
        </p:nvSpPr>
        <p:spPr>
          <a:xfrm>
            <a:off x="557784" y="530351"/>
            <a:ext cx="9665208" cy="713232"/>
          </a:xfrm>
        </p:spPr>
        <p:txBody>
          <a:bodyPr/>
          <a:lstStyle>
            <a:lvl1pPr>
              <a:defRPr sz="4800">
                <a:solidFill>
                  <a:schemeClr val="accent6"/>
                </a:solidFill>
              </a:defRPr>
            </a:lvl1pPr>
          </a:lstStyle>
          <a:p>
            <a:r>
              <a:rPr lang="en-US" dirty="0"/>
              <a:t>Agenda</a:t>
            </a:r>
          </a:p>
        </p:txBody>
      </p:sp>
      <p:sp>
        <p:nvSpPr>
          <p:cNvPr id="4" name="Text Placeholder 19">
            <a:extLst>
              <a:ext uri="{FF2B5EF4-FFF2-40B4-BE49-F238E27FC236}">
                <a16:creationId xmlns:a16="http://schemas.microsoft.com/office/drawing/2014/main" id="{CD3DA619-C657-4377-909C-6D3A110F550F}"/>
              </a:ext>
            </a:extLst>
          </p:cNvPr>
          <p:cNvSpPr>
            <a:spLocks noGrp="1"/>
          </p:cNvSpPr>
          <p:nvPr>
            <p:ph type="body" sz="quarter" idx="10" hasCustomPrompt="1"/>
          </p:nvPr>
        </p:nvSpPr>
        <p:spPr>
          <a:xfrm>
            <a:off x="1513257" y="1756548"/>
            <a:ext cx="3913633" cy="3614737"/>
          </a:xfrm>
          <a:prstGeom prst="rect">
            <a:avLst/>
          </a:prstGeom>
        </p:spPr>
        <p:txBody>
          <a:bodyPr/>
          <a:lstStyle>
            <a:lvl1pPr>
              <a:lnSpc>
                <a:spcPct val="100000"/>
              </a:lnSpc>
              <a:spcBef>
                <a:spcPts val="1800"/>
              </a:spcBef>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dirty="0"/>
              <a:t>Click to edit header</a:t>
            </a:r>
          </a:p>
          <a:p>
            <a:pPr lvl="1"/>
            <a:r>
              <a:rPr lang="en-US" dirty="0"/>
              <a:t>Tab to Time then tab to Agenda item</a:t>
            </a:r>
          </a:p>
          <a:p>
            <a:pPr lvl="2"/>
            <a:r>
              <a:rPr lang="en-US" dirty="0"/>
              <a:t>Speaker name and topic</a:t>
            </a:r>
          </a:p>
          <a:p>
            <a:pPr lvl="3"/>
            <a:r>
              <a:rPr lang="en-US" dirty="0"/>
              <a:t>Additional information</a:t>
            </a:r>
          </a:p>
        </p:txBody>
      </p:sp>
      <p:sp>
        <p:nvSpPr>
          <p:cNvPr id="6" name="Text Placeholder 19">
            <a:extLst>
              <a:ext uri="{FF2B5EF4-FFF2-40B4-BE49-F238E27FC236}">
                <a16:creationId xmlns:a16="http://schemas.microsoft.com/office/drawing/2014/main" id="{99D62640-4C2F-4EEE-8702-E19D55A9718A}"/>
              </a:ext>
            </a:extLst>
          </p:cNvPr>
          <p:cNvSpPr>
            <a:spLocks noGrp="1"/>
          </p:cNvSpPr>
          <p:nvPr>
            <p:ph type="body" sz="quarter" idx="11" hasCustomPrompt="1"/>
          </p:nvPr>
        </p:nvSpPr>
        <p:spPr>
          <a:xfrm>
            <a:off x="6291452" y="1756548"/>
            <a:ext cx="3911512" cy="3614737"/>
          </a:xfrm>
          <a:prstGeom prst="rect">
            <a:avLst/>
          </a:prstGeom>
        </p:spPr>
        <p:txBody>
          <a:bodyPr/>
          <a:lstStyle>
            <a:lvl1pPr>
              <a:lnSpc>
                <a:spcPct val="100000"/>
              </a:lnSpc>
              <a:spcBef>
                <a:spcPts val="1800"/>
              </a:spcBef>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dirty="0"/>
              <a:t>Click to edit header</a:t>
            </a:r>
          </a:p>
          <a:p>
            <a:pPr lvl="1"/>
            <a:r>
              <a:rPr lang="en-US" dirty="0"/>
              <a:t>Tab to Time then tab to Agenda item</a:t>
            </a:r>
          </a:p>
          <a:p>
            <a:pPr lvl="2"/>
            <a:r>
              <a:rPr lang="en-US" dirty="0"/>
              <a:t>Speaker name and topic</a:t>
            </a:r>
          </a:p>
          <a:p>
            <a:pPr lvl="3"/>
            <a:r>
              <a:rPr lang="en-US" dirty="0"/>
              <a:t>Additional information</a:t>
            </a:r>
          </a:p>
        </p:txBody>
      </p:sp>
    </p:spTree>
    <p:extLst>
      <p:ext uri="{BB962C8B-B14F-4D97-AF65-F5344CB8AC3E}">
        <p14:creationId xmlns:p14="http://schemas.microsoft.com/office/powerpoint/2010/main" val="235466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1270" y="3022967"/>
            <a:ext cx="5726284" cy="812066"/>
          </a:xfrm>
        </p:spPr>
        <p:txBody>
          <a:bodyPr rIns="0" anchor="ctr"/>
          <a:lstStyle>
            <a:lvl1pPr algn="ctr" defTabSz="457200" rtl="0" eaLnBrk="1" latinLnBrk="0" hangingPunct="1">
              <a:lnSpc>
                <a:spcPct val="90000"/>
              </a:lnSpc>
              <a:spcBef>
                <a:spcPct val="0"/>
              </a:spcBef>
              <a:buNone/>
              <a:defRPr lang="en-US" sz="3200" b="1" kern="1200" dirty="0">
                <a:solidFill>
                  <a:schemeClr val="accent2"/>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198120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1270" y="3022967"/>
            <a:ext cx="5726284" cy="812066"/>
          </a:xfrm>
        </p:spPr>
        <p:txBody>
          <a:bodyPr rIns="0" anchor="ctr"/>
          <a:lstStyle>
            <a:lvl1pPr algn="ctr">
              <a:defRPr sz="3200" b="1">
                <a:solidFill>
                  <a:schemeClr val="bg1"/>
                </a:solidFill>
                <a:latin typeface="+mj-lt"/>
              </a:defRPr>
            </a:lvl1pPr>
          </a:lstStyle>
          <a:p>
            <a:r>
              <a:rPr lang="en-US" dirty="0"/>
              <a:t>Click to edit title for divider</a:t>
            </a:r>
          </a:p>
        </p:txBody>
      </p:sp>
    </p:spTree>
    <p:extLst>
      <p:ext uri="{BB962C8B-B14F-4D97-AF65-F5344CB8AC3E}">
        <p14:creationId xmlns:p14="http://schemas.microsoft.com/office/powerpoint/2010/main" val="1938994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0" y="0"/>
            <a:ext cx="121888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1270" y="3022967"/>
            <a:ext cx="5726284" cy="812066"/>
          </a:xfrm>
        </p:spPr>
        <p:txBody>
          <a:bodyPr rIns="0" anchor="ctr"/>
          <a:lstStyle>
            <a:lvl1pPr algn="ctr" defTabSz="457200" rtl="0" eaLnBrk="1" latinLnBrk="0" hangingPunct="1">
              <a:lnSpc>
                <a:spcPct val="90000"/>
              </a:lnSpc>
              <a:spcBef>
                <a:spcPct val="0"/>
              </a:spcBef>
              <a:buNone/>
              <a:defRPr lang="en-US" sz="3200" b="1"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2287977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nav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11EDB-A7DC-4D3C-BA73-E639327B03EF}"/>
              </a:ext>
            </a:extLst>
          </p:cNvPr>
          <p:cNvSpPr/>
          <p:nvPr userDrawn="1"/>
        </p:nvSpPr>
        <p:spPr>
          <a:xfrm>
            <a:off x="0" y="0"/>
            <a:ext cx="12188825"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4" name="Title 1">
            <a:extLst>
              <a:ext uri="{FF2B5EF4-FFF2-40B4-BE49-F238E27FC236}">
                <a16:creationId xmlns:a16="http://schemas.microsoft.com/office/drawing/2014/main" id="{A8DD2AFC-8349-4DB3-855A-645AB85DF6B0}"/>
              </a:ext>
            </a:extLst>
          </p:cNvPr>
          <p:cNvSpPr>
            <a:spLocks noGrp="1"/>
          </p:cNvSpPr>
          <p:nvPr>
            <p:ph type="title" hasCustomPrompt="1"/>
          </p:nvPr>
        </p:nvSpPr>
        <p:spPr>
          <a:xfrm>
            <a:off x="3231270" y="3022967"/>
            <a:ext cx="5726284" cy="812066"/>
          </a:xfrm>
        </p:spPr>
        <p:txBody>
          <a:bodyPr rIns="0" anchor="ctr"/>
          <a:lstStyle>
            <a:lvl1pPr algn="ctr" defTabSz="457200" rtl="0" eaLnBrk="1" latinLnBrk="0" hangingPunct="1">
              <a:lnSpc>
                <a:spcPct val="90000"/>
              </a:lnSpc>
              <a:spcBef>
                <a:spcPct val="0"/>
              </a:spcBef>
              <a:buNone/>
              <a:defRPr lang="en-US" sz="3200" b="1"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1100497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heart pattern">
    <p:spTree>
      <p:nvGrpSpPr>
        <p:cNvPr id="1" name=""/>
        <p:cNvGrpSpPr/>
        <p:nvPr/>
      </p:nvGrpSpPr>
      <p:grpSpPr>
        <a:xfrm>
          <a:off x="0" y="0"/>
          <a:ext cx="0" cy="0"/>
          <a:chOff x="0" y="0"/>
          <a:chExt cx="0" cy="0"/>
        </a:xfrm>
      </p:grpSpPr>
      <p:pic>
        <p:nvPicPr>
          <p:cNvPr id="5" name="Picture 4" descr="Light heart pattern background.">
            <a:extLst>
              <a:ext uri="{FF2B5EF4-FFF2-40B4-BE49-F238E27FC236}">
                <a16:creationId xmlns:a16="http://schemas.microsoft.com/office/drawing/2014/main" id="{DCF51F69-B135-440B-B1C1-8877F65D92E0}"/>
              </a:ext>
            </a:extLst>
          </p:cNvPr>
          <p:cNvPicPr>
            <a:picLocks noChangeAspect="1"/>
          </p:cNvPicPr>
          <p:nvPr userDrawn="1"/>
        </p:nvPicPr>
        <p:blipFill rotWithShape="1">
          <a:blip r:embed="rId2"/>
          <a:srcRect l="444" t="-1" b="507"/>
          <a:stretch/>
        </p:blipFill>
        <p:spPr>
          <a:xfrm>
            <a:off x="-64" y="0"/>
            <a:ext cx="12188952" cy="6858000"/>
          </a:xfrm>
          <a:prstGeom prst="rect">
            <a:avLst/>
          </a:prstGeom>
        </p:spPr>
      </p:pic>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1270" y="3022967"/>
            <a:ext cx="5726284" cy="812066"/>
          </a:xfrm>
        </p:spPr>
        <p:txBody>
          <a:bodyPr rIns="0" anchor="ctr"/>
          <a:lstStyle>
            <a:lvl1pPr algn="ctr" defTabSz="457200" rtl="0" eaLnBrk="1" latinLnBrk="0" hangingPunct="1">
              <a:lnSpc>
                <a:spcPct val="90000"/>
              </a:lnSpc>
              <a:spcBef>
                <a:spcPct val="0"/>
              </a:spcBef>
              <a:buNone/>
              <a:defRPr lang="en-US" sz="3200" b="1" kern="1200" dirty="0">
                <a:solidFill>
                  <a:schemeClr val="accent2"/>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68284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dark">
    <p:bg>
      <p:bgPr>
        <a:solidFill>
          <a:srgbClr val="0B315E"/>
        </a:solidFill>
        <a:effectLst/>
      </p:bgPr>
    </p:bg>
    <p:spTree>
      <p:nvGrpSpPr>
        <p:cNvPr id="1" name=""/>
        <p:cNvGrpSpPr/>
        <p:nvPr/>
      </p:nvGrpSpPr>
      <p:grpSpPr>
        <a:xfrm>
          <a:off x="0" y="0"/>
          <a:ext cx="0" cy="0"/>
          <a:chOff x="0" y="0"/>
          <a:chExt cx="0" cy="0"/>
        </a:xfrm>
      </p:grpSpPr>
      <p:pic>
        <p:nvPicPr>
          <p:cNvPr id="5" name="Picture 4" descr="A picture containing dark, light, night&#10;&#10;Description automatically generated">
            <a:extLst>
              <a:ext uri="{FF2B5EF4-FFF2-40B4-BE49-F238E27FC236}">
                <a16:creationId xmlns:a16="http://schemas.microsoft.com/office/drawing/2014/main" id="{6E31577D-752B-4875-9B4D-6EDA2961FC3D}"/>
              </a:ext>
            </a:extLst>
          </p:cNvPr>
          <p:cNvPicPr>
            <a:picLocks noChangeAspect="1"/>
          </p:cNvPicPr>
          <p:nvPr userDrawn="1"/>
        </p:nvPicPr>
        <p:blipFill>
          <a:blip r:embed="rId2"/>
          <a:stretch>
            <a:fillRect/>
          </a:stretch>
        </p:blipFill>
        <p:spPr>
          <a:xfrm>
            <a:off x="-15469" y="-9144"/>
            <a:ext cx="12219762" cy="6876288"/>
          </a:xfrm>
          <a:prstGeom prst="rect">
            <a:avLst/>
          </a:prstGeom>
        </p:spPr>
      </p:pic>
      <p:sp>
        <p:nvSpPr>
          <p:cNvPr id="4" name="Title 1">
            <a:extLst>
              <a:ext uri="{FF2B5EF4-FFF2-40B4-BE49-F238E27FC236}">
                <a16:creationId xmlns:a16="http://schemas.microsoft.com/office/drawing/2014/main" id="{ABD1AEB8-3322-4E67-A702-83F309202013}"/>
              </a:ext>
            </a:extLst>
          </p:cNvPr>
          <p:cNvSpPr>
            <a:spLocks noGrp="1"/>
          </p:cNvSpPr>
          <p:nvPr>
            <p:ph type="title" hasCustomPrompt="1"/>
          </p:nvPr>
        </p:nvSpPr>
        <p:spPr>
          <a:xfrm>
            <a:off x="3231270" y="3022967"/>
            <a:ext cx="5726284" cy="812066"/>
          </a:xfrm>
        </p:spPr>
        <p:txBody>
          <a:bodyPr rIns="0" anchor="ctr"/>
          <a:lstStyle>
            <a:lvl1pPr algn="ctr" defTabSz="457200" rtl="0" eaLnBrk="1" latinLnBrk="0" hangingPunct="1">
              <a:lnSpc>
                <a:spcPct val="90000"/>
              </a:lnSpc>
              <a:spcBef>
                <a:spcPct val="0"/>
              </a:spcBef>
              <a:buNone/>
              <a:defRPr lang="en-US" sz="3200" b="1"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1074497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add title for one-column layout</a:t>
            </a:r>
          </a:p>
        </p:txBody>
      </p:sp>
      <p:sp>
        <p:nvSpPr>
          <p:cNvPr id="3" name="Content Placeholder 2"/>
          <p:cNvSpPr>
            <a:spLocks noGrp="1"/>
          </p:cNvSpPr>
          <p:nvPr>
            <p:ph idx="1" hasCustomPrompt="1"/>
          </p:nvPr>
        </p:nvSpPr>
        <p:spPr bwMode="gray">
          <a:xfrm>
            <a:off x="557784" y="1767532"/>
            <a:ext cx="8586216" cy="3977640"/>
          </a:xfrm>
        </p:spPr>
        <p:txBody>
          <a:bodyPr/>
          <a:lstStyle>
            <a:lvl1pPr>
              <a:defRPr cap="none" baseline="0">
                <a:solidFill>
                  <a:schemeClr val="tx2"/>
                </a:solidFill>
              </a:defRPr>
            </a:lvl1pPr>
            <a:lvl2pPr>
              <a:defRPr>
                <a:solidFill>
                  <a:schemeClr val="tx2"/>
                </a:solidFill>
              </a:defRPr>
            </a:lvl2pPr>
            <a:lvl3pPr>
              <a:defRPr baseline="0">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409929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784" y="2130552"/>
            <a:ext cx="4681728" cy="2011680"/>
          </a:xfrm>
        </p:spPr>
        <p:txBody>
          <a:bodyPr rIns="0" anchor="b" anchorCtr="0"/>
          <a:lstStyle>
            <a:lvl1pPr algn="l">
              <a:lnSpc>
                <a:spcPct val="90000"/>
              </a:lnSpc>
              <a:defRPr sz="4000">
                <a:solidFill>
                  <a:schemeClr val="tx2"/>
                </a:solidFill>
              </a:defRPr>
            </a:lvl1pPr>
          </a:lstStyle>
          <a:p>
            <a:r>
              <a:rPr lang="en-US" dirty="0"/>
              <a:t>Click to add title</a:t>
            </a:r>
          </a:p>
        </p:txBody>
      </p:sp>
      <p:sp>
        <p:nvSpPr>
          <p:cNvPr id="8" name="Text Placeholder 4">
            <a:extLst>
              <a:ext uri="{FF2B5EF4-FFF2-40B4-BE49-F238E27FC236}">
                <a16:creationId xmlns:a16="http://schemas.microsoft.com/office/drawing/2014/main" id="{F2E27EB6-BC75-41B5-A4CD-12CC32AE90B4}"/>
              </a:ext>
            </a:extLst>
          </p:cNvPr>
          <p:cNvSpPr>
            <a:spLocks noGrp="1"/>
          </p:cNvSpPr>
          <p:nvPr>
            <p:ph type="body" sz="quarter" idx="18" hasCustomPrompt="1"/>
          </p:nvPr>
        </p:nvSpPr>
        <p:spPr>
          <a:xfrm>
            <a:off x="557784" y="4379976"/>
            <a:ext cx="3582017" cy="1262324"/>
          </a:xfrm>
        </p:spPr>
        <p:txBody>
          <a:bodyPr/>
          <a:lstStyle>
            <a:lvl1pPr>
              <a:defRPr lang="en-US" sz="1500" b="1" kern="1200" dirty="0">
                <a:solidFill>
                  <a:schemeClr val="tx2"/>
                </a:solidFill>
                <a:latin typeface="+mn-lt"/>
                <a:ea typeface="+mn-ea"/>
                <a:cs typeface="+mn-cs"/>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7" name="Graphic 6" descr="Aetna logo.">
            <a:extLst>
              <a:ext uri="{FF2B5EF4-FFF2-40B4-BE49-F238E27FC236}">
                <a16:creationId xmlns:a16="http://schemas.microsoft.com/office/drawing/2014/main" id="{711793BD-0B2F-4558-8354-359CF97EED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4584" y="439120"/>
            <a:ext cx="2116649" cy="418679"/>
          </a:xfrm>
          <a:prstGeom prst="rect">
            <a:avLst/>
          </a:prstGeom>
        </p:spPr>
      </p:pic>
    </p:spTree>
    <p:extLst>
      <p:ext uri="{BB962C8B-B14F-4D97-AF65-F5344CB8AC3E}">
        <p14:creationId xmlns:p14="http://schemas.microsoft.com/office/powerpoint/2010/main" val="26537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9665208" cy="713232"/>
          </a:xfrm>
        </p:spPr>
        <p:txBody>
          <a:bodyPr/>
          <a:lstStyle>
            <a:lvl1pPr>
              <a:defRPr>
                <a:solidFill>
                  <a:schemeClr val="tx2"/>
                </a:solidFill>
              </a:defRPr>
            </a:lvl1pPr>
          </a:lstStyle>
          <a:p>
            <a:r>
              <a:rPr lang="en-US" dirty="0"/>
              <a:t>Click to add title for one-column layout</a:t>
            </a:r>
          </a:p>
        </p:txBody>
      </p:sp>
      <p:sp>
        <p:nvSpPr>
          <p:cNvPr id="3" name="Content Placeholder 2"/>
          <p:cNvSpPr>
            <a:spLocks noGrp="1"/>
          </p:cNvSpPr>
          <p:nvPr>
            <p:ph idx="1" hasCustomPrompt="1"/>
          </p:nvPr>
        </p:nvSpPr>
        <p:spPr bwMode="gray">
          <a:xfrm>
            <a:off x="557784" y="1767532"/>
            <a:ext cx="8586216" cy="3977640"/>
          </a:xfrm>
        </p:spPr>
        <p:txBody>
          <a:bodyPr/>
          <a:lstStyle>
            <a:lvl1pPr>
              <a:lnSpc>
                <a:spcPct val="100000"/>
              </a:lnSpc>
              <a:buClr>
                <a:schemeClr val="tx1"/>
              </a:buClr>
              <a:defRPr sz="1800" b="1" cap="none" baseline="0">
                <a:solidFill>
                  <a:schemeClr val="tx2"/>
                </a:solidFill>
                <a:latin typeface="+mn-lt"/>
              </a:defRPr>
            </a:lvl1pPr>
            <a:lvl2pPr marL="0" indent="0">
              <a:buClr>
                <a:schemeClr val="tx1"/>
              </a:buClr>
              <a:buNone/>
              <a:defRPr sz="1300" baseline="0">
                <a:solidFill>
                  <a:schemeClr val="tx2"/>
                </a:solidFill>
              </a:defRPr>
            </a:lvl2pPr>
            <a:lvl3pPr marL="171450" indent="-171450">
              <a:spcBef>
                <a:spcPts val="1200"/>
              </a:spcBef>
              <a:buClr>
                <a:schemeClr val="tx1"/>
              </a:buClr>
              <a:buFont typeface="Arial" panose="020B0604020202020204" pitchFamily="34" charset="0"/>
              <a:buChar char="•"/>
              <a:defRPr sz="1300" baseline="0">
                <a:solidFill>
                  <a:schemeClr val="tx2"/>
                </a:solidFill>
              </a:defRPr>
            </a:lvl3pPr>
            <a:lvl4pPr marL="342900" indent="-171450">
              <a:buClr>
                <a:schemeClr val="tx1"/>
              </a:buClr>
              <a:buFont typeface="Arial" panose="020B0604020202020204" pitchFamily="34" charset="0"/>
              <a:buChar char="–"/>
              <a:defRPr sz="1300" baseline="0">
                <a:solidFill>
                  <a:schemeClr val="tx2"/>
                </a:solidFill>
              </a:defRPr>
            </a:lvl4pPr>
            <a:lvl5pPr marL="515938" indent="-173038">
              <a:buClr>
                <a:schemeClr val="tx1"/>
              </a:buClr>
              <a:buFont typeface="Arial" panose="020B0604020202020204" pitchFamily="34" charset="0"/>
              <a:buChar char="•"/>
              <a:defRPr sz="1300">
                <a:solidFill>
                  <a:schemeClr val="tx2"/>
                </a:solidFill>
              </a:defRPr>
            </a:lvl5pPr>
            <a:lvl6pPr marL="687388"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solidFill>
                  <a:schemeClr val="tx2"/>
                </a:solidFill>
              </a:defRPr>
            </a:lvl7pPr>
            <a:lvl8pPr marL="1031875" indent="-171450">
              <a:buFont typeface="Arial" panose="020B0604020202020204" pitchFamily="34" charset="0"/>
              <a:buChar char="–"/>
              <a:defRPr sz="1300">
                <a:solidFill>
                  <a:schemeClr val="tx2"/>
                </a:solidFill>
              </a:defRPr>
            </a:lvl8pPr>
            <a:lvl9pPr marL="1203325" indent="-171450">
              <a:buFont typeface="Arial" panose="020B0604020202020204" pitchFamily="34" charset="0"/>
              <a:buChar char="•"/>
              <a:defRPr sz="1300" baseline="0">
                <a:solidFill>
                  <a:schemeClr val="tx2"/>
                </a:solidFill>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4246998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9665208" cy="713232"/>
          </a:xfrm>
        </p:spPr>
        <p:txBody>
          <a:bodyPr/>
          <a:lstStyle>
            <a:lvl1pPr>
              <a:defRPr>
                <a:solidFill>
                  <a:schemeClr val="tx2"/>
                </a:solidFill>
              </a:defRPr>
            </a:lvl1pPr>
          </a:lstStyle>
          <a:p>
            <a:r>
              <a:rPr lang="en-US" dirty="0"/>
              <a:t>Click to add title for two-column layout</a:t>
            </a:r>
          </a:p>
        </p:txBody>
      </p:sp>
      <p:sp>
        <p:nvSpPr>
          <p:cNvPr id="3" name="Content Placeholder 2"/>
          <p:cNvSpPr>
            <a:spLocks noGrp="1"/>
          </p:cNvSpPr>
          <p:nvPr>
            <p:ph sz="half" idx="1" hasCustomPrompt="1"/>
          </p:nvPr>
        </p:nvSpPr>
        <p:spPr bwMode="gray">
          <a:xfrm>
            <a:off x="557784" y="1767532"/>
            <a:ext cx="5237114"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5" name="Content Placeholder 2"/>
          <p:cNvSpPr>
            <a:spLocks noGrp="1"/>
          </p:cNvSpPr>
          <p:nvPr>
            <p:ph sz="half" idx="10" hasCustomPrompt="1"/>
          </p:nvPr>
        </p:nvSpPr>
        <p:spPr bwMode="gray">
          <a:xfrm>
            <a:off x="6382512" y="1767532"/>
            <a:ext cx="5237114"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39399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9665208" cy="713232"/>
          </a:xfrm>
        </p:spPr>
        <p:txBody>
          <a:bodyPr/>
          <a:lstStyle>
            <a:lvl1pPr>
              <a:defRPr>
                <a:solidFill>
                  <a:schemeClr val="tx2"/>
                </a:solidFill>
              </a:defRPr>
            </a:lvl1pPr>
          </a:lstStyle>
          <a:p>
            <a:r>
              <a:rPr lang="en-US" dirty="0"/>
              <a:t>Click to add title for three-column layout</a:t>
            </a:r>
          </a:p>
        </p:txBody>
      </p:sp>
      <p:sp>
        <p:nvSpPr>
          <p:cNvPr id="3" name="Content Placeholder 2"/>
          <p:cNvSpPr>
            <a:spLocks noGrp="1"/>
          </p:cNvSpPr>
          <p:nvPr>
            <p:ph sz="half" idx="1" hasCustomPrompt="1"/>
          </p:nvPr>
        </p:nvSpPr>
        <p:spPr bwMode="gray">
          <a:xfrm>
            <a:off x="557784" y="1764792"/>
            <a:ext cx="3433191" cy="3988308"/>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tabLst/>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6" name="Content Placeholder 2"/>
          <p:cNvSpPr>
            <a:spLocks noGrp="1"/>
          </p:cNvSpPr>
          <p:nvPr>
            <p:ph sz="half" idx="10" hasCustomPrompt="1"/>
          </p:nvPr>
        </p:nvSpPr>
        <p:spPr bwMode="gray">
          <a:xfrm>
            <a:off x="4370832" y="1764792"/>
            <a:ext cx="3433191" cy="3988308"/>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tabLst/>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2"/>
          <p:cNvSpPr>
            <a:spLocks noGrp="1"/>
          </p:cNvSpPr>
          <p:nvPr>
            <p:ph sz="half" idx="11" hasCustomPrompt="1"/>
          </p:nvPr>
        </p:nvSpPr>
        <p:spPr bwMode="gray">
          <a:xfrm>
            <a:off x="8183880" y="1764792"/>
            <a:ext cx="3433191" cy="3988308"/>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tabLst/>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920309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9665208" cy="713232"/>
          </a:xfrm>
        </p:spPr>
        <p:txBody>
          <a:bodyPr/>
          <a:lstStyle>
            <a:lvl1pPr>
              <a:defRPr>
                <a:solidFill>
                  <a:schemeClr val="tx2"/>
                </a:solidFill>
              </a:defRPr>
            </a:lvl1pPr>
          </a:lstStyle>
          <a:p>
            <a:r>
              <a:rPr lang="en-US" dirty="0"/>
              <a:t>Click to add title for four-column layout</a:t>
            </a:r>
          </a:p>
        </p:txBody>
      </p:sp>
      <p:sp>
        <p:nvSpPr>
          <p:cNvPr id="3" name="Content Placeholder 2"/>
          <p:cNvSpPr>
            <a:spLocks noGrp="1"/>
          </p:cNvSpPr>
          <p:nvPr>
            <p:ph sz="half" idx="1" hasCustomPrompt="1"/>
          </p:nvPr>
        </p:nvSpPr>
        <p:spPr bwMode="gray">
          <a:xfrm>
            <a:off x="557784" y="1764792"/>
            <a:ext cx="2505456"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2"/>
          <p:cNvSpPr>
            <a:spLocks noGrp="1"/>
          </p:cNvSpPr>
          <p:nvPr>
            <p:ph sz="half" idx="10" hasCustomPrompt="1"/>
          </p:nvPr>
        </p:nvSpPr>
        <p:spPr bwMode="gray">
          <a:xfrm>
            <a:off x="3410712" y="1764792"/>
            <a:ext cx="2505456"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8" name="Content Placeholder 2"/>
          <p:cNvSpPr>
            <a:spLocks noGrp="1"/>
          </p:cNvSpPr>
          <p:nvPr>
            <p:ph sz="half" idx="11" hasCustomPrompt="1"/>
          </p:nvPr>
        </p:nvSpPr>
        <p:spPr bwMode="gray">
          <a:xfrm>
            <a:off x="6254496" y="1764792"/>
            <a:ext cx="2505456"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9" name="Content Placeholder 2"/>
          <p:cNvSpPr>
            <a:spLocks noGrp="1"/>
          </p:cNvSpPr>
          <p:nvPr>
            <p:ph sz="half" idx="12" hasCustomPrompt="1"/>
          </p:nvPr>
        </p:nvSpPr>
        <p:spPr bwMode="gray">
          <a:xfrm>
            <a:off x="9098280" y="1764792"/>
            <a:ext cx="2505456"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126896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9665208" cy="713232"/>
          </a:xfrm>
        </p:spPr>
        <p:txBody>
          <a:bodyPr/>
          <a:lstStyle>
            <a:lvl1pPr>
              <a:defRPr>
                <a:solidFill>
                  <a:schemeClr val="tx2"/>
                </a:solidFill>
              </a:defRPr>
            </a:lvl1pPr>
          </a:lstStyle>
          <a:p>
            <a:r>
              <a:rPr lang="en-US" dirty="0"/>
              <a:t>Click to add title for five-column journey layout</a:t>
            </a:r>
          </a:p>
        </p:txBody>
      </p:sp>
      <p:sp>
        <p:nvSpPr>
          <p:cNvPr id="8" name="Content Placeholder 2"/>
          <p:cNvSpPr>
            <a:spLocks noGrp="1"/>
          </p:cNvSpPr>
          <p:nvPr>
            <p:ph sz="half" idx="1" hasCustomPrompt="1"/>
          </p:nvPr>
        </p:nvSpPr>
        <p:spPr bwMode="gray">
          <a:xfrm>
            <a:off x="1064664" y="3475038"/>
            <a:ext cx="1673352"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9" name="Content Placeholder 2"/>
          <p:cNvSpPr>
            <a:spLocks noGrp="1"/>
          </p:cNvSpPr>
          <p:nvPr>
            <p:ph sz="half" idx="10" hasCustomPrompt="1"/>
          </p:nvPr>
        </p:nvSpPr>
        <p:spPr bwMode="gray">
          <a:xfrm>
            <a:off x="3152826" y="3475038"/>
            <a:ext cx="1673352"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11" name="Content Placeholder 2"/>
          <p:cNvSpPr>
            <a:spLocks noGrp="1"/>
          </p:cNvSpPr>
          <p:nvPr>
            <p:ph sz="half" idx="11" hasCustomPrompt="1"/>
          </p:nvPr>
        </p:nvSpPr>
        <p:spPr bwMode="gray">
          <a:xfrm>
            <a:off x="5240988" y="3475038"/>
            <a:ext cx="1673352"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12" name="Content Placeholder 2"/>
          <p:cNvSpPr>
            <a:spLocks noGrp="1"/>
          </p:cNvSpPr>
          <p:nvPr>
            <p:ph sz="half" idx="12" hasCustomPrompt="1"/>
          </p:nvPr>
        </p:nvSpPr>
        <p:spPr bwMode="gray">
          <a:xfrm>
            <a:off x="7329150" y="3475038"/>
            <a:ext cx="1673352"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14" name="Content Placeholder 2"/>
          <p:cNvSpPr>
            <a:spLocks noGrp="1"/>
          </p:cNvSpPr>
          <p:nvPr>
            <p:ph sz="half" idx="13" hasCustomPrompt="1"/>
          </p:nvPr>
        </p:nvSpPr>
        <p:spPr bwMode="gray">
          <a:xfrm>
            <a:off x="9417312" y="3475038"/>
            <a:ext cx="1673352"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Tree>
    <p:extLst>
      <p:ext uri="{BB962C8B-B14F-4D97-AF65-F5344CB8AC3E}">
        <p14:creationId xmlns:p14="http://schemas.microsoft.com/office/powerpoint/2010/main" val="364606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add title for chart layout</a:t>
            </a:r>
          </a:p>
        </p:txBody>
      </p:sp>
      <p:sp>
        <p:nvSpPr>
          <p:cNvPr id="9"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1569625" y="1752600"/>
            <a:ext cx="9049575" cy="2975735"/>
          </a:xfrm>
        </p:spPr>
        <p:txBody>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553747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add title for chart with text layout</a:t>
            </a:r>
          </a:p>
        </p:txBody>
      </p:sp>
      <p:sp>
        <p:nvSpPr>
          <p:cNvPr id="13" name="Content Placeholder 2"/>
          <p:cNvSpPr>
            <a:spLocks noGrp="1"/>
          </p:cNvSpPr>
          <p:nvPr>
            <p:ph idx="1" hasCustomPrompt="1"/>
          </p:nvPr>
        </p:nvSpPr>
        <p:spPr bwMode="gray">
          <a:xfrm>
            <a:off x="557783" y="1767531"/>
            <a:ext cx="3438144" cy="2971800"/>
          </a:xfrm>
        </p:spPr>
        <p:txBody>
          <a:bodyPr/>
          <a:lstStyle>
            <a:lvl1pPr>
              <a:lnSpc>
                <a:spcPct val="100000"/>
              </a:lnSpc>
              <a:buClrTx/>
              <a:defRPr lang="en-US" sz="1800" b="1" kern="1200" cap="none" baseline="0" dirty="0">
                <a:solidFill>
                  <a:schemeClr val="tx2"/>
                </a:solidFill>
                <a:latin typeface="+mn-lt"/>
                <a:ea typeface="+mn-ea"/>
                <a:cs typeface="+mn-cs"/>
              </a:defRPr>
            </a:lvl1pPr>
            <a:lvl2pPr marL="0" indent="0">
              <a:buClrTx/>
              <a:buNone/>
              <a:defRPr baseline="0">
                <a:solidFill>
                  <a:schemeClr val="tx2"/>
                </a:solidFill>
              </a:defRPr>
            </a:lvl2pPr>
            <a:lvl3pPr marL="177800" indent="-177800">
              <a:spcBef>
                <a:spcPts val="1200"/>
              </a:spcBef>
              <a:buClrTx/>
              <a:buFont typeface="Arial" panose="020B0604020202020204" pitchFamily="34" charset="0"/>
              <a:buChar char="•"/>
              <a:defRPr sz="1300" baseline="0">
                <a:solidFill>
                  <a:schemeClr val="tx2"/>
                </a:solidFill>
              </a:defRPr>
            </a:lvl3pPr>
            <a:lvl4pPr marL="342900" indent="-165100">
              <a:buClrTx/>
              <a:buFont typeface="Arial" panose="020B0604020202020204" pitchFamily="34" charset="0"/>
              <a:buChar char="–"/>
              <a:defRPr sz="1300">
                <a:solidFill>
                  <a:schemeClr val="tx2"/>
                </a:solidFill>
              </a:defRPr>
            </a:lvl4pPr>
            <a:lvl5pPr marL="515938" indent="-173038">
              <a:buClrTx/>
              <a:buFont typeface="Arial" panose="020B0604020202020204" pitchFamily="34" charset="0"/>
              <a:buChar char="•"/>
              <a:defRPr sz="1300">
                <a:solidFill>
                  <a:schemeClr val="tx2"/>
                </a:solidFill>
              </a:defRPr>
            </a:lvl5pPr>
            <a:lvl6pPr marL="687388" indent="-171450">
              <a:buClrTx/>
              <a:buFont typeface="Arial" panose="020B0604020202020204" pitchFamily="34" charset="0"/>
              <a:buChar char="–"/>
              <a:defRPr sz="1300">
                <a:solidFill>
                  <a:schemeClr val="tx2"/>
                </a:solidFill>
              </a:defRPr>
            </a:lvl6pPr>
            <a:lvl7pPr marL="860425" indent="-173038">
              <a:buClrTx/>
              <a:buFont typeface="Arial" panose="020B0604020202020204" pitchFamily="34" charset="0"/>
              <a:buChar char="•"/>
              <a:defRPr sz="1300"/>
            </a:lvl7pPr>
            <a:lvl8pPr marL="1031875" indent="-171450">
              <a:buClrTx/>
              <a:buFont typeface="Arial" panose="020B0604020202020204" pitchFamily="34" charset="0"/>
              <a:buChar char="–"/>
              <a:defRPr sz="1300"/>
            </a:lvl8pPr>
            <a:lvl9pPr marL="1203325" indent="-171450">
              <a:buClrTx/>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4446495" y="1764792"/>
            <a:ext cx="7172418" cy="2975735"/>
          </a:xfrm>
        </p:spPr>
        <p:txBody>
          <a:bodyPr>
            <a:noAutofit/>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62880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4882896" cy="713232"/>
          </a:xfrm>
        </p:spPr>
        <p:txBody>
          <a:bodyPr/>
          <a:lstStyle>
            <a:lvl1pPr>
              <a:defRPr>
                <a:solidFill>
                  <a:schemeClr val="tx2"/>
                </a:solidFill>
              </a:defRPr>
            </a:lvl1pPr>
          </a:lstStyle>
          <a:p>
            <a:r>
              <a:rPr lang="en-US" dirty="0"/>
              <a:t>Click to add title for comparison slide</a:t>
            </a:r>
          </a:p>
        </p:txBody>
      </p:sp>
      <p:sp>
        <p:nvSpPr>
          <p:cNvPr id="15" name="Content Placeholder 3"/>
          <p:cNvSpPr>
            <a:spLocks noGrp="1"/>
          </p:cNvSpPr>
          <p:nvPr>
            <p:ph sz="half" idx="2" hasCustomPrompt="1"/>
          </p:nvPr>
        </p:nvSpPr>
        <p:spPr>
          <a:xfrm>
            <a:off x="1253148" y="3718011"/>
            <a:ext cx="3493008" cy="2023033"/>
          </a:xfrm>
          <a:noFill/>
        </p:spPr>
        <p:txBody>
          <a:bodyPr lIns="0" tIns="0" rIns="0" bIns="0"/>
          <a:lstStyle>
            <a:lvl1pPr marL="0" indent="0" algn="ctr">
              <a:lnSpc>
                <a:spcPct val="100000"/>
              </a:lnSpc>
              <a:spcBef>
                <a:spcPts val="1200"/>
              </a:spcBef>
              <a:buClrTx/>
              <a:buFont typeface="Arial"/>
              <a:buNone/>
              <a:defRPr sz="1800" b="1">
                <a:solidFill>
                  <a:schemeClr val="tx2"/>
                </a:solidFill>
                <a:latin typeface="+mn-lt"/>
              </a:defRPr>
            </a:lvl1pPr>
            <a:lvl2pPr marL="0" indent="0" algn="ctr">
              <a:spcBef>
                <a:spcPts val="1200"/>
              </a:spcBef>
              <a:buClrTx/>
              <a:buFontTx/>
              <a:buNone/>
              <a:defRPr sz="1500">
                <a:solidFill>
                  <a:schemeClr val="tx2"/>
                </a:solidFill>
              </a:defRPr>
            </a:lvl2pPr>
            <a:lvl3pPr marL="404813" indent="-173038">
              <a:spcBef>
                <a:spcPts val="600"/>
              </a:spcBef>
              <a:buClrTx/>
              <a:buFont typeface="Arial" panose="020B0604020202020204" pitchFamily="34" charset="0"/>
              <a:buChar char="•"/>
              <a:defRPr sz="1600">
                <a:solidFill>
                  <a:schemeClr val="tx2"/>
                </a:solidFill>
              </a:defRPr>
            </a:lvl3pPr>
            <a:lvl4pPr marL="631825" indent="-174625">
              <a:spcBef>
                <a:spcPts val="600"/>
              </a:spcBef>
              <a:buClrTx/>
              <a:buFont typeface="Arial" panose="020B0604020202020204" pitchFamily="34" charset="0"/>
              <a:buChar char="•"/>
              <a:defRPr sz="1600">
                <a:solidFill>
                  <a:schemeClr val="tx2"/>
                </a:solidFill>
              </a:defRPr>
            </a:lvl4pPr>
            <a:lvl5pPr marL="804863" indent="-173038">
              <a:spcBef>
                <a:spcPts val="600"/>
              </a:spcBef>
              <a:buClrTx/>
              <a:buFont typeface="Arial" panose="020B0604020202020204" pitchFamily="34" charset="0"/>
              <a:buChar char="–"/>
              <a:defRPr sz="1600">
                <a:solidFill>
                  <a:schemeClr val="tx2"/>
                </a:solidFill>
              </a:defRPr>
            </a:lvl5pPr>
            <a:lvl6pPr marL="977900" indent="-177800">
              <a:buClrTx/>
              <a:defRPr sz="1600"/>
            </a:lvl6pPr>
            <a:lvl7pPr marL="1143000" indent="-165100">
              <a:buClrTx/>
              <a:defRPr sz="1600"/>
            </a:lvl7pPr>
            <a:lvl8pPr marL="1320800" indent="-177800">
              <a:buClrTx/>
              <a:defRPr sz="1600"/>
            </a:lvl8pPr>
            <a:lvl9pPr>
              <a:defRPr sz="1600"/>
            </a:lvl9pPr>
          </a:lstStyle>
          <a:p>
            <a:pPr lvl="0"/>
            <a:r>
              <a:rPr lang="en-US" dirty="0"/>
              <a:t>Header</a:t>
            </a:r>
          </a:p>
          <a:p>
            <a:pPr lvl="1"/>
            <a:r>
              <a:rPr lang="en-US" dirty="0"/>
              <a:t>First-level</a:t>
            </a:r>
          </a:p>
        </p:txBody>
      </p:sp>
      <p:sp>
        <p:nvSpPr>
          <p:cNvPr id="11" name="Rectangle 10">
            <a:extLst>
              <a:ext uri="{FF2B5EF4-FFF2-40B4-BE49-F238E27FC236}">
                <a16:creationId xmlns:a16="http://schemas.microsoft.com/office/drawing/2014/main" id="{65139F72-CEC0-495F-8477-192D60A880E2}"/>
              </a:ext>
            </a:extLst>
          </p:cNvPr>
          <p:cNvSpPr/>
          <p:nvPr userDrawn="1"/>
        </p:nvSpPr>
        <p:spPr>
          <a:xfrm>
            <a:off x="6094412" y="0"/>
            <a:ext cx="6094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16" name="Content Placeholder 5"/>
          <p:cNvSpPr>
            <a:spLocks noGrp="1"/>
          </p:cNvSpPr>
          <p:nvPr>
            <p:ph sz="quarter" idx="4" hasCustomPrompt="1"/>
          </p:nvPr>
        </p:nvSpPr>
        <p:spPr>
          <a:xfrm>
            <a:off x="7378375" y="3718011"/>
            <a:ext cx="3493008" cy="2023033"/>
          </a:xfrm>
          <a:noFill/>
        </p:spPr>
        <p:txBody>
          <a:bodyPr lIns="0" tIns="0" rIns="0" bIns="0"/>
          <a:lstStyle>
            <a:lvl1pPr marL="0" indent="0" algn="ctr">
              <a:lnSpc>
                <a:spcPct val="100000"/>
              </a:lnSpc>
              <a:spcBef>
                <a:spcPts val="1200"/>
              </a:spcBef>
              <a:buClrTx/>
              <a:buFont typeface="Arial"/>
              <a:buNone/>
              <a:defRPr sz="1800" b="1">
                <a:solidFill>
                  <a:schemeClr val="bg1"/>
                </a:solidFill>
                <a:latin typeface="+mn-lt"/>
              </a:defRPr>
            </a:lvl1pPr>
            <a:lvl2pPr marL="0" indent="0" algn="ctr">
              <a:spcBef>
                <a:spcPts val="1200"/>
              </a:spcBef>
              <a:buClrTx/>
              <a:buFontTx/>
              <a:buNone/>
              <a:defRPr sz="1500">
                <a:solidFill>
                  <a:schemeClr val="bg1"/>
                </a:solidFill>
              </a:defRPr>
            </a:lvl2pPr>
            <a:lvl3pPr marL="231775" indent="0">
              <a:spcBef>
                <a:spcPts val="600"/>
              </a:spcBef>
              <a:buClrTx/>
              <a:buFont typeface="Arial" panose="020B0604020202020204" pitchFamily="34" charset="0"/>
              <a:buNone/>
              <a:defRPr sz="1600">
                <a:solidFill>
                  <a:schemeClr val="bg1"/>
                </a:solidFill>
              </a:defRPr>
            </a:lvl3pPr>
            <a:lvl4pPr marL="631825" indent="-174625">
              <a:spcBef>
                <a:spcPts val="600"/>
              </a:spcBef>
              <a:buClrTx/>
              <a:buFont typeface="Arial" panose="020B0604020202020204" pitchFamily="34" charset="0"/>
              <a:buChar char="•"/>
              <a:defRPr sz="1600">
                <a:solidFill>
                  <a:schemeClr val="bg1"/>
                </a:solidFill>
              </a:defRPr>
            </a:lvl4pPr>
            <a:lvl5pPr marL="804863" indent="-173038">
              <a:spcBef>
                <a:spcPts val="600"/>
              </a:spcBef>
              <a:buClrTx/>
              <a:buFont typeface="Arial" panose="020B0604020202020204" pitchFamily="34" charset="0"/>
              <a:buChar char="–"/>
              <a:defRPr sz="1600">
                <a:solidFill>
                  <a:schemeClr val="bg1"/>
                </a:solidFill>
              </a:defRPr>
            </a:lvl5pPr>
            <a:lvl6pPr>
              <a:spcBef>
                <a:spcPts val="600"/>
              </a:spcBef>
              <a:buClrTx/>
              <a:defRPr sz="1600">
                <a:solidFill>
                  <a:schemeClr val="bg1"/>
                </a:solidFill>
              </a:defRPr>
            </a:lvl6pPr>
            <a:lvl7pPr>
              <a:spcBef>
                <a:spcPts val="600"/>
              </a:spcBef>
              <a:buClrTx/>
              <a:defRPr sz="1600">
                <a:solidFill>
                  <a:schemeClr val="bg1"/>
                </a:solidFill>
              </a:defRPr>
            </a:lvl7pPr>
            <a:lvl8pPr>
              <a:spcBef>
                <a:spcPts val="600"/>
              </a:spcBef>
              <a:buClrTx/>
              <a:defRPr sz="1600">
                <a:solidFill>
                  <a:schemeClr val="bg1"/>
                </a:solidFill>
              </a:defRPr>
            </a:lvl8pPr>
            <a:lvl9pPr>
              <a:defRPr sz="1600"/>
            </a:lvl9pPr>
          </a:lstStyle>
          <a:p>
            <a:pPr lvl="0"/>
            <a:r>
              <a:rPr lang="en-US" dirty="0"/>
              <a:t>Header</a:t>
            </a:r>
          </a:p>
          <a:p>
            <a:pPr lvl="1"/>
            <a:r>
              <a:rPr lang="en-US" dirty="0"/>
              <a:t>First-level</a:t>
            </a:r>
          </a:p>
        </p:txBody>
      </p:sp>
      <p:pic>
        <p:nvPicPr>
          <p:cNvPr id="7" name="Graphic 6" descr="Aetna logo.">
            <a:extLst>
              <a:ext uri="{FF2B5EF4-FFF2-40B4-BE49-F238E27FC236}">
                <a16:creationId xmlns:a16="http://schemas.microsoft.com/office/drawing/2014/main" id="{34DACD69-8AD5-4975-AB47-A6635CCD79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567775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ne pan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C0F96E-9999-4005-8473-826D5DCE2DEE}"/>
              </a:ext>
            </a:extLst>
          </p:cNvPr>
          <p:cNvSpPr/>
          <p:nvPr userDrawn="1"/>
        </p:nvSpPr>
        <p:spPr>
          <a:xfrm>
            <a:off x="0" y="0"/>
            <a:ext cx="4057094"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4" name="Title 1">
            <a:extLst>
              <a:ext uri="{FF2B5EF4-FFF2-40B4-BE49-F238E27FC236}">
                <a16:creationId xmlns:a16="http://schemas.microsoft.com/office/drawing/2014/main" id="{55DD33AA-4B09-4A58-994F-E3F683B34D71}"/>
              </a:ext>
            </a:extLst>
          </p:cNvPr>
          <p:cNvSpPr>
            <a:spLocks noGrp="1"/>
          </p:cNvSpPr>
          <p:nvPr>
            <p:ph type="title" hasCustomPrompt="1"/>
          </p:nvPr>
        </p:nvSpPr>
        <p:spPr>
          <a:xfrm>
            <a:off x="579556" y="0"/>
            <a:ext cx="2958302" cy="6425581"/>
          </a:xfrm>
        </p:spPr>
        <p:txBody>
          <a:bodyPr anchor="ctr"/>
          <a:lstStyle>
            <a:lvl1pPr>
              <a:defRPr>
                <a:solidFill>
                  <a:schemeClr val="tx2"/>
                </a:solidFill>
              </a:defRPr>
            </a:lvl1pPr>
          </a:lstStyle>
          <a:p>
            <a:r>
              <a:rPr lang="en-US" dirty="0"/>
              <a:t>Click to add title </a:t>
            </a:r>
            <a:br>
              <a:rPr lang="en-US" dirty="0"/>
            </a:br>
            <a:r>
              <a:rPr lang="en-US" dirty="0"/>
              <a:t>here for one panel comparison slide</a:t>
            </a:r>
          </a:p>
        </p:txBody>
      </p:sp>
      <p:sp>
        <p:nvSpPr>
          <p:cNvPr id="5" name="Content Placeholder 3">
            <a:extLst>
              <a:ext uri="{FF2B5EF4-FFF2-40B4-BE49-F238E27FC236}">
                <a16:creationId xmlns:a16="http://schemas.microsoft.com/office/drawing/2014/main" id="{078994F5-387B-48FA-B709-91852EBD4CB0}"/>
              </a:ext>
            </a:extLst>
          </p:cNvPr>
          <p:cNvSpPr>
            <a:spLocks noGrp="1"/>
          </p:cNvSpPr>
          <p:nvPr>
            <p:ph sz="half" idx="2" hasCustomPrompt="1"/>
          </p:nvPr>
        </p:nvSpPr>
        <p:spPr bwMode="gray">
          <a:xfrm>
            <a:off x="4906236" y="2971852"/>
            <a:ext cx="2368296" cy="2592183"/>
          </a:xfrm>
        </p:spPr>
        <p:txBody>
          <a:bodyPr vert="horz" lIns="0" tIns="0" rIns="0" bIns="0" rtlCol="0">
            <a:noAutofit/>
          </a:bodyPr>
          <a:lstStyle>
            <a:lvl1pPr algn="ctr">
              <a:lnSpc>
                <a:spcPct val="100000"/>
              </a:lnSpc>
              <a:buClrTx/>
              <a:defRPr lang="en-US" sz="1800" b="1" kern="1200" cap="none" baseline="0" dirty="0">
                <a:solidFill>
                  <a:schemeClr val="accent2"/>
                </a:solidFill>
                <a:latin typeface="+mn-lt"/>
                <a:ea typeface="+mn-ea"/>
                <a:cs typeface="+mn-cs"/>
              </a:defRPr>
            </a:lvl1pPr>
            <a:lvl2pPr marL="0" indent="0" algn="ctr">
              <a:spcBef>
                <a:spcPts val="1800"/>
              </a:spcBef>
              <a:buClrTx/>
              <a:buFontTx/>
              <a:buNone/>
              <a:defRPr lang="en-US" sz="1500" baseline="0" dirty="0" smtClean="0">
                <a:solidFill>
                  <a:schemeClr val="tx2"/>
                </a:solidFill>
              </a:defRPr>
            </a:lvl2pPr>
            <a:lvl3pPr marL="171450" indent="0">
              <a:buClrTx/>
              <a:buFont typeface="Arial" panose="020B0604020202020204" pitchFamily="34" charset="0"/>
              <a:buNone/>
              <a:defRPr lang="en-US" sz="1600" baseline="0" dirty="0" smtClean="0">
                <a:solidFill>
                  <a:schemeClr val="tx2"/>
                </a:solidFill>
              </a:defRPr>
            </a:lvl3pPr>
            <a:lvl4pPr>
              <a:buClrTx/>
              <a:defRPr lang="en-US" sz="1600" baseline="0" dirty="0" smtClean="0">
                <a:solidFill>
                  <a:schemeClr val="tx2"/>
                </a:solidFill>
              </a:defRPr>
            </a:lvl4pPr>
            <a:lvl5pPr>
              <a:buClrTx/>
              <a:defRPr lang="en-US" sz="1600" baseline="0" dirty="0">
                <a:solidFill>
                  <a:schemeClr val="tx2"/>
                </a:solidFill>
              </a:defRPr>
            </a:lvl5pPr>
            <a:lvl6pPr>
              <a:buClrTx/>
              <a:defRPr sz="1600" baseline="0">
                <a:solidFill>
                  <a:schemeClr val="tx2"/>
                </a:solidFill>
              </a:defRPr>
            </a:lvl6pPr>
            <a:lvl7pPr>
              <a:buClrTx/>
              <a:defRPr sz="1600" baseline="0">
                <a:solidFill>
                  <a:schemeClr val="tx2"/>
                </a:solidFill>
              </a:defRPr>
            </a:lvl7pPr>
            <a:lvl8pPr>
              <a:buClrTx/>
              <a:defRPr sz="1600" baseline="0">
                <a:solidFill>
                  <a:schemeClr val="tx2"/>
                </a:solidFill>
              </a:defRPr>
            </a:lvl8pPr>
            <a:lvl9pPr>
              <a:buClrTx/>
              <a:defRPr sz="1600">
                <a:solidFill>
                  <a:schemeClr val="tx2"/>
                </a:solidFill>
              </a:defRPr>
            </a:lvl9pPr>
          </a:lstStyle>
          <a:p>
            <a:pPr marL="0" lvl="0" indent="0" algn="ctr" defTabSz="457200" rtl="0" eaLnBrk="1" latinLnBrk="0" hangingPunct="1">
              <a:lnSpc>
                <a:spcPct val="100000"/>
              </a:lnSpc>
              <a:spcBef>
                <a:spcPts val="1800"/>
              </a:spcBef>
              <a:buClrTx/>
              <a:buFont typeface="Arial"/>
              <a:buNone/>
            </a:pPr>
            <a:r>
              <a:rPr lang="en-US" dirty="0"/>
              <a:t>Header</a:t>
            </a:r>
          </a:p>
          <a:p>
            <a:pPr lvl="1"/>
            <a:r>
              <a:rPr lang="en-US" dirty="0"/>
              <a:t>First-level</a:t>
            </a:r>
          </a:p>
        </p:txBody>
      </p:sp>
      <p:sp>
        <p:nvSpPr>
          <p:cNvPr id="6" name="Content Placeholder 3">
            <a:extLst>
              <a:ext uri="{FF2B5EF4-FFF2-40B4-BE49-F238E27FC236}">
                <a16:creationId xmlns:a16="http://schemas.microsoft.com/office/drawing/2014/main" id="{CF3CDB29-94D9-41A9-82E8-931EF5F69E19}"/>
              </a:ext>
            </a:extLst>
          </p:cNvPr>
          <p:cNvSpPr>
            <a:spLocks noGrp="1"/>
          </p:cNvSpPr>
          <p:nvPr>
            <p:ph sz="half" idx="18" hasCustomPrompt="1"/>
          </p:nvPr>
        </p:nvSpPr>
        <p:spPr bwMode="gray">
          <a:xfrm>
            <a:off x="8969729" y="2971852"/>
            <a:ext cx="2368296" cy="2592183"/>
          </a:xfrm>
        </p:spPr>
        <p:txBody>
          <a:bodyPr vert="horz" lIns="0" tIns="0" rIns="0" bIns="0" rtlCol="0">
            <a:noAutofit/>
          </a:bodyPr>
          <a:lstStyle>
            <a:lvl1pPr algn="ctr">
              <a:lnSpc>
                <a:spcPct val="100000"/>
              </a:lnSpc>
              <a:buClrTx/>
              <a:defRPr lang="en-US" sz="1800" b="1" cap="none" baseline="0" dirty="0" smtClean="0">
                <a:solidFill>
                  <a:schemeClr val="accent2"/>
                </a:solidFill>
                <a:latin typeface="+mn-lt"/>
              </a:defRPr>
            </a:lvl1pPr>
            <a:lvl2pPr marL="0" indent="0" algn="ctr">
              <a:spcBef>
                <a:spcPts val="1800"/>
              </a:spcBef>
              <a:buClrTx/>
              <a:buFontTx/>
              <a:buNone/>
              <a:defRPr lang="en-US" sz="1500" dirty="0" smtClean="0">
                <a:solidFill>
                  <a:schemeClr val="tx2"/>
                </a:solidFill>
              </a:defRPr>
            </a:lvl2pPr>
            <a:lvl3pPr marL="171450" indent="0">
              <a:buClrTx/>
              <a:buFont typeface="Arial" panose="020B0604020202020204" pitchFamily="34" charset="0"/>
              <a:buNone/>
              <a:defRPr lang="en-US" sz="1600" baseline="0" dirty="0" smtClean="0">
                <a:solidFill>
                  <a:schemeClr val="bg1"/>
                </a:solidFill>
              </a:defRPr>
            </a:lvl3pPr>
            <a:lvl4pPr>
              <a:buClrTx/>
              <a:defRPr lang="en-US" sz="1600" baseline="0" dirty="0" smtClean="0">
                <a:solidFill>
                  <a:schemeClr val="bg1"/>
                </a:solidFill>
              </a:defRPr>
            </a:lvl4pPr>
            <a:lvl5pPr>
              <a:buClrTx/>
              <a:defRPr lang="en-US" sz="1600" baseline="0" dirty="0">
                <a:solidFill>
                  <a:schemeClr val="bg1"/>
                </a:solidFill>
              </a:defRPr>
            </a:lvl5pPr>
            <a:lvl6pPr>
              <a:buClrTx/>
              <a:defRPr sz="1600" baseline="0">
                <a:solidFill>
                  <a:schemeClr val="bg1"/>
                </a:solidFill>
              </a:defRPr>
            </a:lvl6pPr>
            <a:lvl7pPr>
              <a:buClrTx/>
              <a:defRPr sz="1600">
                <a:solidFill>
                  <a:schemeClr val="bg1"/>
                </a:solidFill>
              </a:defRPr>
            </a:lvl7pPr>
            <a:lvl8pPr>
              <a:buClrTx/>
              <a:defRPr sz="1600" baseline="0">
                <a:solidFill>
                  <a:schemeClr val="bg1"/>
                </a:solidFill>
              </a:defRPr>
            </a:lvl8pPr>
            <a:lvl9pPr>
              <a:buClrTx/>
              <a:defRPr sz="1600">
                <a:solidFill>
                  <a:schemeClr val="bg1"/>
                </a:solidFill>
              </a:defRPr>
            </a:lvl9pPr>
          </a:lstStyle>
          <a:p>
            <a:pPr lvl="0"/>
            <a:r>
              <a:rPr lang="en-US" dirty="0"/>
              <a:t>Header</a:t>
            </a:r>
          </a:p>
          <a:p>
            <a:pPr lvl="1"/>
            <a:r>
              <a:rPr lang="en-US" dirty="0"/>
              <a:t>First-level</a:t>
            </a:r>
          </a:p>
        </p:txBody>
      </p:sp>
      <p:sp>
        <p:nvSpPr>
          <p:cNvPr id="8" name="Content Placeholder 8">
            <a:extLst>
              <a:ext uri="{FF2B5EF4-FFF2-40B4-BE49-F238E27FC236}">
                <a16:creationId xmlns:a16="http://schemas.microsoft.com/office/drawing/2014/main" id="{626E84EC-56CC-4EFF-B8DB-0BB161DEE752}"/>
              </a:ext>
            </a:extLst>
          </p:cNvPr>
          <p:cNvSpPr txBox="1">
            <a:spLocks/>
          </p:cNvSpPr>
          <p:nvPr userDrawn="1"/>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C9532C3-9DCA-4004-87E8-E7BD18C08606}"/>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dirty="0">
                <a:solidFill>
                  <a:schemeClr val="tx2"/>
                </a:solidFill>
              </a:rPr>
              <a:t>©2023 Aetna Inc.</a:t>
            </a:r>
          </a:p>
        </p:txBody>
      </p:sp>
      <p:pic>
        <p:nvPicPr>
          <p:cNvPr id="10" name="Graphic 9" descr="Aetna logo.">
            <a:extLst>
              <a:ext uri="{FF2B5EF4-FFF2-40B4-BE49-F238E27FC236}">
                <a16:creationId xmlns:a16="http://schemas.microsoft.com/office/drawing/2014/main" id="{306032C7-6671-4509-89BA-3F52691646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843804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84DEEE-7EC6-47DD-A9BD-8532F5EDE7F8}"/>
              </a:ext>
            </a:extLst>
          </p:cNvPr>
          <p:cNvSpPr/>
          <p:nvPr userDrawn="1"/>
        </p:nvSpPr>
        <p:spPr>
          <a:xfrm>
            <a:off x="0" y="6241774"/>
            <a:ext cx="5585791" cy="61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23" name="Rectangle 22">
            <a:extLst>
              <a:ext uri="{FF2B5EF4-FFF2-40B4-BE49-F238E27FC236}">
                <a16:creationId xmlns:a16="http://schemas.microsoft.com/office/drawing/2014/main" id="{B5FE79D5-35B2-49F2-B15D-DA1A165F3786}"/>
              </a:ext>
            </a:extLst>
          </p:cNvPr>
          <p:cNvSpPr/>
          <p:nvPr userDrawn="1"/>
        </p:nvSpPr>
        <p:spPr>
          <a:xfrm>
            <a:off x="4061837" y="0"/>
            <a:ext cx="4057094"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22" name="Rectangle 21">
            <a:extLst>
              <a:ext uri="{FF2B5EF4-FFF2-40B4-BE49-F238E27FC236}">
                <a16:creationId xmlns:a16="http://schemas.microsoft.com/office/drawing/2014/main" id="{D8E8E372-A3D9-43BC-A3BE-4011C8DA5B98}"/>
              </a:ext>
            </a:extLst>
          </p:cNvPr>
          <p:cNvSpPr/>
          <p:nvPr userDrawn="1"/>
        </p:nvSpPr>
        <p:spPr>
          <a:xfrm>
            <a:off x="8118931" y="0"/>
            <a:ext cx="40698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25" name="Title 1">
            <a:extLst>
              <a:ext uri="{FF2B5EF4-FFF2-40B4-BE49-F238E27FC236}">
                <a16:creationId xmlns:a16="http://schemas.microsoft.com/office/drawing/2014/main" id="{430E9904-95CA-4355-B234-1DDA8EC1512E}"/>
              </a:ext>
            </a:extLst>
          </p:cNvPr>
          <p:cNvSpPr>
            <a:spLocks noGrp="1"/>
          </p:cNvSpPr>
          <p:nvPr>
            <p:ph type="title" hasCustomPrompt="1"/>
          </p:nvPr>
        </p:nvSpPr>
        <p:spPr>
          <a:xfrm>
            <a:off x="588240" y="0"/>
            <a:ext cx="2958302" cy="6425581"/>
          </a:xfrm>
        </p:spPr>
        <p:txBody>
          <a:bodyPr anchor="ctr"/>
          <a:lstStyle>
            <a:lvl1pPr>
              <a:defRPr>
                <a:solidFill>
                  <a:schemeClr val="tx2"/>
                </a:solidFill>
              </a:defRPr>
            </a:lvl1pPr>
          </a:lstStyle>
          <a:p>
            <a:r>
              <a:rPr lang="en-US" dirty="0"/>
              <a:t>Click to add </a:t>
            </a:r>
            <a:br>
              <a:rPr lang="en-US" dirty="0"/>
            </a:br>
            <a:r>
              <a:rPr lang="en-US" dirty="0"/>
              <a:t>title here for comparison slide</a:t>
            </a:r>
          </a:p>
        </p:txBody>
      </p:sp>
      <p:sp>
        <p:nvSpPr>
          <p:cNvPr id="21" name="Content Placeholder 3">
            <a:extLst>
              <a:ext uri="{FF2B5EF4-FFF2-40B4-BE49-F238E27FC236}">
                <a16:creationId xmlns:a16="http://schemas.microsoft.com/office/drawing/2014/main" id="{3E63A43E-9184-464B-AD62-08609C3C2EFC}"/>
              </a:ext>
            </a:extLst>
          </p:cNvPr>
          <p:cNvSpPr>
            <a:spLocks noGrp="1"/>
          </p:cNvSpPr>
          <p:nvPr>
            <p:ph sz="half" idx="2" hasCustomPrompt="1"/>
          </p:nvPr>
        </p:nvSpPr>
        <p:spPr bwMode="gray">
          <a:xfrm>
            <a:off x="4906236" y="2971852"/>
            <a:ext cx="2368296" cy="2592183"/>
          </a:xfrm>
        </p:spPr>
        <p:txBody>
          <a:bodyPr vert="horz" lIns="0" tIns="0" rIns="0" bIns="0" rtlCol="0">
            <a:noAutofit/>
          </a:bodyPr>
          <a:lstStyle>
            <a:lvl1pPr algn="ctr">
              <a:lnSpc>
                <a:spcPct val="100000"/>
              </a:lnSpc>
              <a:buClrTx/>
              <a:defRPr lang="en-US" sz="1800" b="1" kern="1200" cap="none" baseline="0" dirty="0">
                <a:solidFill>
                  <a:schemeClr val="tx2"/>
                </a:solidFill>
                <a:latin typeface="+mn-lt"/>
                <a:ea typeface="+mn-ea"/>
                <a:cs typeface="+mn-cs"/>
              </a:defRPr>
            </a:lvl1pPr>
            <a:lvl2pPr marL="0" indent="0" algn="ctr">
              <a:spcBef>
                <a:spcPts val="1800"/>
              </a:spcBef>
              <a:buClrTx/>
              <a:buFontTx/>
              <a:buNone/>
              <a:defRPr lang="en-US" sz="1500" baseline="0" dirty="0" smtClean="0">
                <a:solidFill>
                  <a:schemeClr val="tx2"/>
                </a:solidFill>
              </a:defRPr>
            </a:lvl2pPr>
            <a:lvl3pPr marL="171450" indent="0">
              <a:buClrTx/>
              <a:buFont typeface="Arial" panose="020B0604020202020204" pitchFamily="34" charset="0"/>
              <a:buNone/>
              <a:defRPr lang="en-US" sz="1600" baseline="0" dirty="0" smtClean="0">
                <a:solidFill>
                  <a:schemeClr val="tx2"/>
                </a:solidFill>
              </a:defRPr>
            </a:lvl3pPr>
            <a:lvl4pPr>
              <a:buClrTx/>
              <a:defRPr lang="en-US" sz="1600" baseline="0" dirty="0" smtClean="0">
                <a:solidFill>
                  <a:schemeClr val="tx2"/>
                </a:solidFill>
              </a:defRPr>
            </a:lvl4pPr>
            <a:lvl5pPr>
              <a:buClrTx/>
              <a:defRPr lang="en-US" sz="1600" baseline="0" dirty="0">
                <a:solidFill>
                  <a:schemeClr val="tx2"/>
                </a:solidFill>
              </a:defRPr>
            </a:lvl5pPr>
            <a:lvl6pPr>
              <a:buClrTx/>
              <a:defRPr sz="1600" baseline="0">
                <a:solidFill>
                  <a:schemeClr val="tx2"/>
                </a:solidFill>
              </a:defRPr>
            </a:lvl6pPr>
            <a:lvl7pPr>
              <a:buClrTx/>
              <a:defRPr sz="1600" baseline="0">
                <a:solidFill>
                  <a:schemeClr val="tx2"/>
                </a:solidFill>
              </a:defRPr>
            </a:lvl7pPr>
            <a:lvl8pPr>
              <a:buClrTx/>
              <a:defRPr sz="1600" baseline="0">
                <a:solidFill>
                  <a:schemeClr val="tx2"/>
                </a:solidFill>
              </a:defRPr>
            </a:lvl8pPr>
            <a:lvl9pPr>
              <a:buClrTx/>
              <a:defRPr sz="1600">
                <a:solidFill>
                  <a:schemeClr val="tx2"/>
                </a:solidFill>
              </a:defRPr>
            </a:lvl9pPr>
          </a:lstStyle>
          <a:p>
            <a:pPr marL="0" lvl="0" indent="0" algn="ctr" defTabSz="457200" rtl="0" eaLnBrk="1" latinLnBrk="0" hangingPunct="1">
              <a:lnSpc>
                <a:spcPct val="100000"/>
              </a:lnSpc>
              <a:spcBef>
                <a:spcPts val="1800"/>
              </a:spcBef>
              <a:buClrTx/>
              <a:buFont typeface="Arial"/>
              <a:buNone/>
            </a:pPr>
            <a:r>
              <a:rPr lang="en-US" dirty="0"/>
              <a:t>Header</a:t>
            </a:r>
          </a:p>
          <a:p>
            <a:pPr lvl="1"/>
            <a:r>
              <a:rPr lang="en-US" dirty="0"/>
              <a:t>First-level</a:t>
            </a:r>
          </a:p>
        </p:txBody>
      </p:sp>
      <p:sp>
        <p:nvSpPr>
          <p:cNvPr id="24" name="Content Placeholder 3">
            <a:extLst>
              <a:ext uri="{FF2B5EF4-FFF2-40B4-BE49-F238E27FC236}">
                <a16:creationId xmlns:a16="http://schemas.microsoft.com/office/drawing/2014/main" id="{6C89E4A5-6F21-4ECD-BCA6-5B29AF1FC1C0}"/>
              </a:ext>
            </a:extLst>
          </p:cNvPr>
          <p:cNvSpPr>
            <a:spLocks noGrp="1"/>
          </p:cNvSpPr>
          <p:nvPr>
            <p:ph sz="half" idx="18" hasCustomPrompt="1"/>
          </p:nvPr>
        </p:nvSpPr>
        <p:spPr bwMode="gray">
          <a:xfrm>
            <a:off x="8969729" y="2971852"/>
            <a:ext cx="2368296" cy="2592183"/>
          </a:xfrm>
        </p:spPr>
        <p:txBody>
          <a:bodyPr vert="horz" lIns="0" tIns="0" rIns="0" bIns="0" rtlCol="0">
            <a:noAutofit/>
          </a:bodyPr>
          <a:lstStyle>
            <a:lvl1pPr algn="ctr">
              <a:lnSpc>
                <a:spcPct val="100000"/>
              </a:lnSpc>
              <a:buClrTx/>
              <a:defRPr lang="en-US" sz="1800" b="1" cap="none" baseline="0" dirty="0" smtClean="0">
                <a:solidFill>
                  <a:schemeClr val="bg1"/>
                </a:solidFill>
                <a:latin typeface="+mn-lt"/>
              </a:defRPr>
            </a:lvl1pPr>
            <a:lvl2pPr marL="0" indent="0" algn="ctr">
              <a:spcBef>
                <a:spcPts val="1800"/>
              </a:spcBef>
              <a:buClrTx/>
              <a:buFontTx/>
              <a:buNone/>
              <a:defRPr lang="en-US" sz="1500" dirty="0" smtClean="0">
                <a:solidFill>
                  <a:schemeClr val="bg1"/>
                </a:solidFill>
              </a:defRPr>
            </a:lvl2pPr>
            <a:lvl3pPr marL="171450" indent="0">
              <a:buClrTx/>
              <a:buFont typeface="Arial" panose="020B0604020202020204" pitchFamily="34" charset="0"/>
              <a:buNone/>
              <a:defRPr lang="en-US" sz="1600" baseline="0" dirty="0" smtClean="0">
                <a:solidFill>
                  <a:schemeClr val="bg1"/>
                </a:solidFill>
              </a:defRPr>
            </a:lvl3pPr>
            <a:lvl4pPr>
              <a:buClrTx/>
              <a:defRPr lang="en-US" sz="1600" baseline="0" dirty="0" smtClean="0">
                <a:solidFill>
                  <a:schemeClr val="bg1"/>
                </a:solidFill>
              </a:defRPr>
            </a:lvl4pPr>
            <a:lvl5pPr>
              <a:buClrTx/>
              <a:defRPr lang="en-US" sz="1600" baseline="0" dirty="0">
                <a:solidFill>
                  <a:schemeClr val="bg1"/>
                </a:solidFill>
              </a:defRPr>
            </a:lvl5pPr>
            <a:lvl6pPr>
              <a:buClrTx/>
              <a:defRPr sz="1600" baseline="0">
                <a:solidFill>
                  <a:schemeClr val="bg1"/>
                </a:solidFill>
              </a:defRPr>
            </a:lvl6pPr>
            <a:lvl7pPr>
              <a:buClrTx/>
              <a:defRPr sz="1600">
                <a:solidFill>
                  <a:schemeClr val="bg1"/>
                </a:solidFill>
              </a:defRPr>
            </a:lvl7pPr>
            <a:lvl8pPr>
              <a:buClrTx/>
              <a:defRPr sz="1600" baseline="0">
                <a:solidFill>
                  <a:schemeClr val="bg1"/>
                </a:solidFill>
              </a:defRPr>
            </a:lvl8pPr>
            <a:lvl9pPr>
              <a:buClrTx/>
              <a:defRPr sz="1600">
                <a:solidFill>
                  <a:schemeClr val="bg1"/>
                </a:solidFill>
              </a:defRPr>
            </a:lvl9pPr>
          </a:lstStyle>
          <a:p>
            <a:pPr lvl="0"/>
            <a:r>
              <a:rPr lang="en-US" dirty="0"/>
              <a:t>Header</a:t>
            </a:r>
          </a:p>
          <a:p>
            <a:pPr lvl="1"/>
            <a:r>
              <a:rPr lang="en-US" dirty="0"/>
              <a:t>First-level</a:t>
            </a:r>
          </a:p>
        </p:txBody>
      </p:sp>
      <p:sp>
        <p:nvSpPr>
          <p:cNvPr id="15" name="Content Placeholder 8">
            <a:extLst>
              <a:ext uri="{FF2B5EF4-FFF2-40B4-BE49-F238E27FC236}">
                <a16:creationId xmlns:a16="http://schemas.microsoft.com/office/drawing/2014/main" id="{EE7FCED2-1768-48E4-9116-9ACCD7B290E9}"/>
              </a:ext>
            </a:extLst>
          </p:cNvPr>
          <p:cNvSpPr txBox="1">
            <a:spLocks/>
          </p:cNvSpPr>
          <p:nvPr userDrawn="1"/>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2AF51A2-67B2-4C17-B71A-8C065A996E86}"/>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dirty="0">
                <a:solidFill>
                  <a:schemeClr val="tx2"/>
                </a:solidFill>
              </a:rPr>
              <a:t>©2023 Aetna Inc.</a:t>
            </a:r>
          </a:p>
        </p:txBody>
      </p:sp>
      <p:pic>
        <p:nvPicPr>
          <p:cNvPr id="11" name="Graphic 10" descr="Aetna logo.">
            <a:extLst>
              <a:ext uri="{FF2B5EF4-FFF2-40B4-BE49-F238E27FC236}">
                <a16:creationId xmlns:a16="http://schemas.microsoft.com/office/drawing/2014/main" id="{3A200E09-15FE-4BFC-98F3-EDF73D4F45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77750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0" y="0"/>
            <a:ext cx="12188825" cy="6858000"/>
          </a:xfrm>
          <a:prstGeom prst="rect">
            <a:avLst/>
          </a:prstGeom>
          <a:solidFill>
            <a:schemeClr val="bg1">
              <a:lumMod val="7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dirty="0"/>
              <a:t>BE SURE IMAGE IS </a:t>
            </a:r>
            <a:br>
              <a:rPr lang="en-US" dirty="0"/>
            </a:br>
            <a:r>
              <a:rPr lang="en-US" dirty="0"/>
              <a:t>DARK ENOUGH SO TYPE AND </a:t>
            </a:r>
            <a:br>
              <a:rPr lang="en-US" dirty="0"/>
            </a:br>
            <a:r>
              <a:rPr lang="en-US" dirty="0"/>
              <a:t>LOGO ARE READABLE</a:t>
            </a:r>
          </a:p>
          <a:p>
            <a:br>
              <a:rPr lang="en-US" dirty="0"/>
            </a:br>
            <a:r>
              <a:rPr lang="en-US" dirty="0"/>
              <a:t>Be sure to send image to </a:t>
            </a:r>
            <a:br>
              <a:rPr lang="en-US" dirty="0"/>
            </a:br>
            <a:r>
              <a:rPr lang="en-US" dirty="0"/>
              <a:t>back so logo sits on top of image</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2" name="Title 1"/>
          <p:cNvSpPr>
            <a:spLocks noGrp="1"/>
          </p:cNvSpPr>
          <p:nvPr>
            <p:ph type="ctrTitle" hasCustomPrompt="1"/>
          </p:nvPr>
        </p:nvSpPr>
        <p:spPr>
          <a:xfrm>
            <a:off x="557786" y="2130552"/>
            <a:ext cx="4681728" cy="2011680"/>
          </a:xfrm>
        </p:spPr>
        <p:txBody>
          <a:bodyPr rIns="0" anchor="b" anchorCtr="0"/>
          <a:lstStyle>
            <a:lvl1pPr>
              <a:lnSpc>
                <a:spcPct val="90000"/>
              </a:lnSpc>
              <a:defRPr sz="4000">
                <a:solidFill>
                  <a:schemeClr val="bg1"/>
                </a:solidFill>
              </a:defRPr>
            </a:lvl1pPr>
          </a:lstStyle>
          <a:p>
            <a:r>
              <a:rPr lang="en-US" dirty="0"/>
              <a:t>Click to add title</a:t>
            </a:r>
          </a:p>
        </p:txBody>
      </p:sp>
      <p:sp>
        <p:nvSpPr>
          <p:cNvPr id="15" name="Text Placeholder 4"/>
          <p:cNvSpPr>
            <a:spLocks noGrp="1"/>
          </p:cNvSpPr>
          <p:nvPr>
            <p:ph type="body" sz="quarter" idx="17" hasCustomPrompt="1"/>
          </p:nvPr>
        </p:nvSpPr>
        <p:spPr>
          <a:xfrm>
            <a:off x="557784" y="4379976"/>
            <a:ext cx="3582017" cy="1262324"/>
          </a:xfrm>
        </p:spPr>
        <p:txBody>
          <a:bodyPr/>
          <a:lstStyle>
            <a:lvl1pPr>
              <a:defRPr sz="1500" b="1">
                <a:solidFill>
                  <a:schemeClr val="bg1"/>
                </a:solidFill>
              </a:defRPr>
            </a:lvl1pPr>
            <a:lvl2pPr marL="0" indent="0">
              <a:spcBef>
                <a:spcPts val="0"/>
              </a:spcBef>
              <a:spcAft>
                <a:spcPts val="2400"/>
              </a:spcAft>
              <a:buFontTx/>
              <a:buNone/>
              <a:defRPr sz="1300">
                <a:solidFill>
                  <a:schemeClr val="bg1"/>
                </a:solidFill>
              </a:defRPr>
            </a:lvl2pPr>
            <a:lvl3pPr marL="0" indent="0">
              <a:buFontTx/>
              <a:buNone/>
              <a:defRPr sz="1200">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pic>
        <p:nvPicPr>
          <p:cNvPr id="8" name="Graphic 7" descr="Aetna logo in white.">
            <a:extLst>
              <a:ext uri="{FF2B5EF4-FFF2-40B4-BE49-F238E27FC236}">
                <a16:creationId xmlns:a16="http://schemas.microsoft.com/office/drawing/2014/main" id="{DAD85B32-80CC-40DF-850D-58F93AF7A9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072" y="438912"/>
            <a:ext cx="2121408" cy="419620"/>
          </a:xfrm>
          <a:prstGeom prst="rect">
            <a:avLst/>
          </a:prstGeom>
        </p:spPr>
      </p:pic>
    </p:spTree>
    <p:extLst>
      <p:ext uri="{BB962C8B-B14F-4D97-AF65-F5344CB8AC3E}">
        <p14:creationId xmlns:p14="http://schemas.microsoft.com/office/powerpoint/2010/main" val="2090301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4882896" cy="713232"/>
          </a:xfrm>
        </p:spPr>
        <p:txBody>
          <a:bodyPr/>
          <a:lstStyle>
            <a:lvl1pPr>
              <a:defRPr>
                <a:solidFill>
                  <a:schemeClr val="tx2"/>
                </a:solidFill>
              </a:defRPr>
            </a:lvl1pPr>
          </a:lstStyle>
          <a:p>
            <a:r>
              <a:rPr lang="en-US" dirty="0"/>
              <a:t>Click to add title </a:t>
            </a:r>
            <a:br>
              <a:rPr lang="en-US" dirty="0"/>
            </a:br>
            <a:r>
              <a:rPr lang="en-US" dirty="0"/>
              <a:t>for image and text slide</a:t>
            </a:r>
          </a:p>
        </p:txBody>
      </p:sp>
      <p:sp>
        <p:nvSpPr>
          <p:cNvPr id="6" name="Content Placeholder 2"/>
          <p:cNvSpPr>
            <a:spLocks noGrp="1"/>
          </p:cNvSpPr>
          <p:nvPr>
            <p:ph idx="1" hasCustomPrompt="1"/>
          </p:nvPr>
        </p:nvSpPr>
        <p:spPr bwMode="gray">
          <a:xfrm>
            <a:off x="557784" y="1765300"/>
            <a:ext cx="4882896" cy="3977640"/>
          </a:xfrm>
        </p:spPr>
        <p:txBody>
          <a:bodyPr/>
          <a:lstStyle>
            <a:lvl1pPr>
              <a:defRPr cap="none" baseline="0">
                <a:solidFill>
                  <a:schemeClr val="tx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4412" y="0"/>
            <a:ext cx="6094413"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pic>
        <p:nvPicPr>
          <p:cNvPr id="5" name="Graphic 4" descr="Aetna logo in white.">
            <a:extLst>
              <a:ext uri="{FF2B5EF4-FFF2-40B4-BE49-F238E27FC236}">
                <a16:creationId xmlns:a16="http://schemas.microsoft.com/office/drawing/2014/main" id="{666EA0DF-F886-4CC9-B5FB-7E5F20F2D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27000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1836" y="530351"/>
            <a:ext cx="4882896" cy="713232"/>
          </a:xfrm>
        </p:spPr>
        <p:txBody>
          <a:bodyPr/>
          <a:lstStyle>
            <a:lvl1pPr>
              <a:defRPr>
                <a:solidFill>
                  <a:schemeClr val="tx2"/>
                </a:solidFill>
              </a:defRPr>
            </a:lvl1pPr>
          </a:lstStyle>
          <a:p>
            <a:r>
              <a:rPr lang="en-US" dirty="0"/>
              <a:t>Click to add title </a:t>
            </a:r>
            <a:br>
              <a:rPr lang="en-US" dirty="0"/>
            </a:br>
            <a:r>
              <a:rPr lang="en-US" dirty="0"/>
              <a:t>for image and text slide</a:t>
            </a:r>
          </a:p>
        </p:txBody>
      </p:sp>
      <p:sp>
        <p:nvSpPr>
          <p:cNvPr id="6" name="Content Placeholder 2"/>
          <p:cNvSpPr>
            <a:spLocks noGrp="1"/>
          </p:cNvSpPr>
          <p:nvPr>
            <p:ph idx="1" hasCustomPrompt="1"/>
          </p:nvPr>
        </p:nvSpPr>
        <p:spPr bwMode="gray">
          <a:xfrm>
            <a:off x="6738938" y="1765300"/>
            <a:ext cx="4882896"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0" y="0"/>
            <a:ext cx="6094413"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sp>
        <p:nvSpPr>
          <p:cNvPr id="5" name="Content Placeholder 8">
            <a:extLst>
              <a:ext uri="{FF2B5EF4-FFF2-40B4-BE49-F238E27FC236}">
                <a16:creationId xmlns:a16="http://schemas.microsoft.com/office/drawing/2014/main" id="{3AE98730-9299-44AA-A63E-FDE64F3846E4}"/>
              </a:ext>
            </a:extLst>
          </p:cNvPr>
          <p:cNvSpPr txBox="1">
            <a:spLocks/>
          </p:cNvSpPr>
          <p:nvPr userDrawn="1"/>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B43D88-C089-4B51-9269-37A1F89F0242}"/>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dirty="0">
                <a:solidFill>
                  <a:schemeClr val="tx2"/>
                </a:solidFill>
              </a:rPr>
              <a:t>©2023 Aetna Inc.</a:t>
            </a:r>
          </a:p>
        </p:txBody>
      </p:sp>
    </p:spTree>
    <p:extLst>
      <p:ext uri="{BB962C8B-B14F-4D97-AF65-F5344CB8AC3E}">
        <p14:creationId xmlns:p14="http://schemas.microsoft.com/office/powerpoint/2010/main" val="1148326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nfograph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530351"/>
            <a:ext cx="4882896" cy="713232"/>
          </a:xfrm>
        </p:spPr>
        <p:txBody>
          <a:bodyPr/>
          <a:lstStyle>
            <a:lvl1pPr>
              <a:defRPr>
                <a:solidFill>
                  <a:schemeClr val="tx2"/>
                </a:solidFill>
              </a:defRPr>
            </a:lvl1pPr>
          </a:lstStyle>
          <a:p>
            <a:r>
              <a:rPr lang="en-US" dirty="0"/>
              <a:t>Click to add title for text and infographic</a:t>
            </a:r>
          </a:p>
        </p:txBody>
      </p:sp>
      <p:sp>
        <p:nvSpPr>
          <p:cNvPr id="6" name="Content Placeholder 2"/>
          <p:cNvSpPr>
            <a:spLocks noGrp="1"/>
          </p:cNvSpPr>
          <p:nvPr>
            <p:ph idx="1" hasCustomPrompt="1"/>
          </p:nvPr>
        </p:nvSpPr>
        <p:spPr bwMode="gray">
          <a:xfrm>
            <a:off x="557784" y="1767532"/>
            <a:ext cx="488289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8" name="Rectangle 7">
            <a:extLst>
              <a:ext uri="{FF2B5EF4-FFF2-40B4-BE49-F238E27FC236}">
                <a16:creationId xmlns:a16="http://schemas.microsoft.com/office/drawing/2014/main" id="{65139F72-CEC0-495F-8477-192D60A880E2}"/>
              </a:ext>
            </a:extLst>
          </p:cNvPr>
          <p:cNvSpPr/>
          <p:nvPr userDrawn="1"/>
        </p:nvSpPr>
        <p:spPr>
          <a:xfrm>
            <a:off x="6094412" y="0"/>
            <a:ext cx="6094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pic>
        <p:nvPicPr>
          <p:cNvPr id="7" name="Graphic 6" descr="Aetna logo in white.">
            <a:extLst>
              <a:ext uri="{FF2B5EF4-FFF2-40B4-BE49-F238E27FC236}">
                <a16:creationId xmlns:a16="http://schemas.microsoft.com/office/drawing/2014/main" id="{4BD54685-DA3E-4475-9E14-84E4A5E7A3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1583824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nfograph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1836" y="530351"/>
            <a:ext cx="4882896" cy="713232"/>
          </a:xfrm>
        </p:spPr>
        <p:txBody>
          <a:bodyPr/>
          <a:lstStyle>
            <a:lvl1pPr>
              <a:defRPr>
                <a:solidFill>
                  <a:schemeClr val="tx2"/>
                </a:solidFill>
              </a:defRPr>
            </a:lvl1pPr>
          </a:lstStyle>
          <a:p>
            <a:r>
              <a:rPr lang="en-US" dirty="0"/>
              <a:t>Click to add title for text and infographic</a:t>
            </a:r>
          </a:p>
        </p:txBody>
      </p:sp>
      <p:sp>
        <p:nvSpPr>
          <p:cNvPr id="6" name="Content Placeholder 2"/>
          <p:cNvSpPr>
            <a:spLocks noGrp="1"/>
          </p:cNvSpPr>
          <p:nvPr>
            <p:ph idx="1" hasCustomPrompt="1"/>
          </p:nvPr>
        </p:nvSpPr>
        <p:spPr bwMode="gray">
          <a:xfrm>
            <a:off x="6738938" y="1765300"/>
            <a:ext cx="488289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7" name="Rectangle 6">
            <a:extLst>
              <a:ext uri="{FF2B5EF4-FFF2-40B4-BE49-F238E27FC236}">
                <a16:creationId xmlns:a16="http://schemas.microsoft.com/office/drawing/2014/main" id="{65139F72-CEC0-495F-8477-192D60A880E2}"/>
              </a:ext>
            </a:extLst>
          </p:cNvPr>
          <p:cNvSpPr/>
          <p:nvPr userDrawn="1"/>
        </p:nvSpPr>
        <p:spPr>
          <a:xfrm>
            <a:off x="-1" y="0"/>
            <a:ext cx="6094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8" name="Content Placeholder 8">
            <a:extLst>
              <a:ext uri="{FF2B5EF4-FFF2-40B4-BE49-F238E27FC236}">
                <a16:creationId xmlns:a16="http://schemas.microsoft.com/office/drawing/2014/main" id="{D74CD6E0-706F-4864-8E7F-5B2C2BAE21FA}"/>
              </a:ext>
            </a:extLst>
          </p:cNvPr>
          <p:cNvSpPr txBox="1">
            <a:spLocks/>
          </p:cNvSpPr>
          <p:nvPr userDrawn="1"/>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bg1"/>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bg1"/>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67AB6A1-5D85-4EC0-A353-F24B3707E18B}"/>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dirty="0">
                <a:solidFill>
                  <a:schemeClr val="bg1"/>
                </a:solidFill>
              </a:rPr>
              <a:t>©2023 Aetna Inc.</a:t>
            </a:r>
          </a:p>
        </p:txBody>
      </p:sp>
    </p:spTree>
    <p:extLst>
      <p:ext uri="{BB962C8B-B14F-4D97-AF65-F5344CB8AC3E}">
        <p14:creationId xmlns:p14="http://schemas.microsoft.com/office/powerpoint/2010/main" val="3728517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nfographic Righ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272A0B-3F66-4BE5-ABC2-DBBCAA26670E}"/>
              </a:ext>
            </a:extLst>
          </p:cNvPr>
          <p:cNvSpPr>
            <a:spLocks noGrp="1"/>
          </p:cNvSpPr>
          <p:nvPr>
            <p:ph type="title" hasCustomPrompt="1"/>
          </p:nvPr>
        </p:nvSpPr>
        <p:spPr>
          <a:xfrm>
            <a:off x="557784" y="530351"/>
            <a:ext cx="4882896" cy="713232"/>
          </a:xfrm>
        </p:spPr>
        <p:txBody>
          <a:bodyPr/>
          <a:lstStyle>
            <a:lvl1pPr>
              <a:defRPr>
                <a:solidFill>
                  <a:schemeClr val="tx2"/>
                </a:solidFill>
              </a:defRPr>
            </a:lvl1pPr>
          </a:lstStyle>
          <a:p>
            <a:r>
              <a:rPr lang="en-US" dirty="0"/>
              <a:t>Click to add title for text and infographic</a:t>
            </a:r>
          </a:p>
        </p:txBody>
      </p:sp>
      <p:sp>
        <p:nvSpPr>
          <p:cNvPr id="4" name="Content Placeholder 2">
            <a:extLst>
              <a:ext uri="{FF2B5EF4-FFF2-40B4-BE49-F238E27FC236}">
                <a16:creationId xmlns:a16="http://schemas.microsoft.com/office/drawing/2014/main" id="{1964CD8D-F9FC-4E28-9F6A-6AB51FF354D5}"/>
              </a:ext>
            </a:extLst>
          </p:cNvPr>
          <p:cNvSpPr>
            <a:spLocks noGrp="1"/>
          </p:cNvSpPr>
          <p:nvPr>
            <p:ph idx="1" hasCustomPrompt="1"/>
          </p:nvPr>
        </p:nvSpPr>
        <p:spPr bwMode="gray">
          <a:xfrm>
            <a:off x="557784" y="1767532"/>
            <a:ext cx="488289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5" name="Rectangle 4">
            <a:extLst>
              <a:ext uri="{FF2B5EF4-FFF2-40B4-BE49-F238E27FC236}">
                <a16:creationId xmlns:a16="http://schemas.microsoft.com/office/drawing/2014/main" id="{2AA3D8E1-3CCE-42A5-88D6-38F615FADD4D}"/>
              </a:ext>
            </a:extLst>
          </p:cNvPr>
          <p:cNvSpPr/>
          <p:nvPr userDrawn="1"/>
        </p:nvSpPr>
        <p:spPr>
          <a:xfrm>
            <a:off x="6094412" y="0"/>
            <a:ext cx="6094413"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pic>
        <p:nvPicPr>
          <p:cNvPr id="7" name="Graphic 6" descr="Aetna logo.">
            <a:extLst>
              <a:ext uri="{FF2B5EF4-FFF2-40B4-BE49-F238E27FC236}">
                <a16:creationId xmlns:a16="http://schemas.microsoft.com/office/drawing/2014/main" id="{218041A6-3305-4B17-8982-53F564923B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4092899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lef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1167E6-91BB-4319-852F-02EF2DA543CE}"/>
              </a:ext>
            </a:extLst>
          </p:cNvPr>
          <p:cNvSpPr>
            <a:spLocks noGrp="1"/>
          </p:cNvSpPr>
          <p:nvPr>
            <p:ph type="title" hasCustomPrompt="1"/>
          </p:nvPr>
        </p:nvSpPr>
        <p:spPr>
          <a:xfrm>
            <a:off x="6731836" y="530351"/>
            <a:ext cx="4882896" cy="713232"/>
          </a:xfrm>
        </p:spPr>
        <p:txBody>
          <a:bodyPr/>
          <a:lstStyle>
            <a:lvl1pPr>
              <a:defRPr>
                <a:solidFill>
                  <a:schemeClr val="tx2"/>
                </a:solidFill>
              </a:defRPr>
            </a:lvl1pPr>
          </a:lstStyle>
          <a:p>
            <a:r>
              <a:rPr lang="en-US" dirty="0"/>
              <a:t>Click to add title for text and infographic</a:t>
            </a:r>
          </a:p>
        </p:txBody>
      </p:sp>
      <p:sp>
        <p:nvSpPr>
          <p:cNvPr id="4" name="Content Placeholder 2">
            <a:extLst>
              <a:ext uri="{FF2B5EF4-FFF2-40B4-BE49-F238E27FC236}">
                <a16:creationId xmlns:a16="http://schemas.microsoft.com/office/drawing/2014/main" id="{69A642C1-A41C-40AD-BDFB-B8D181AC8784}"/>
              </a:ext>
            </a:extLst>
          </p:cNvPr>
          <p:cNvSpPr>
            <a:spLocks noGrp="1"/>
          </p:cNvSpPr>
          <p:nvPr>
            <p:ph idx="1" hasCustomPrompt="1"/>
          </p:nvPr>
        </p:nvSpPr>
        <p:spPr bwMode="gray">
          <a:xfrm>
            <a:off x="6738938" y="1765300"/>
            <a:ext cx="488289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5" name="Rectangle 4">
            <a:extLst>
              <a:ext uri="{FF2B5EF4-FFF2-40B4-BE49-F238E27FC236}">
                <a16:creationId xmlns:a16="http://schemas.microsoft.com/office/drawing/2014/main" id="{12FD3486-B3F5-43BE-9108-5DEA0679272C}"/>
              </a:ext>
            </a:extLst>
          </p:cNvPr>
          <p:cNvSpPr/>
          <p:nvPr userDrawn="1"/>
        </p:nvSpPr>
        <p:spPr>
          <a:xfrm>
            <a:off x="-1" y="0"/>
            <a:ext cx="6094413"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9" name="Content Placeholder 8">
            <a:extLst>
              <a:ext uri="{FF2B5EF4-FFF2-40B4-BE49-F238E27FC236}">
                <a16:creationId xmlns:a16="http://schemas.microsoft.com/office/drawing/2014/main" id="{59DBF3D3-329B-4655-97AF-A171231E7CD1}"/>
              </a:ext>
            </a:extLst>
          </p:cNvPr>
          <p:cNvSpPr txBox="1">
            <a:spLocks/>
          </p:cNvSpPr>
          <p:nvPr userDrawn="1"/>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C8E0971-C5DA-4313-A36C-00C77410B992}"/>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dirty="0">
                <a:solidFill>
                  <a:schemeClr val="tx2"/>
                </a:solidFill>
              </a:rPr>
              <a:t>©2023 Aetna Inc.</a:t>
            </a:r>
          </a:p>
        </p:txBody>
      </p:sp>
    </p:spTree>
    <p:extLst>
      <p:ext uri="{BB962C8B-B14F-4D97-AF65-F5344CB8AC3E}">
        <p14:creationId xmlns:p14="http://schemas.microsoft.com/office/powerpoint/2010/main" val="428860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or high impac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3" y="1764792"/>
            <a:ext cx="4702280" cy="1463040"/>
          </a:xfrm>
        </p:spPr>
        <p:txBody>
          <a:bodyPr rIns="0" anchor="b"/>
          <a:lstStyle>
            <a:lvl1pPr marL="171450" indent="-171450">
              <a:lnSpc>
                <a:spcPct val="95000"/>
              </a:lnSpc>
              <a:tabLst>
                <a:tab pos="171450" algn="l"/>
              </a:tabLst>
              <a:defRPr>
                <a:solidFill>
                  <a:schemeClr val="tx2"/>
                </a:solidFill>
              </a:defRPr>
            </a:lvl1pPr>
          </a:lstStyle>
          <a:p>
            <a:r>
              <a:rPr lang="en-US" dirty="0"/>
              <a:t>“	Click to add quote with image. Image should reflect the content of the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715222" y="3590382"/>
            <a:ext cx="4572000" cy="161925"/>
          </a:xfrm>
          <a:prstGeom prst="rect">
            <a:avLst/>
          </a:prstGeom>
          <a:noFill/>
        </p:spPr>
        <p:txBody>
          <a:bodyPr>
            <a:noAutofit/>
          </a:bodyPr>
          <a:lstStyle>
            <a:lvl1pPr>
              <a:defRPr sz="1300" cap="none" baseline="0">
                <a:solidFill>
                  <a:schemeClr val="tx2"/>
                </a:solidFill>
              </a:defRPr>
            </a:lvl1pPr>
          </a:lstStyle>
          <a:p>
            <a:pPr lvl="0"/>
            <a:r>
              <a:rPr lang="en-US" dirty="0"/>
              <a:t>Click to add author</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4412" y="0"/>
            <a:ext cx="6094413"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pic>
        <p:nvPicPr>
          <p:cNvPr id="8" name="Graphic 7" descr="Aetna logo in white.">
            <a:extLst>
              <a:ext uri="{FF2B5EF4-FFF2-40B4-BE49-F238E27FC236}">
                <a16:creationId xmlns:a16="http://schemas.microsoft.com/office/drawing/2014/main" id="{2DF157E4-C8B3-40A1-98DD-E537BF84D0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3879276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or high imp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2213" y="2180108"/>
            <a:ext cx="7168896" cy="1463040"/>
          </a:xfrm>
        </p:spPr>
        <p:txBody>
          <a:bodyPr rIns="0"/>
          <a:lstStyle>
            <a:lvl1pPr>
              <a:defRPr>
                <a:solidFill>
                  <a:schemeClr val="tx2"/>
                </a:solidFill>
              </a:defRPr>
            </a:lvl1pPr>
          </a:lstStyle>
          <a:p>
            <a:r>
              <a:rPr lang="en-US" dirty="0"/>
              <a:t>Click to add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2512213" y="4020921"/>
            <a:ext cx="4572000" cy="161925"/>
          </a:xfrm>
          <a:prstGeom prst="rect">
            <a:avLst/>
          </a:prstGeom>
          <a:noFill/>
        </p:spPr>
        <p:txBody>
          <a:bodyPr>
            <a:noAutofit/>
          </a:bodyPr>
          <a:lstStyle>
            <a:lvl1pPr>
              <a:defRPr sz="1300" cap="none" baseline="0">
                <a:solidFill>
                  <a:schemeClr val="tx2"/>
                </a:solidFill>
              </a:defRPr>
            </a:lvl1pPr>
          </a:lstStyle>
          <a:p>
            <a:pPr lvl="0"/>
            <a:r>
              <a:rPr lang="en-US" dirty="0"/>
              <a:t>Click to add author</a:t>
            </a:r>
          </a:p>
        </p:txBody>
      </p:sp>
    </p:spTree>
    <p:extLst>
      <p:ext uri="{BB962C8B-B14F-4D97-AF65-F5344CB8AC3E}">
        <p14:creationId xmlns:p14="http://schemas.microsoft.com/office/powerpoint/2010/main" val="4143773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CE5400-9551-4441-A3A1-727FA1855083}"/>
              </a:ext>
            </a:extLst>
          </p:cNvPr>
          <p:cNvSpPr>
            <a:spLocks noGrp="1"/>
          </p:cNvSpPr>
          <p:nvPr>
            <p:ph type="title" hasCustomPrompt="1"/>
          </p:nvPr>
        </p:nvSpPr>
        <p:spPr>
          <a:xfrm>
            <a:off x="557784" y="530351"/>
            <a:ext cx="9665208" cy="713232"/>
          </a:xfrm>
        </p:spPr>
        <p:txBody>
          <a:bodyPr/>
          <a:lstStyle>
            <a:lvl1pPr>
              <a:defRPr sz="4800">
                <a:solidFill>
                  <a:schemeClr val="accent6"/>
                </a:solidFill>
              </a:defRPr>
            </a:lvl1pPr>
          </a:lstStyle>
          <a:p>
            <a:r>
              <a:rPr lang="en-US" dirty="0"/>
              <a:t>Next steps</a:t>
            </a:r>
          </a:p>
        </p:txBody>
      </p:sp>
      <p:sp>
        <p:nvSpPr>
          <p:cNvPr id="5" name="Content Placeholder 2"/>
          <p:cNvSpPr>
            <a:spLocks noGrp="1"/>
          </p:cNvSpPr>
          <p:nvPr>
            <p:ph sz="half" idx="1" hasCustomPrompt="1"/>
          </p:nvPr>
        </p:nvSpPr>
        <p:spPr bwMode="gray">
          <a:xfrm>
            <a:off x="1970122" y="2110424"/>
            <a:ext cx="2505456" cy="3630620"/>
          </a:xfrm>
        </p:spPr>
        <p:txBody>
          <a:bodyPr vert="horz" lIns="0" tIns="0" rIns="0" bIns="0" rtlCol="0">
            <a:noAutofit/>
          </a:bodyPr>
          <a:lstStyle>
            <a:lvl1pPr algn="ctr">
              <a:lnSpc>
                <a:spcPct val="100000"/>
              </a:lnSpc>
              <a:buClrTx/>
              <a:defRPr lang="en-US" sz="3200" b="1" kern="1200" cap="none" baseline="0" dirty="0">
                <a:solidFill>
                  <a:schemeClr val="accent2"/>
                </a:solidFill>
                <a:latin typeface="+mn-lt"/>
                <a:ea typeface="+mn-ea"/>
                <a:cs typeface="+mn-cs"/>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defRPr sz="1300"/>
            </a:lvl9pPr>
          </a:lstStyle>
          <a:p>
            <a:pPr marL="0" lvl="0" indent="0" algn="ctr" defTabSz="457200" rtl="0" eaLnBrk="1" latinLnBrk="0" hangingPunct="1">
              <a:lnSpc>
                <a:spcPct val="108000"/>
              </a:lnSpc>
              <a:spcBef>
                <a:spcPts val="1800"/>
              </a:spcBef>
              <a:buClrTx/>
              <a:buFont typeface="Arial"/>
              <a:buNone/>
            </a:pPr>
            <a:r>
              <a:rPr lang="en-US" dirty="0"/>
              <a:t>1</a:t>
            </a:r>
          </a:p>
          <a:p>
            <a:pPr lvl="1"/>
            <a:r>
              <a:rPr lang="en-US" dirty="0"/>
              <a:t>Body text</a:t>
            </a:r>
          </a:p>
          <a:p>
            <a:pPr lvl="2"/>
            <a:r>
              <a:rPr lang="en-US" dirty="0"/>
              <a:t>First-level</a:t>
            </a:r>
          </a:p>
          <a:p>
            <a:pPr lvl="3"/>
            <a:r>
              <a:rPr lang="en-US" dirty="0"/>
              <a:t>Second-level</a:t>
            </a:r>
          </a:p>
          <a:p>
            <a:pPr lvl="4"/>
            <a:r>
              <a:rPr lang="en-US" dirty="0"/>
              <a:t>Third-level</a:t>
            </a:r>
          </a:p>
          <a:p>
            <a:pPr lvl="5"/>
            <a:r>
              <a:rPr lang="en-US" dirty="0"/>
              <a:t>Fourth-level</a:t>
            </a:r>
          </a:p>
          <a:p>
            <a:pPr lvl="6"/>
            <a:r>
              <a:rPr lang="en-US" dirty="0"/>
              <a:t>Fifth-level</a:t>
            </a:r>
          </a:p>
          <a:p>
            <a:pPr lvl="7"/>
            <a:r>
              <a:rPr lang="en-US" dirty="0"/>
              <a:t>Sixth-level</a:t>
            </a:r>
          </a:p>
          <a:p>
            <a:pPr lvl="8"/>
            <a:r>
              <a:rPr lang="en-US" dirty="0"/>
              <a:t>Seventh-level</a:t>
            </a:r>
          </a:p>
        </p:txBody>
      </p:sp>
      <p:sp>
        <p:nvSpPr>
          <p:cNvPr id="6" name="Content Placeholder 2"/>
          <p:cNvSpPr>
            <a:spLocks noGrp="1"/>
          </p:cNvSpPr>
          <p:nvPr>
            <p:ph sz="half" idx="10" hasCustomPrompt="1"/>
          </p:nvPr>
        </p:nvSpPr>
        <p:spPr bwMode="gray">
          <a:xfrm>
            <a:off x="4818888" y="2110424"/>
            <a:ext cx="2505456" cy="3630620"/>
          </a:xfrm>
        </p:spPr>
        <p:txBody>
          <a:bodyPr vert="horz" lIns="0" tIns="0" rIns="0" bIns="0" rtlCol="0">
            <a:noAutofit/>
          </a:bodyPr>
          <a:lstStyle>
            <a:lvl1pPr algn="ctr">
              <a:lnSpc>
                <a:spcPct val="100000"/>
              </a:lnSpc>
              <a:buClrTx/>
              <a:defRPr lang="en-US" sz="3200" b="1" kern="1200" cap="none" baseline="0" dirty="0">
                <a:solidFill>
                  <a:schemeClr val="accent2"/>
                </a:solidFill>
                <a:latin typeface="+mn-lt"/>
                <a:ea typeface="+mn-ea"/>
                <a:cs typeface="+mn-cs"/>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defRPr sz="1300"/>
            </a:lvl9pPr>
          </a:lstStyle>
          <a:p>
            <a:pPr marL="0" lvl="0" indent="0" algn="ctr" defTabSz="457200" rtl="0" eaLnBrk="1" latinLnBrk="0" hangingPunct="1">
              <a:lnSpc>
                <a:spcPct val="108000"/>
              </a:lnSpc>
              <a:spcBef>
                <a:spcPts val="1800"/>
              </a:spcBef>
              <a:buClrTx/>
              <a:buFont typeface="Arial"/>
              <a:buNone/>
            </a:pPr>
            <a:r>
              <a:rPr lang="en-US" dirty="0"/>
              <a:t>2</a:t>
            </a:r>
          </a:p>
          <a:p>
            <a:pPr lvl="1"/>
            <a:r>
              <a:rPr lang="en-US" dirty="0"/>
              <a:t>Body text</a:t>
            </a:r>
          </a:p>
          <a:p>
            <a:pPr lvl="2"/>
            <a:r>
              <a:rPr lang="en-US" dirty="0"/>
              <a:t>First-level</a:t>
            </a:r>
          </a:p>
          <a:p>
            <a:pPr lvl="3"/>
            <a:r>
              <a:rPr lang="en-US" dirty="0"/>
              <a:t>Second-level</a:t>
            </a:r>
          </a:p>
          <a:p>
            <a:pPr lvl="4"/>
            <a:r>
              <a:rPr lang="en-US" dirty="0"/>
              <a:t>Third-level</a:t>
            </a:r>
          </a:p>
          <a:p>
            <a:pPr lvl="5"/>
            <a:r>
              <a:rPr lang="en-US" dirty="0"/>
              <a:t>Fourth-level</a:t>
            </a:r>
          </a:p>
          <a:p>
            <a:pPr lvl="6"/>
            <a:r>
              <a:rPr lang="en-US" dirty="0"/>
              <a:t>Fifth-level</a:t>
            </a:r>
          </a:p>
          <a:p>
            <a:pPr lvl="7"/>
            <a:r>
              <a:rPr lang="en-US" dirty="0"/>
              <a:t>Sixth-level</a:t>
            </a:r>
          </a:p>
          <a:p>
            <a:pPr lvl="8"/>
            <a:r>
              <a:rPr lang="en-US" dirty="0"/>
              <a:t>Seventh-level</a:t>
            </a:r>
          </a:p>
        </p:txBody>
      </p:sp>
      <p:sp>
        <p:nvSpPr>
          <p:cNvPr id="10" name="Content Placeholder 2"/>
          <p:cNvSpPr>
            <a:spLocks noGrp="1"/>
          </p:cNvSpPr>
          <p:nvPr>
            <p:ph sz="half" idx="11" hasCustomPrompt="1"/>
          </p:nvPr>
        </p:nvSpPr>
        <p:spPr bwMode="gray">
          <a:xfrm>
            <a:off x="7662672" y="2110424"/>
            <a:ext cx="2505456" cy="3630620"/>
          </a:xfrm>
        </p:spPr>
        <p:txBody>
          <a:bodyPr vert="horz" lIns="0" tIns="0" rIns="0" bIns="0" rtlCol="0">
            <a:noAutofit/>
          </a:bodyPr>
          <a:lstStyle>
            <a:lvl1pPr algn="ctr">
              <a:lnSpc>
                <a:spcPct val="105000"/>
              </a:lnSpc>
              <a:buClrTx/>
              <a:defRPr lang="en-US" sz="3200" b="1" kern="1200" cap="none" baseline="0" dirty="0">
                <a:solidFill>
                  <a:schemeClr val="accent2"/>
                </a:solidFill>
                <a:latin typeface="+mn-lt"/>
                <a:ea typeface="+mn-ea"/>
                <a:cs typeface="+mn-cs"/>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defRPr sz="1300"/>
            </a:lvl9pPr>
          </a:lstStyle>
          <a:p>
            <a:pPr marL="0" lvl="0" indent="0" algn="ctr" defTabSz="457200" rtl="0" eaLnBrk="1" latinLnBrk="0" hangingPunct="1">
              <a:lnSpc>
                <a:spcPct val="108000"/>
              </a:lnSpc>
              <a:spcBef>
                <a:spcPts val="1800"/>
              </a:spcBef>
              <a:buClrTx/>
              <a:buFont typeface="Arial"/>
              <a:buNone/>
            </a:pPr>
            <a:r>
              <a:rPr lang="en-US" dirty="0"/>
              <a:t>3</a:t>
            </a:r>
          </a:p>
          <a:p>
            <a:pPr lvl="1"/>
            <a:r>
              <a:rPr lang="en-US" dirty="0"/>
              <a:t>Body text</a:t>
            </a:r>
          </a:p>
          <a:p>
            <a:pPr lvl="2"/>
            <a:r>
              <a:rPr lang="en-US" dirty="0"/>
              <a:t>First-level</a:t>
            </a:r>
          </a:p>
          <a:p>
            <a:pPr lvl="3"/>
            <a:r>
              <a:rPr lang="en-US" dirty="0"/>
              <a:t>Second-level</a:t>
            </a:r>
          </a:p>
          <a:p>
            <a:pPr lvl="4"/>
            <a:r>
              <a:rPr lang="en-US" dirty="0"/>
              <a:t>Third-level</a:t>
            </a:r>
          </a:p>
          <a:p>
            <a:pPr lvl="5"/>
            <a:r>
              <a:rPr lang="en-US" dirty="0"/>
              <a:t>Fourth-level</a:t>
            </a:r>
          </a:p>
          <a:p>
            <a:pPr lvl="6"/>
            <a:r>
              <a:rPr lang="en-US" dirty="0"/>
              <a:t>Fifth-level</a:t>
            </a:r>
          </a:p>
          <a:p>
            <a:pPr lvl="7"/>
            <a:r>
              <a:rPr lang="en-US" dirty="0"/>
              <a:t>Sixth-level</a:t>
            </a:r>
          </a:p>
          <a:p>
            <a:pPr lvl="8"/>
            <a:r>
              <a:rPr lang="en-US" dirty="0"/>
              <a:t>Seventh-level</a:t>
            </a:r>
          </a:p>
        </p:txBody>
      </p:sp>
    </p:spTree>
    <p:extLst>
      <p:ext uri="{BB962C8B-B14F-4D97-AF65-F5344CB8AC3E}">
        <p14:creationId xmlns:p14="http://schemas.microsoft.com/office/powerpoint/2010/main" val="2881652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18200F-1EB3-4B0D-BB1C-940C25A49887}"/>
              </a:ext>
            </a:extLst>
          </p:cNvPr>
          <p:cNvSpPr>
            <a:spLocks noGrp="1"/>
          </p:cNvSpPr>
          <p:nvPr>
            <p:ph type="title" hasCustomPrompt="1"/>
          </p:nvPr>
        </p:nvSpPr>
        <p:spPr>
          <a:xfrm>
            <a:off x="557784" y="530351"/>
            <a:ext cx="9665208" cy="713232"/>
          </a:xfrm>
        </p:spPr>
        <p:txBody>
          <a:bodyPr/>
          <a:lstStyle>
            <a:lvl1pPr>
              <a:defRPr sz="4800">
                <a:solidFill>
                  <a:schemeClr val="accent6"/>
                </a:solidFill>
              </a:defRPr>
            </a:lvl1pPr>
          </a:lstStyle>
          <a:p>
            <a:r>
              <a:rPr lang="en-US" dirty="0"/>
              <a:t>In closing</a:t>
            </a:r>
          </a:p>
        </p:txBody>
      </p:sp>
      <p:sp>
        <p:nvSpPr>
          <p:cNvPr id="4" name="Content Placeholder 2"/>
          <p:cNvSpPr>
            <a:spLocks noGrp="1"/>
          </p:cNvSpPr>
          <p:nvPr>
            <p:ph idx="1" hasCustomPrompt="1"/>
          </p:nvPr>
        </p:nvSpPr>
        <p:spPr bwMode="gray">
          <a:xfrm>
            <a:off x="557784" y="1767532"/>
            <a:ext cx="8586216" cy="3977640"/>
          </a:xfrm>
        </p:spPr>
        <p:txBody>
          <a:bodyPr/>
          <a:lstStyle>
            <a:lvl1pPr>
              <a:lnSpc>
                <a:spcPct val="100000"/>
              </a:lnSpc>
              <a:buClrTx/>
              <a:defRPr lang="en-US" sz="1800" b="1" kern="1200" cap="none" baseline="0" dirty="0">
                <a:solidFill>
                  <a:schemeClr val="tx2"/>
                </a:solidFill>
                <a:latin typeface="+mn-lt"/>
                <a:ea typeface="+mn-ea"/>
                <a:cs typeface="+mn-cs"/>
              </a:defRPr>
            </a:lvl1pPr>
            <a:lvl2pPr marL="0" indent="0">
              <a:buClrTx/>
              <a:buFontTx/>
              <a:buNone/>
              <a:defRPr baseline="0">
                <a:solidFill>
                  <a:schemeClr val="tx2"/>
                </a:solidFill>
              </a:defRPr>
            </a:lvl2pPr>
            <a:lvl3pPr marL="173038" indent="-173038">
              <a:buClrTx/>
              <a:buFont typeface="Arial" panose="020B0604020202020204" pitchFamily="34" charset="0"/>
              <a:buChar char="•"/>
              <a:defRPr baseline="0">
                <a:solidFill>
                  <a:schemeClr val="tx2"/>
                </a:solidFill>
              </a:defRPr>
            </a:lvl3pPr>
            <a:lvl4pPr marL="347663" indent="-174625">
              <a:buClrTx/>
              <a:buFont typeface="Arial" panose="020B0604020202020204" pitchFamily="34" charset="0"/>
              <a:buChar char="–"/>
              <a:defRPr>
                <a:solidFill>
                  <a:schemeClr val="tx2"/>
                </a:solidFill>
              </a:defRPr>
            </a:lvl4pPr>
            <a:lvl5pPr marL="509588" indent="-161925">
              <a:buClrTx/>
              <a:buFont typeface="Arial" panose="020B0604020202020204" pitchFamily="34" charset="0"/>
              <a:buChar char="•"/>
              <a:defRPr baseline="0">
                <a:solidFill>
                  <a:schemeClr val="tx2"/>
                </a:solidFill>
              </a:defRPr>
            </a:lvl5pPr>
            <a:lvl6pPr marL="682625" indent="-173038">
              <a:buClrTx/>
              <a:buFont typeface="Arial" panose="020B0604020202020204" pitchFamily="34" charset="0"/>
              <a:buChar char="–"/>
              <a:defRPr/>
            </a:lvl6pPr>
            <a:lvl7pPr marL="857250" indent="-174625">
              <a:buClrTx/>
              <a:buFont typeface="Arial" panose="020B0604020202020204" pitchFamily="34" charset="0"/>
              <a:buChar char="•"/>
              <a:defRPr/>
            </a:lvl7pPr>
            <a:lvl8pPr marL="1030288" indent="-173038">
              <a:buClrTx/>
              <a:buFont typeface="Arial" panose="020B0604020202020204" pitchFamily="34" charset="0"/>
              <a:buChar char="–"/>
              <a:defRPr/>
            </a:lvl8pPr>
            <a:lvl9pPr marL="1203325" indent="-173038">
              <a:buClrTx/>
              <a:buFont typeface="Arial" panose="020B0604020202020204" pitchFamily="34" charset="0"/>
              <a:buChar char="•"/>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63943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8" name="Picture Placeholder 5"/>
          <p:cNvSpPr>
            <a:spLocks noGrp="1"/>
          </p:cNvSpPr>
          <p:nvPr>
            <p:ph type="pic" sz="quarter" idx="10" hasCustomPrompt="1"/>
          </p:nvPr>
        </p:nvSpPr>
        <p:spPr>
          <a:xfrm>
            <a:off x="0" y="0"/>
            <a:ext cx="12188825"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
        <p:nvSpPr>
          <p:cNvPr id="14" name="Rectangle 13">
            <a:extLst>
              <a:ext uri="{FF2B5EF4-FFF2-40B4-BE49-F238E27FC236}">
                <a16:creationId xmlns:a16="http://schemas.microsoft.com/office/drawing/2014/main" id="{A8475144-A8AF-4C31-A022-05A109EC64D7}"/>
              </a:ext>
            </a:extLst>
          </p:cNvPr>
          <p:cNvSpPr/>
          <p:nvPr userDrawn="1"/>
        </p:nvSpPr>
        <p:spPr>
          <a:xfrm>
            <a:off x="0" y="4350553"/>
            <a:ext cx="12188825"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n-lt"/>
            </a:endParaRPr>
          </a:p>
        </p:txBody>
      </p:sp>
      <p:sp>
        <p:nvSpPr>
          <p:cNvPr id="9" name="Title 1">
            <a:extLst>
              <a:ext uri="{FF2B5EF4-FFF2-40B4-BE49-F238E27FC236}">
                <a16:creationId xmlns:a16="http://schemas.microsoft.com/office/drawing/2014/main" id="{C7B46645-5DB5-4EA2-8E9E-C4C9A3DB6989}"/>
              </a:ext>
            </a:extLst>
          </p:cNvPr>
          <p:cNvSpPr>
            <a:spLocks noGrp="1"/>
          </p:cNvSpPr>
          <p:nvPr>
            <p:ph type="ctrTitle" hasCustomPrompt="1"/>
          </p:nvPr>
        </p:nvSpPr>
        <p:spPr>
          <a:xfrm>
            <a:off x="557212" y="4634747"/>
            <a:ext cx="10561320" cy="795528"/>
          </a:xfrm>
        </p:spPr>
        <p:txBody>
          <a:bodyPr rIns="0" anchor="b" anchorCtr="0"/>
          <a:lstStyle>
            <a:lvl1pPr>
              <a:lnSpc>
                <a:spcPct val="90000"/>
              </a:lnSpc>
              <a:defRPr sz="4000">
                <a:solidFill>
                  <a:schemeClr val="bg1"/>
                </a:solidFill>
              </a:defRPr>
            </a:lvl1pPr>
          </a:lstStyle>
          <a:p>
            <a:r>
              <a:rPr lang="en-US" dirty="0"/>
              <a:t>Click to add title</a:t>
            </a:r>
          </a:p>
        </p:txBody>
      </p:sp>
      <p:sp>
        <p:nvSpPr>
          <p:cNvPr id="11" name="Subtitle 2">
            <a:extLst>
              <a:ext uri="{FF2B5EF4-FFF2-40B4-BE49-F238E27FC236}">
                <a16:creationId xmlns:a16="http://schemas.microsoft.com/office/drawing/2014/main" id="{92CF9373-AAFA-4754-A372-B47A6FB26F68}"/>
              </a:ext>
            </a:extLst>
          </p:cNvPr>
          <p:cNvSpPr>
            <a:spLocks noGrp="1"/>
          </p:cNvSpPr>
          <p:nvPr>
            <p:ph type="subTitle" idx="1" hasCustomPrompt="1"/>
          </p:nvPr>
        </p:nvSpPr>
        <p:spPr>
          <a:xfrm>
            <a:off x="557212" y="5578043"/>
            <a:ext cx="10561320" cy="488460"/>
          </a:xfrm>
        </p:spPr>
        <p:txBody>
          <a:bodyPr/>
          <a:lstStyle>
            <a:lvl1pPr marL="0" indent="0" algn="l">
              <a:spcBef>
                <a:spcPts val="0"/>
              </a:spcBef>
              <a:buNone/>
              <a:defRPr sz="1500" b="1">
                <a:solidFill>
                  <a:schemeClr val="bg1"/>
                </a:solidFill>
              </a:defRPr>
            </a:lvl1pPr>
            <a:lvl2pPr marL="0" indent="0" algn="l">
              <a:spcBef>
                <a:spcPts val="0"/>
              </a:spcBef>
              <a:buNone/>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3499" y="6371584"/>
            <a:ext cx="2798064"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dirty="0"/>
              <a:t>Click to add date</a:t>
            </a:r>
          </a:p>
          <a:p>
            <a:pPr lvl="1"/>
            <a:endParaRPr lang="en-US" dirty="0"/>
          </a:p>
        </p:txBody>
      </p:sp>
      <p:pic>
        <p:nvPicPr>
          <p:cNvPr id="12" name="Graphic 11" descr="Aetna logo in white.">
            <a:extLst>
              <a:ext uri="{FF2B5EF4-FFF2-40B4-BE49-F238E27FC236}">
                <a16:creationId xmlns:a16="http://schemas.microsoft.com/office/drawing/2014/main" id="{B27804AA-F02D-904A-AD3F-A5D5739589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072" y="438912"/>
            <a:ext cx="2121408" cy="419620"/>
          </a:xfrm>
          <a:prstGeom prst="rect">
            <a:avLst/>
          </a:prstGeom>
        </p:spPr>
      </p:pic>
    </p:spTree>
    <p:extLst>
      <p:ext uri="{BB962C8B-B14F-4D97-AF65-F5344CB8AC3E}">
        <p14:creationId xmlns:p14="http://schemas.microsoft.com/office/powerpoint/2010/main" val="2982169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add title</a:t>
            </a:r>
          </a:p>
        </p:txBody>
      </p:sp>
    </p:spTree>
    <p:extLst>
      <p:ext uri="{BB962C8B-B14F-4D97-AF65-F5344CB8AC3E}">
        <p14:creationId xmlns:p14="http://schemas.microsoft.com/office/powerpoint/2010/main" val="3633916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063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ssibil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1F70-C83F-4915-A55C-CF9D7C4CEB76}"/>
              </a:ext>
            </a:extLst>
          </p:cNvPr>
          <p:cNvSpPr>
            <a:spLocks noGrp="1"/>
          </p:cNvSpPr>
          <p:nvPr>
            <p:ph type="title" hasCustomPrompt="1"/>
          </p:nvPr>
        </p:nvSpPr>
        <p:spPr>
          <a:xfrm>
            <a:off x="557784" y="-344516"/>
            <a:ext cx="11023255" cy="264306"/>
          </a:xfrm>
        </p:spPr>
        <p:txBody>
          <a:bodyPr anchor="b"/>
          <a:lstStyle>
            <a:lvl1pPr>
              <a:defRPr sz="1400"/>
            </a:lvl1pPr>
          </a:lstStyle>
          <a:p>
            <a:r>
              <a:rPr lang="en-US" dirty="0"/>
              <a:t>Title for slide built on the blank accessibility master</a:t>
            </a:r>
          </a:p>
        </p:txBody>
      </p:sp>
    </p:spTree>
    <p:extLst>
      <p:ext uri="{BB962C8B-B14F-4D97-AF65-F5344CB8AC3E}">
        <p14:creationId xmlns:p14="http://schemas.microsoft.com/office/powerpoint/2010/main" val="260511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0" y="0"/>
            <a:ext cx="12188825" cy="6858000"/>
          </a:xfrm>
          <a:prstGeom prst="rect">
            <a:avLst/>
          </a:prstGeom>
          <a:solidFill>
            <a:schemeClr val="bg1">
              <a:lumMod val="8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CVS Health Sans" panose="020B0504020202020204" pitchFamily="34" charset="0"/>
              </a:defRPr>
            </a:lvl1pPr>
          </a:lstStyle>
          <a:p>
            <a:r>
              <a:rPr lang="en-US" dirty="0"/>
              <a:t>BE SURE IMAGE IS </a:t>
            </a:r>
            <a:br>
              <a:rPr lang="en-US" dirty="0"/>
            </a:br>
            <a:r>
              <a:rPr lang="en-US" dirty="0"/>
              <a:t>DARK ENOUGH SO TYPE AND </a:t>
            </a:r>
            <a:br>
              <a:rPr lang="en-US" dirty="0"/>
            </a:br>
            <a:r>
              <a:rPr lang="en-US" dirty="0"/>
              <a:t>LOGO ARE READABLE</a:t>
            </a:r>
          </a:p>
          <a:p>
            <a:br>
              <a:rPr lang="en-US" dirty="0"/>
            </a:br>
            <a:r>
              <a:rPr lang="en-US" dirty="0"/>
              <a:t>Be sure to send image to </a:t>
            </a:r>
            <a:br>
              <a:rPr lang="en-US" dirty="0"/>
            </a:br>
            <a:r>
              <a:rPr lang="en-US" dirty="0"/>
              <a:t>back so logo sits on top of image</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8" name="Title 7">
            <a:extLst>
              <a:ext uri="{FF2B5EF4-FFF2-40B4-BE49-F238E27FC236}">
                <a16:creationId xmlns:a16="http://schemas.microsoft.com/office/drawing/2014/main" id="{1C551DC1-11AC-42C9-8CB3-4FB83FD45BC9}"/>
              </a:ext>
            </a:extLst>
          </p:cNvPr>
          <p:cNvSpPr>
            <a:spLocks noGrp="1"/>
          </p:cNvSpPr>
          <p:nvPr>
            <p:ph type="title" hasCustomPrompt="1"/>
          </p:nvPr>
        </p:nvSpPr>
        <p:spPr>
          <a:xfrm>
            <a:off x="847717" y="1188272"/>
            <a:ext cx="3774730" cy="713232"/>
          </a:xfrm>
        </p:spPr>
        <p:txBody>
          <a:bodyPr/>
          <a:lstStyle>
            <a:lvl1pPr>
              <a:defRPr sz="5400">
                <a:solidFill>
                  <a:schemeClr val="bg1"/>
                </a:solidFill>
              </a:defRPr>
            </a:lvl1pPr>
          </a:lstStyle>
          <a:p>
            <a:r>
              <a:rPr lang="en-US" dirty="0"/>
              <a:t>Closing slide</a:t>
            </a:r>
          </a:p>
        </p:txBody>
      </p:sp>
      <p:pic>
        <p:nvPicPr>
          <p:cNvPr id="6" name="Graphic 5" descr="Aetna logo in white.">
            <a:extLst>
              <a:ext uri="{FF2B5EF4-FFF2-40B4-BE49-F238E27FC236}">
                <a16:creationId xmlns:a16="http://schemas.microsoft.com/office/drawing/2014/main" id="{96779852-4A95-4AFA-A0BC-05DEDBD8BD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1258669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86AF3C-6D1C-4D8B-80F4-510F140C3483}"/>
              </a:ext>
            </a:extLst>
          </p:cNvPr>
          <p:cNvSpPr>
            <a:spLocks noGrp="1"/>
          </p:cNvSpPr>
          <p:nvPr>
            <p:ph type="title" hasCustomPrompt="1"/>
          </p:nvPr>
        </p:nvSpPr>
        <p:spPr>
          <a:xfrm>
            <a:off x="1098445" y="3017954"/>
            <a:ext cx="9991935" cy="713232"/>
          </a:xfrm>
        </p:spPr>
        <p:txBody>
          <a:bodyPr/>
          <a:lstStyle>
            <a:lvl1pPr algn="ctr">
              <a:defRPr sz="5400">
                <a:solidFill>
                  <a:schemeClr val="accent2"/>
                </a:solidFill>
              </a:defRPr>
            </a:lvl1pPr>
          </a:lstStyle>
          <a:p>
            <a:r>
              <a:rPr lang="en-US" dirty="0"/>
              <a:t>Closing slide</a:t>
            </a:r>
          </a:p>
        </p:txBody>
      </p:sp>
    </p:spTree>
    <p:extLst>
      <p:ext uri="{BB962C8B-B14F-4D97-AF65-F5344CB8AC3E}">
        <p14:creationId xmlns:p14="http://schemas.microsoft.com/office/powerpoint/2010/main" val="3548015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VS logo on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268719-E45D-4DB9-A5CE-3920E9240B44}"/>
              </a:ext>
            </a:extLst>
          </p:cNvPr>
          <p:cNvSpPr/>
          <p:nvPr userDrawn="1"/>
        </p:nvSpPr>
        <p:spPr>
          <a:xfrm>
            <a:off x="0" y="5779008"/>
            <a:ext cx="12188825"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13" name="Title 1">
            <a:extLst>
              <a:ext uri="{FF2B5EF4-FFF2-40B4-BE49-F238E27FC236}">
                <a16:creationId xmlns:a16="http://schemas.microsoft.com/office/drawing/2014/main" id="{67519E24-EA44-44E4-8587-7A08DC99D588}"/>
              </a:ext>
            </a:extLst>
          </p:cNvPr>
          <p:cNvSpPr>
            <a:spLocks noGrp="1"/>
          </p:cNvSpPr>
          <p:nvPr>
            <p:ph type="title" hasCustomPrompt="1"/>
          </p:nvPr>
        </p:nvSpPr>
        <p:spPr>
          <a:xfrm>
            <a:off x="557784" y="-347472"/>
            <a:ext cx="11023255" cy="264306"/>
          </a:xfrm>
        </p:spPr>
        <p:txBody>
          <a:bodyPr anchor="b"/>
          <a:lstStyle>
            <a:lvl1pPr>
              <a:defRPr sz="1400">
                <a:solidFill>
                  <a:schemeClr val="tx2"/>
                </a:solidFill>
              </a:defRPr>
            </a:lvl1pPr>
          </a:lstStyle>
          <a:p>
            <a:r>
              <a:rPr lang="en-US" dirty="0"/>
              <a:t>Aetna logo on white background</a:t>
            </a:r>
          </a:p>
        </p:txBody>
      </p:sp>
      <p:pic>
        <p:nvPicPr>
          <p:cNvPr id="5" name="Graphic 4" descr="Aetna logo.">
            <a:extLst>
              <a:ext uri="{FF2B5EF4-FFF2-40B4-BE49-F238E27FC236}">
                <a16:creationId xmlns:a16="http://schemas.microsoft.com/office/drawing/2014/main" id="{080ABFA9-0C8E-412B-A94E-D641E8DBBC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7678" y="2928938"/>
            <a:ext cx="4594568" cy="908819"/>
          </a:xfrm>
          <a:prstGeom prst="rect">
            <a:avLst/>
          </a:prstGeom>
        </p:spPr>
      </p:pic>
    </p:spTree>
    <p:extLst>
      <p:ext uri="{BB962C8B-B14F-4D97-AF65-F5344CB8AC3E}">
        <p14:creationId xmlns:p14="http://schemas.microsoft.com/office/powerpoint/2010/main" val="3804135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VS logo on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sp>
        <p:nvSpPr>
          <p:cNvPr id="11" name="Title 1">
            <a:extLst>
              <a:ext uri="{FF2B5EF4-FFF2-40B4-BE49-F238E27FC236}">
                <a16:creationId xmlns:a16="http://schemas.microsoft.com/office/drawing/2014/main" id="{E33B14B6-B371-42B3-8BC3-E203B9570C03}"/>
              </a:ext>
            </a:extLst>
          </p:cNvPr>
          <p:cNvSpPr>
            <a:spLocks noGrp="1"/>
          </p:cNvSpPr>
          <p:nvPr>
            <p:ph type="title" hasCustomPrompt="1"/>
          </p:nvPr>
        </p:nvSpPr>
        <p:spPr>
          <a:xfrm>
            <a:off x="557784" y="-347472"/>
            <a:ext cx="11023255" cy="264306"/>
          </a:xfrm>
        </p:spPr>
        <p:txBody>
          <a:bodyPr anchor="b"/>
          <a:lstStyle>
            <a:lvl1pPr>
              <a:defRPr sz="1400">
                <a:solidFill>
                  <a:schemeClr val="tx2"/>
                </a:solidFill>
              </a:defRPr>
            </a:lvl1pPr>
          </a:lstStyle>
          <a:p>
            <a:r>
              <a:rPr lang="en-US" dirty="0"/>
              <a:t>Aetna logo on violet background</a:t>
            </a:r>
          </a:p>
        </p:txBody>
      </p:sp>
      <p:pic>
        <p:nvPicPr>
          <p:cNvPr id="5" name="Graphic 4" descr="Aetna logo in white.">
            <a:extLst>
              <a:ext uri="{FF2B5EF4-FFF2-40B4-BE49-F238E27FC236}">
                <a16:creationId xmlns:a16="http://schemas.microsoft.com/office/drawing/2014/main" id="{38DDB345-D600-4A1F-9A3A-C63791716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7678" y="2928938"/>
            <a:ext cx="4594568" cy="908819"/>
          </a:xfrm>
          <a:prstGeom prst="rect">
            <a:avLst/>
          </a:prstGeom>
        </p:spPr>
      </p:pic>
    </p:spTree>
    <p:extLst>
      <p:ext uri="{BB962C8B-B14F-4D97-AF65-F5344CB8AC3E}">
        <p14:creationId xmlns:p14="http://schemas.microsoft.com/office/powerpoint/2010/main" val="1097619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Slide 7D - Cobrand">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36B1074-5007-CF43-B110-695C3B378792}"/>
              </a:ext>
            </a:extLst>
          </p:cNvPr>
          <p:cNvSpPr>
            <a:spLocks noGrp="1"/>
          </p:cNvSpPr>
          <p:nvPr>
            <p:ph type="pic" sz="quarter" idx="12" hasCustomPrompt="1"/>
          </p:nvPr>
        </p:nvSpPr>
        <p:spPr>
          <a:xfrm>
            <a:off x="-1587" y="0"/>
            <a:ext cx="12191999" cy="6858000"/>
          </a:xfrm>
          <a:solidFill>
            <a:schemeClr val="bg1">
              <a:lumMod val="75000"/>
            </a:schemeClr>
          </a:solidFill>
        </p:spPr>
        <p:txBody>
          <a:bodyPr rIns="457200"/>
          <a:lstStyle>
            <a:lvl1pPr algn="r">
              <a:defRPr sz="2000" b="1" baseline="0">
                <a:solidFill>
                  <a:schemeClr val="bg1"/>
                </a:solidFill>
              </a:defRPr>
            </a:lvl1pPr>
          </a:lstStyle>
          <a:p>
            <a:br>
              <a:rPr lang="en-US" dirty="0"/>
            </a:br>
            <a:br>
              <a:rPr lang="en-US" dirty="0"/>
            </a:br>
            <a:br>
              <a:rPr lang="en-US" dirty="0"/>
            </a:br>
            <a:r>
              <a:rPr lang="en-US" dirty="0"/>
              <a:t>Click icon to add picture</a:t>
            </a:r>
          </a:p>
        </p:txBody>
      </p:sp>
      <p:sp>
        <p:nvSpPr>
          <p:cNvPr id="8" name="Title 1">
            <a:extLst>
              <a:ext uri="{FF2B5EF4-FFF2-40B4-BE49-F238E27FC236}">
                <a16:creationId xmlns:a16="http://schemas.microsoft.com/office/drawing/2014/main" id="{6FDB0722-7135-5844-A5AD-7BDA89164D6E}"/>
              </a:ext>
            </a:extLst>
          </p:cNvPr>
          <p:cNvSpPr>
            <a:spLocks noGrp="1"/>
          </p:cNvSpPr>
          <p:nvPr>
            <p:ph type="ctrTitle" hasCustomPrompt="1"/>
          </p:nvPr>
        </p:nvSpPr>
        <p:spPr>
          <a:xfrm>
            <a:off x="568670" y="850392"/>
            <a:ext cx="4178808" cy="5157216"/>
          </a:xfrm>
          <a:solidFill>
            <a:srgbClr val="FFFFFF">
              <a:alpha val="89804"/>
            </a:srgbClr>
          </a:solidFill>
        </p:spPr>
        <p:txBody>
          <a:bodyPr lIns="402336" tIns="457200" rIns="365760" bIns="182880" anchor="t">
            <a:noAutofit/>
          </a:bodyPr>
          <a:lstStyle>
            <a:lvl1pPr algn="l">
              <a:defRPr sz="3600">
                <a:solidFill>
                  <a:schemeClr val="tx2"/>
                </a:solidFill>
              </a:defRPr>
            </a:lvl1pPr>
          </a:lstStyle>
          <a:p>
            <a:r>
              <a:rPr lang="en-US" dirty="0"/>
              <a:t>Presentation title here</a:t>
            </a:r>
          </a:p>
        </p:txBody>
      </p:sp>
      <p:cxnSp>
        <p:nvCxnSpPr>
          <p:cNvPr id="9" name="Straight Connector 8">
            <a:extLst>
              <a:ext uri="{FF2B5EF4-FFF2-40B4-BE49-F238E27FC236}">
                <a16:creationId xmlns:a16="http://schemas.microsoft.com/office/drawing/2014/main" id="{0FA4EEB1-C7B4-E24F-A9C0-8A9EE7441239}"/>
              </a:ext>
              <a:ext uri="{C183D7F6-B498-43B3-948B-1728B52AA6E4}">
                <adec:decorative xmlns:adec="http://schemas.microsoft.com/office/drawing/2017/decorative" val="1"/>
              </a:ext>
            </a:extLst>
          </p:cNvPr>
          <p:cNvCxnSpPr/>
          <p:nvPr userDrawn="1"/>
        </p:nvCxnSpPr>
        <p:spPr>
          <a:xfrm>
            <a:off x="1016726" y="2679062"/>
            <a:ext cx="393596" cy="0"/>
          </a:xfrm>
          <a:prstGeom prst="line">
            <a:avLst/>
          </a:prstGeom>
          <a:ln w="25400"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0A110161-25F8-AA41-A627-071DCD10D8E8}"/>
              </a:ext>
            </a:extLst>
          </p:cNvPr>
          <p:cNvSpPr>
            <a:spLocks noGrp="1"/>
          </p:cNvSpPr>
          <p:nvPr>
            <p:ph type="body" sz="quarter" idx="16" hasCustomPrompt="1"/>
          </p:nvPr>
        </p:nvSpPr>
        <p:spPr>
          <a:xfrm>
            <a:off x="989294" y="3063240"/>
            <a:ext cx="3282696"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buFontTx/>
              <a:buNone/>
              <a:defRPr sz="1200">
                <a:solidFill>
                  <a:schemeClr val="tx2"/>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pic>
        <p:nvPicPr>
          <p:cNvPr id="11" name="Graphic 10">
            <a:extLst>
              <a:ext uri="{FF2B5EF4-FFF2-40B4-BE49-F238E27FC236}">
                <a16:creationId xmlns:a16="http://schemas.microsoft.com/office/drawing/2014/main" id="{1268C374-F643-564B-838D-5BE2CF746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5654" y="5196313"/>
            <a:ext cx="1625360" cy="321501"/>
          </a:xfrm>
          <a:prstGeom prst="rect">
            <a:avLst/>
          </a:prstGeom>
        </p:spPr>
      </p:pic>
    </p:spTree>
    <p:extLst>
      <p:ext uri="{BB962C8B-B14F-4D97-AF65-F5344CB8AC3E}">
        <p14:creationId xmlns:p14="http://schemas.microsoft.com/office/powerpoint/2010/main" val="1955941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A36260-8B7C-FF4E-8099-F7E11FE27983}"/>
              </a:ext>
            </a:extLst>
          </p:cNvPr>
          <p:cNvSpPr/>
          <p:nvPr userDrawn="1"/>
        </p:nvSpPr>
        <p:spPr>
          <a:xfrm>
            <a:off x="393192" y="384048"/>
            <a:ext cx="3638364"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VS Health Sans" panose="020B05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41DDE3B7-3A7A-9C49-BD9A-0C1E31DF1F39}"/>
              </a:ext>
            </a:extLst>
          </p:cNvPr>
          <p:cNvSpPr>
            <a:spLocks noGrp="1"/>
          </p:cNvSpPr>
          <p:nvPr>
            <p:ph type="title" hasCustomPrompt="1"/>
          </p:nvPr>
        </p:nvSpPr>
        <p:spPr>
          <a:xfrm>
            <a:off x="775855" y="2353322"/>
            <a:ext cx="2863748" cy="1690242"/>
          </a:xfrm>
        </p:spPr>
        <p:txBody>
          <a:bodyPr anchor="ctr"/>
          <a:lstStyle>
            <a:lvl1pPr algn="ctr">
              <a:defRPr sz="3200">
                <a:solidFill>
                  <a:schemeClr val="bg1"/>
                </a:solidFill>
              </a:defRPr>
            </a:lvl1pPr>
          </a:lstStyle>
          <a:p>
            <a:r>
              <a:rPr lang="en-US" dirty="0"/>
              <a:t>Main key point here</a:t>
            </a:r>
          </a:p>
        </p:txBody>
      </p:sp>
      <p:sp>
        <p:nvSpPr>
          <p:cNvPr id="10" name="Rectangle 9">
            <a:extLst>
              <a:ext uri="{FF2B5EF4-FFF2-40B4-BE49-F238E27FC236}">
                <a16:creationId xmlns:a16="http://schemas.microsoft.com/office/drawing/2014/main" id="{DC37E0AB-3E97-1F49-8200-368750238494}"/>
              </a:ext>
            </a:extLst>
          </p:cNvPr>
          <p:cNvSpPr/>
          <p:nvPr userDrawn="1"/>
        </p:nvSpPr>
        <p:spPr>
          <a:xfrm>
            <a:off x="4264182" y="384048"/>
            <a:ext cx="7543742"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Tree>
    <p:extLst>
      <p:ext uri="{BB962C8B-B14F-4D97-AF65-F5344CB8AC3E}">
        <p14:creationId xmlns:p14="http://schemas.microsoft.com/office/powerpoint/2010/main" val="2564282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hree points">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5890FBA1-6E80-3245-8F10-0CCDDFCB7FEE}"/>
              </a:ext>
            </a:extLst>
          </p:cNvPr>
          <p:cNvSpPr>
            <a:spLocks noGrp="1"/>
          </p:cNvSpPr>
          <p:nvPr>
            <p:ph type="pic" sz="quarter" idx="15"/>
          </p:nvPr>
        </p:nvSpPr>
        <p:spPr>
          <a:xfrm>
            <a:off x="384048" y="384048"/>
            <a:ext cx="11430000"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3713A738-B74C-F740-8145-BC73F3F1698B}"/>
              </a:ext>
            </a:extLst>
          </p:cNvPr>
          <p:cNvSpPr>
            <a:spLocks noGrp="1"/>
          </p:cNvSpPr>
          <p:nvPr>
            <p:ph type="title" hasCustomPrompt="1"/>
          </p:nvPr>
        </p:nvSpPr>
        <p:spPr>
          <a:xfrm>
            <a:off x="6094412" y="0"/>
            <a:ext cx="5321808" cy="5724144"/>
          </a:xfrm>
          <a:solidFill>
            <a:schemeClr val="accent2">
              <a:alpha val="80000"/>
            </a:scheme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10" name="Content Placeholder 2">
            <a:extLst>
              <a:ext uri="{FF2B5EF4-FFF2-40B4-BE49-F238E27FC236}">
                <a16:creationId xmlns:a16="http://schemas.microsoft.com/office/drawing/2014/main" id="{A6D88D84-D52C-DD4B-8730-99CD67289695}"/>
              </a:ext>
            </a:extLst>
          </p:cNvPr>
          <p:cNvSpPr>
            <a:spLocks noGrp="1"/>
          </p:cNvSpPr>
          <p:nvPr>
            <p:ph idx="1" hasCustomPrompt="1"/>
          </p:nvPr>
        </p:nvSpPr>
        <p:spPr bwMode="gray">
          <a:xfrm>
            <a:off x="6665976" y="2103120"/>
            <a:ext cx="4114800" cy="3154680"/>
          </a:xfrm>
        </p:spPr>
        <p:txBody>
          <a:bodyPr/>
          <a:lstStyle>
            <a:lvl1pPr>
              <a:defRPr sz="1500" cap="none" baseline="0">
                <a:solidFill>
                  <a:schemeClr val="bg1"/>
                </a:solidFill>
              </a:defRPr>
            </a:lvl1pPr>
            <a:lvl2pPr marL="171450" indent="-171450">
              <a:defRPr sz="1500">
                <a:solidFill>
                  <a:schemeClr val="bg1"/>
                </a:solidFill>
              </a:defRPr>
            </a:lvl2pPr>
            <a:lvl3pPr marL="347663" indent="-176213">
              <a:spcBef>
                <a:spcPts val="600"/>
              </a:spcBef>
              <a:buFont typeface="Arial" panose="020B0604020202020204" pitchFamily="34" charset="0"/>
              <a:buChar char="–"/>
              <a:defRPr sz="1500">
                <a:solidFill>
                  <a:schemeClr val="bg1"/>
                </a:solidFill>
              </a:defRPr>
            </a:lvl3pPr>
            <a:lvl4pPr marL="509588" indent="-161925">
              <a:spcBef>
                <a:spcPts val="600"/>
              </a:spcBef>
              <a:defRPr sz="1500">
                <a:solidFill>
                  <a:schemeClr val="bg1"/>
                </a:solidFill>
              </a:defRPr>
            </a:lvl4pPr>
            <a:lvl5pPr marL="682625" indent="-173038">
              <a:spcBef>
                <a:spcPts val="600"/>
              </a:spcBef>
              <a:defRPr sz="1500">
                <a:solidFill>
                  <a:schemeClr val="bg1"/>
                </a:solidFill>
              </a:defRPr>
            </a:lvl5pPr>
            <a:lvl6pPr marL="857250" indent="-174625">
              <a:defRPr sz="1500">
                <a:solidFill>
                  <a:schemeClr val="bg1"/>
                </a:solidFill>
              </a:defRPr>
            </a:lvl6pPr>
            <a:lvl7pPr marL="1030288" indent="-173038">
              <a:spcBef>
                <a:spcPts val="600"/>
              </a:spcBef>
              <a:buFont typeface="Arial" panose="020B0604020202020204" pitchFamily="34" charset="0"/>
              <a:buChar char="–"/>
              <a:defRPr sz="1500" baseline="0">
                <a:solidFill>
                  <a:schemeClr val="bg1"/>
                </a:solidFill>
              </a:defRPr>
            </a:lvl7pPr>
            <a:lvl8pPr marL="1203325" indent="-174625">
              <a:spcBef>
                <a:spcPts val="600"/>
              </a:spcBef>
              <a:buFont typeface="Arial" panose="020B0604020202020204" pitchFamily="34" charset="0"/>
              <a:buChar char="•"/>
              <a:defRPr sz="1500">
                <a:solidFill>
                  <a:schemeClr val="bg1"/>
                </a:solidFill>
              </a:defRPr>
            </a:lvl8pPr>
            <a:lvl9pPr marL="1377950" indent="-174625">
              <a:spcBef>
                <a:spcPts val="600"/>
              </a:spcBef>
              <a:buFont typeface="Arial" panose="020B0604020202020204" pitchFamily="34" charset="0"/>
              <a:buChar char="–"/>
              <a:defRPr sz="15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04237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E17256E-A2A0-4812-8FEF-A5E317147D85}"/>
              </a:ext>
            </a:extLst>
          </p:cNvPr>
          <p:cNvSpPr>
            <a:spLocks noGrp="1"/>
          </p:cNvSpPr>
          <p:nvPr>
            <p:ph type="ctrTitle" hasCustomPrompt="1"/>
          </p:nvPr>
        </p:nvSpPr>
        <p:spPr>
          <a:xfrm>
            <a:off x="557212" y="4634747"/>
            <a:ext cx="10561320" cy="795528"/>
          </a:xfrm>
        </p:spPr>
        <p:txBody>
          <a:bodyPr rIns="0" anchor="b" anchorCtr="0"/>
          <a:lstStyle>
            <a:lvl1pPr>
              <a:lnSpc>
                <a:spcPct val="90000"/>
              </a:lnSpc>
              <a:defRPr sz="4000">
                <a:solidFill>
                  <a:schemeClr val="accent2"/>
                </a:solidFill>
              </a:defRPr>
            </a:lvl1pPr>
          </a:lstStyle>
          <a:p>
            <a:r>
              <a:rPr lang="en-US" dirty="0"/>
              <a:t>Click to add title</a:t>
            </a:r>
          </a:p>
        </p:txBody>
      </p:sp>
      <p:sp>
        <p:nvSpPr>
          <p:cNvPr id="9" name="Subtitle 2">
            <a:extLst>
              <a:ext uri="{FF2B5EF4-FFF2-40B4-BE49-F238E27FC236}">
                <a16:creationId xmlns:a16="http://schemas.microsoft.com/office/drawing/2014/main" id="{8356AF0F-B4B5-4642-8B1D-6FB4F283BC05}"/>
              </a:ext>
            </a:extLst>
          </p:cNvPr>
          <p:cNvSpPr>
            <a:spLocks noGrp="1"/>
          </p:cNvSpPr>
          <p:nvPr>
            <p:ph type="subTitle" idx="1" hasCustomPrompt="1"/>
          </p:nvPr>
        </p:nvSpPr>
        <p:spPr>
          <a:xfrm>
            <a:off x="557212" y="5578043"/>
            <a:ext cx="10561320" cy="488460"/>
          </a:xfrm>
        </p:spPr>
        <p:txBody>
          <a:bodyPr/>
          <a:lstStyle>
            <a:lvl1pPr marL="0" indent="0" algn="l">
              <a:spcBef>
                <a:spcPts val="0"/>
              </a:spcBef>
              <a:buNone/>
              <a:defRPr sz="1500" b="1">
                <a:solidFill>
                  <a:schemeClr val="tx2"/>
                </a:solidFill>
              </a:defRPr>
            </a:lvl1pPr>
            <a:lvl2pPr marL="0" indent="0" algn="l">
              <a:spcBef>
                <a:spcPts val="0"/>
              </a:spcBef>
              <a:buNone/>
              <a:defRPr>
                <a:solidFill>
                  <a:schemeClr val="tx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3499" y="6371584"/>
            <a:ext cx="2798064"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dirty="0"/>
              <a:t>Click to add date</a:t>
            </a:r>
          </a:p>
          <a:p>
            <a:pPr lvl="1"/>
            <a:endParaRPr lang="en-US" dirty="0"/>
          </a:p>
        </p:txBody>
      </p:sp>
      <p:sp>
        <p:nvSpPr>
          <p:cNvPr id="7" name="Picture Placeholder 5"/>
          <p:cNvSpPr>
            <a:spLocks noGrp="1"/>
          </p:cNvSpPr>
          <p:nvPr>
            <p:ph type="pic" sz="quarter" idx="10" hasCustomPrompt="1"/>
          </p:nvPr>
        </p:nvSpPr>
        <p:spPr>
          <a:xfrm>
            <a:off x="0" y="0"/>
            <a:ext cx="12188825"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pic>
        <p:nvPicPr>
          <p:cNvPr id="12" name="Graphic 11" descr="Aetna logo.">
            <a:extLst>
              <a:ext uri="{FF2B5EF4-FFF2-40B4-BE49-F238E27FC236}">
                <a16:creationId xmlns:a16="http://schemas.microsoft.com/office/drawing/2014/main" id="{85A4C780-80AC-466E-8B72-5456850768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072" y="438912"/>
            <a:ext cx="2121408" cy="419620"/>
          </a:xfrm>
          <a:prstGeom prst="rect">
            <a:avLst/>
          </a:prstGeom>
        </p:spPr>
      </p:pic>
    </p:spTree>
    <p:extLst>
      <p:ext uri="{BB962C8B-B14F-4D97-AF65-F5344CB8AC3E}">
        <p14:creationId xmlns:p14="http://schemas.microsoft.com/office/powerpoint/2010/main" val="402736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7C5528-3932-5647-8EE9-D99E772D3003}"/>
              </a:ext>
            </a:extLst>
          </p:cNvPr>
          <p:cNvSpPr/>
          <p:nvPr userDrawn="1"/>
        </p:nvSpPr>
        <p:spPr>
          <a:xfrm>
            <a:off x="8165592" y="384048"/>
            <a:ext cx="3638364" cy="5724144"/>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VS Health Sans" panose="020B05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3B9A3D3-A607-7C4A-897D-DF1E4C0867F2}"/>
              </a:ext>
            </a:extLst>
          </p:cNvPr>
          <p:cNvSpPr>
            <a:spLocks noGrp="1"/>
          </p:cNvSpPr>
          <p:nvPr>
            <p:ph type="title" hasCustomPrompt="1"/>
          </p:nvPr>
        </p:nvSpPr>
        <p:spPr>
          <a:xfrm>
            <a:off x="8566755" y="2353322"/>
            <a:ext cx="2863748" cy="1690242"/>
          </a:xfrm>
        </p:spPr>
        <p:txBody>
          <a:bodyPr anchor="ctr"/>
          <a:lstStyle>
            <a:lvl1pPr algn="ctr">
              <a:defRPr sz="3200">
                <a:solidFill>
                  <a:schemeClr val="bg1"/>
                </a:solidFill>
              </a:defRPr>
            </a:lvl1pPr>
          </a:lstStyle>
          <a:p>
            <a:r>
              <a:rPr lang="en-US" dirty="0"/>
              <a:t>Main key point here</a:t>
            </a:r>
          </a:p>
        </p:txBody>
      </p:sp>
      <p:sp>
        <p:nvSpPr>
          <p:cNvPr id="11" name="Picture Placeholder 15">
            <a:extLst>
              <a:ext uri="{FF2B5EF4-FFF2-40B4-BE49-F238E27FC236}">
                <a16:creationId xmlns:a16="http://schemas.microsoft.com/office/drawing/2014/main" id="{FCDDE4E7-B0A5-AC49-B1D4-6D071346BBD6}"/>
              </a:ext>
            </a:extLst>
          </p:cNvPr>
          <p:cNvSpPr>
            <a:spLocks noGrp="1"/>
          </p:cNvSpPr>
          <p:nvPr>
            <p:ph type="pic" sz="quarter" idx="18"/>
          </p:nvPr>
        </p:nvSpPr>
        <p:spPr>
          <a:xfrm>
            <a:off x="393192" y="384048"/>
            <a:ext cx="7543800" cy="5724144"/>
          </a:xfrm>
          <a:solidFill>
            <a:schemeClr val="bg1">
              <a:lumMod val="75000"/>
            </a:schemeClr>
          </a:solidFill>
        </p:spPr>
        <p:txBody>
          <a:bodyPr/>
          <a:lstStyle>
            <a:lvl1pPr algn="ctr">
              <a:defRPr b="0">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2404029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272309-A7D5-3144-A236-E3C8B0B8BFC1}"/>
              </a:ext>
            </a:extLst>
          </p:cNvPr>
          <p:cNvSpPr/>
          <p:nvPr userDrawn="1"/>
        </p:nvSpPr>
        <p:spPr>
          <a:xfrm>
            <a:off x="393192" y="384048"/>
            <a:ext cx="3638364" cy="5724144"/>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VS Health Sans" panose="020B05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04581CE-D9BA-A84B-B42A-076BD49E1000}"/>
              </a:ext>
            </a:extLst>
          </p:cNvPr>
          <p:cNvSpPr>
            <a:spLocks noGrp="1"/>
          </p:cNvSpPr>
          <p:nvPr>
            <p:ph type="title" hasCustomPrompt="1"/>
          </p:nvPr>
        </p:nvSpPr>
        <p:spPr>
          <a:xfrm>
            <a:off x="775855" y="2353322"/>
            <a:ext cx="2863748" cy="1690242"/>
          </a:xfrm>
        </p:spPr>
        <p:txBody>
          <a:bodyPr anchor="ctr"/>
          <a:lstStyle>
            <a:lvl1pPr algn="ctr">
              <a:defRPr sz="3200">
                <a:solidFill>
                  <a:schemeClr val="accent2"/>
                </a:solidFill>
              </a:defRPr>
            </a:lvl1pPr>
          </a:lstStyle>
          <a:p>
            <a:r>
              <a:rPr lang="en-US" dirty="0"/>
              <a:t>Main key point here</a:t>
            </a:r>
          </a:p>
        </p:txBody>
      </p:sp>
      <p:sp>
        <p:nvSpPr>
          <p:cNvPr id="7" name="Picture Placeholder 15">
            <a:extLst>
              <a:ext uri="{FF2B5EF4-FFF2-40B4-BE49-F238E27FC236}">
                <a16:creationId xmlns:a16="http://schemas.microsoft.com/office/drawing/2014/main" id="{0EB43FB1-1134-4544-B536-D56D7E9BCE7F}"/>
              </a:ext>
            </a:extLst>
          </p:cNvPr>
          <p:cNvSpPr>
            <a:spLocks noGrp="1"/>
          </p:cNvSpPr>
          <p:nvPr>
            <p:ph type="pic" sz="quarter" idx="18"/>
          </p:nvPr>
        </p:nvSpPr>
        <p:spPr>
          <a:xfrm>
            <a:off x="4264182" y="384048"/>
            <a:ext cx="7543800" cy="5724144"/>
          </a:xfrm>
          <a:solidFill>
            <a:schemeClr val="bg1">
              <a:lumMod val="75000"/>
            </a:schemeClr>
          </a:solidFill>
        </p:spPr>
        <p:txBody>
          <a:bodyPr/>
          <a:lstStyle>
            <a:lvl1pPr algn="ctr">
              <a:defRPr b="0">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3196509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439CD-2C3D-7949-BE8C-DA1D00BA8742}"/>
              </a:ext>
            </a:extLst>
          </p:cNvPr>
          <p:cNvSpPr/>
          <p:nvPr userDrawn="1"/>
        </p:nvSpPr>
        <p:spPr>
          <a:xfrm>
            <a:off x="395623" y="384048"/>
            <a:ext cx="7543742"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10" name="Rectangle 9">
            <a:extLst>
              <a:ext uri="{FF2B5EF4-FFF2-40B4-BE49-F238E27FC236}">
                <a16:creationId xmlns:a16="http://schemas.microsoft.com/office/drawing/2014/main" id="{8281733D-5347-C244-98F2-305C4D93896E}"/>
              </a:ext>
            </a:extLst>
          </p:cNvPr>
          <p:cNvSpPr/>
          <p:nvPr userDrawn="1"/>
        </p:nvSpPr>
        <p:spPr>
          <a:xfrm>
            <a:off x="8165592" y="384048"/>
            <a:ext cx="3638364" cy="5724144"/>
          </a:xfrm>
          <a:prstGeom prst="rect">
            <a:avLst/>
          </a:prstGeom>
          <a:solidFill>
            <a:srgbClr val="7D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VS Health Sans" panose="020B05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845853F-2DBB-0F4D-B4C8-1A39B4585D7E}"/>
              </a:ext>
            </a:extLst>
          </p:cNvPr>
          <p:cNvSpPr>
            <a:spLocks noGrp="1"/>
          </p:cNvSpPr>
          <p:nvPr>
            <p:ph type="title" hasCustomPrompt="1"/>
          </p:nvPr>
        </p:nvSpPr>
        <p:spPr>
          <a:xfrm>
            <a:off x="8566755" y="2353322"/>
            <a:ext cx="2863748" cy="1690242"/>
          </a:xfrm>
        </p:spPr>
        <p:txBody>
          <a:bodyPr anchor="ctr"/>
          <a:lstStyle>
            <a:lvl1pPr algn="ctr">
              <a:defRPr sz="3200">
                <a:solidFill>
                  <a:schemeClr val="bg1"/>
                </a:solidFill>
              </a:defRPr>
            </a:lvl1pPr>
          </a:lstStyle>
          <a:p>
            <a:r>
              <a:rPr lang="en-US" dirty="0"/>
              <a:t>Main key point here</a:t>
            </a:r>
          </a:p>
        </p:txBody>
      </p:sp>
    </p:spTree>
    <p:extLst>
      <p:ext uri="{BB962C8B-B14F-4D97-AF65-F5344CB8AC3E}">
        <p14:creationId xmlns:p14="http://schemas.microsoft.com/office/powerpoint/2010/main" val="1574942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hree 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CA65BA-046D-E54D-9795-2E67AC71B8DC}"/>
              </a:ext>
            </a:extLst>
          </p:cNvPr>
          <p:cNvSpPr/>
          <p:nvPr userDrawn="1"/>
        </p:nvSpPr>
        <p:spPr>
          <a:xfrm>
            <a:off x="380901" y="384048"/>
            <a:ext cx="11427023"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6" name="Title 1">
            <a:extLst>
              <a:ext uri="{FF2B5EF4-FFF2-40B4-BE49-F238E27FC236}">
                <a16:creationId xmlns:a16="http://schemas.microsoft.com/office/drawing/2014/main" id="{3161AB96-DB0F-9D4B-AB7D-CC1BB8440CD7}"/>
              </a:ext>
            </a:extLst>
          </p:cNvPr>
          <p:cNvSpPr>
            <a:spLocks noGrp="1"/>
          </p:cNvSpPr>
          <p:nvPr>
            <p:ph type="title" hasCustomPrompt="1"/>
          </p:nvPr>
        </p:nvSpPr>
        <p:spPr>
          <a:xfrm>
            <a:off x="713232" y="649224"/>
            <a:ext cx="9665208" cy="713232"/>
          </a:xfrm>
        </p:spPr>
        <p:txBody>
          <a:bodyPr/>
          <a:lstStyle>
            <a:lvl1pPr>
              <a:defRPr/>
            </a:lvl1pPr>
          </a:lstStyle>
          <a:p>
            <a:r>
              <a:rPr lang="en-US" dirty="0"/>
              <a:t>Click to add title</a:t>
            </a:r>
          </a:p>
        </p:txBody>
      </p:sp>
    </p:spTree>
    <p:extLst>
      <p:ext uri="{BB962C8B-B14F-4D97-AF65-F5344CB8AC3E}">
        <p14:creationId xmlns:p14="http://schemas.microsoft.com/office/powerpoint/2010/main" val="1774702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061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hree points">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CF461CCF-1F13-1840-A2FB-224AEDA79982}"/>
              </a:ext>
            </a:extLst>
          </p:cNvPr>
          <p:cNvSpPr>
            <a:spLocks noGrp="1"/>
          </p:cNvSpPr>
          <p:nvPr>
            <p:ph type="pic" sz="quarter" idx="15"/>
          </p:nvPr>
        </p:nvSpPr>
        <p:spPr>
          <a:xfrm>
            <a:off x="384048" y="384048"/>
            <a:ext cx="11430000"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8053ACCA-D203-724B-A690-066447F26CC6}"/>
              </a:ext>
            </a:extLst>
          </p:cNvPr>
          <p:cNvSpPr>
            <a:spLocks noGrp="1"/>
          </p:cNvSpPr>
          <p:nvPr>
            <p:ph type="title" hasCustomPrompt="1"/>
          </p:nvPr>
        </p:nvSpPr>
        <p:spPr>
          <a:xfrm>
            <a:off x="777240" y="0"/>
            <a:ext cx="5317172" cy="5724144"/>
          </a:xfrm>
          <a:solidFill>
            <a:schemeClr val="accent2">
              <a:alpha val="80000"/>
            </a:scheme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20" name="Content Placeholder 2">
            <a:extLst>
              <a:ext uri="{FF2B5EF4-FFF2-40B4-BE49-F238E27FC236}">
                <a16:creationId xmlns:a16="http://schemas.microsoft.com/office/drawing/2014/main" id="{A0130E01-F186-CE4E-AE19-7794ECC6D2EC}"/>
              </a:ext>
            </a:extLst>
          </p:cNvPr>
          <p:cNvSpPr>
            <a:spLocks noGrp="1"/>
          </p:cNvSpPr>
          <p:nvPr>
            <p:ph idx="1" hasCustomPrompt="1"/>
          </p:nvPr>
        </p:nvSpPr>
        <p:spPr bwMode="gray">
          <a:xfrm>
            <a:off x="1344168" y="2103120"/>
            <a:ext cx="4114800" cy="3154680"/>
          </a:xfrm>
        </p:spPr>
        <p:txBody>
          <a:bodyPr/>
          <a:lstStyle>
            <a:lvl1pPr>
              <a:defRPr sz="1500" cap="none" baseline="0">
                <a:solidFill>
                  <a:schemeClr val="bg1"/>
                </a:solidFill>
              </a:defRPr>
            </a:lvl1pPr>
            <a:lvl2pPr marL="171450" indent="-171450">
              <a:defRPr sz="1500">
                <a:solidFill>
                  <a:schemeClr val="bg1"/>
                </a:solidFill>
              </a:defRPr>
            </a:lvl2pPr>
            <a:lvl3pPr marL="347663" indent="-176213">
              <a:spcBef>
                <a:spcPts val="600"/>
              </a:spcBef>
              <a:buFont typeface="Arial" panose="020B0604020202020204" pitchFamily="34" charset="0"/>
              <a:buChar char="–"/>
              <a:defRPr sz="1500">
                <a:solidFill>
                  <a:schemeClr val="bg1"/>
                </a:solidFill>
              </a:defRPr>
            </a:lvl3pPr>
            <a:lvl4pPr marL="509588" indent="-161925">
              <a:spcBef>
                <a:spcPts val="600"/>
              </a:spcBef>
              <a:defRPr sz="1500">
                <a:solidFill>
                  <a:schemeClr val="bg1"/>
                </a:solidFill>
              </a:defRPr>
            </a:lvl4pPr>
            <a:lvl5pPr marL="682625" indent="-173038">
              <a:spcBef>
                <a:spcPts val="600"/>
              </a:spcBef>
              <a:defRPr sz="1500">
                <a:solidFill>
                  <a:schemeClr val="bg1"/>
                </a:solidFill>
              </a:defRPr>
            </a:lvl5pPr>
            <a:lvl6pPr marL="857250" indent="-174625">
              <a:defRPr sz="1500">
                <a:solidFill>
                  <a:schemeClr val="bg1"/>
                </a:solidFill>
              </a:defRPr>
            </a:lvl6pPr>
            <a:lvl7pPr marL="1030288" indent="-173038">
              <a:spcBef>
                <a:spcPts val="600"/>
              </a:spcBef>
              <a:buFont typeface="Arial" panose="020B0604020202020204" pitchFamily="34" charset="0"/>
              <a:buChar char="–"/>
              <a:defRPr sz="1500" baseline="0">
                <a:solidFill>
                  <a:schemeClr val="bg1"/>
                </a:solidFill>
              </a:defRPr>
            </a:lvl7pPr>
            <a:lvl8pPr marL="1203325" indent="-174625">
              <a:spcBef>
                <a:spcPts val="600"/>
              </a:spcBef>
              <a:buFont typeface="Arial" panose="020B0604020202020204" pitchFamily="34" charset="0"/>
              <a:buChar char="•"/>
              <a:defRPr sz="1500">
                <a:solidFill>
                  <a:schemeClr val="bg1"/>
                </a:solidFill>
              </a:defRPr>
            </a:lvl8pPr>
            <a:lvl9pPr marL="1377950" indent="-174625">
              <a:spcBef>
                <a:spcPts val="600"/>
              </a:spcBef>
              <a:buFont typeface="Arial" panose="020B0604020202020204" pitchFamily="34" charset="0"/>
              <a:buChar char="–"/>
              <a:defRPr sz="15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3701290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Aetna logo on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268719-E45D-4DB9-A5CE-3920E9240B44}"/>
              </a:ext>
            </a:extLst>
          </p:cNvPr>
          <p:cNvSpPr/>
          <p:nvPr userDrawn="1"/>
        </p:nvSpPr>
        <p:spPr>
          <a:xfrm>
            <a:off x="0" y="5779008"/>
            <a:ext cx="12188825"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cs typeface="Arial" panose="020B0604020202020204" pitchFamily="34" charset="0"/>
            </a:endParaRPr>
          </a:p>
        </p:txBody>
      </p:sp>
      <p:pic>
        <p:nvPicPr>
          <p:cNvPr id="4" name="Graphic 3">
            <a:extLst>
              <a:ext uri="{FF2B5EF4-FFF2-40B4-BE49-F238E27FC236}">
                <a16:creationId xmlns:a16="http://schemas.microsoft.com/office/drawing/2014/main" id="{DC235F67-A91B-42F7-98DF-40EE800C4A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7678" y="2928938"/>
            <a:ext cx="4594568" cy="908819"/>
          </a:xfrm>
          <a:prstGeom prst="rect">
            <a:avLst/>
          </a:prstGeom>
        </p:spPr>
      </p:pic>
    </p:spTree>
    <p:extLst>
      <p:ext uri="{BB962C8B-B14F-4D97-AF65-F5344CB8AC3E}">
        <p14:creationId xmlns:p14="http://schemas.microsoft.com/office/powerpoint/2010/main" val="265291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52A5FE8-C3AF-440F-8CF8-4D6ED56877C3}"/>
              </a:ext>
            </a:extLst>
          </p:cNvPr>
          <p:cNvSpPr>
            <a:spLocks noGrp="1"/>
          </p:cNvSpPr>
          <p:nvPr>
            <p:ph type="title" hasCustomPrompt="1"/>
          </p:nvPr>
        </p:nvSpPr>
        <p:spPr>
          <a:xfrm>
            <a:off x="557784" y="2130552"/>
            <a:ext cx="4986530" cy="2011680"/>
          </a:xfrm>
          <a:prstGeom prst="rect">
            <a:avLst/>
          </a:prstGeom>
        </p:spPr>
        <p:txBody>
          <a:bodyPr vert="horz" lIns="0" tIns="0" rIns="0" bIns="0" rtlCol="0" anchor="b" anchorCtr="0">
            <a:noAutofit/>
          </a:bodyPr>
          <a:lstStyle>
            <a:lvl1pPr>
              <a:defRPr sz="4000"/>
            </a:lvl1pPr>
          </a:lstStyle>
          <a:p>
            <a:r>
              <a:rPr lang="en-US" dirty="0"/>
              <a:t>Click to edit title</a:t>
            </a:r>
          </a:p>
        </p:txBody>
      </p:sp>
      <p:sp>
        <p:nvSpPr>
          <p:cNvPr id="12" name="Text Placeholder 4">
            <a:extLst>
              <a:ext uri="{FF2B5EF4-FFF2-40B4-BE49-F238E27FC236}">
                <a16:creationId xmlns:a16="http://schemas.microsoft.com/office/drawing/2014/main" id="{9DFF007A-F527-4D76-A8EC-8BBA773ED671}"/>
              </a:ext>
            </a:extLst>
          </p:cNvPr>
          <p:cNvSpPr>
            <a:spLocks noGrp="1"/>
          </p:cNvSpPr>
          <p:nvPr>
            <p:ph type="body" sz="quarter" idx="18" hasCustomPrompt="1"/>
          </p:nvPr>
        </p:nvSpPr>
        <p:spPr>
          <a:xfrm>
            <a:off x="557784" y="4379976"/>
            <a:ext cx="3582017" cy="1262324"/>
          </a:xfrm>
        </p:spPr>
        <p:txBody>
          <a:bodyPr/>
          <a:lstStyle>
            <a:lvl1pPr>
              <a:defRPr lang="en-US" sz="1500" b="1" kern="1200" dirty="0">
                <a:solidFill>
                  <a:schemeClr val="tx2"/>
                </a:solidFill>
                <a:latin typeface="+mn-lt"/>
                <a:ea typeface="+mn-ea"/>
                <a:cs typeface="+mn-cs"/>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10" name="Graphic 9" descr="Aetna logo.">
            <a:extLst>
              <a:ext uri="{FF2B5EF4-FFF2-40B4-BE49-F238E27FC236}">
                <a16:creationId xmlns:a16="http://schemas.microsoft.com/office/drawing/2014/main" id="{922A4EC4-3A3C-47F6-8223-C8EB0CA9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4584" y="439120"/>
            <a:ext cx="2116649" cy="418679"/>
          </a:xfrm>
          <a:prstGeom prst="rect">
            <a:avLst/>
          </a:prstGeom>
        </p:spPr>
      </p:pic>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6094412" y="0"/>
            <a:ext cx="6094413" cy="6858000"/>
          </a:xfrm>
          <a:prstGeom prst="rect">
            <a:avLst/>
          </a:prstGeom>
          <a:solidFill>
            <a:schemeClr val="bg1">
              <a:lumMod val="75000"/>
            </a:schemeClr>
          </a:solidFill>
        </p:spPr>
        <p:txBody>
          <a:bodyPr anchor="ctr"/>
          <a:lstStyle>
            <a:lvl1pPr algn="ctr">
              <a:spcBef>
                <a:spcPts val="0"/>
              </a:spcBef>
              <a:spcAft>
                <a:spcPts val="0"/>
              </a:spcAft>
              <a:defRPr sz="6600" b="1">
                <a:solidFill>
                  <a:schemeClr val="bg2"/>
                </a:solidFill>
                <a:latin typeface="+mn-lt"/>
              </a:defRPr>
            </a:lvl1pPr>
          </a:lstStyle>
          <a:p>
            <a:br>
              <a:rPr lang="en-US" dirty="0"/>
            </a:br>
            <a:r>
              <a:rPr lang="en-US" dirty="0"/>
              <a:t>IMAGE</a:t>
            </a:r>
            <a:br>
              <a:rPr lang="en-US" dirty="0"/>
            </a:br>
            <a:br>
              <a:rPr lang="en-US" dirty="0"/>
            </a:br>
            <a:br>
              <a:rPr lang="en-US" dirty="0"/>
            </a:br>
            <a:endParaRPr lang="en-US" dirty="0"/>
          </a:p>
        </p:txBody>
      </p:sp>
    </p:spTree>
    <p:extLst>
      <p:ext uri="{BB962C8B-B14F-4D97-AF65-F5344CB8AC3E}">
        <p14:creationId xmlns:p14="http://schemas.microsoft.com/office/powerpoint/2010/main" val="142000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A - Cobrand">
    <p:spTree>
      <p:nvGrpSpPr>
        <p:cNvPr id="1" name=""/>
        <p:cNvGrpSpPr/>
        <p:nvPr/>
      </p:nvGrpSpPr>
      <p:grpSpPr>
        <a:xfrm>
          <a:off x="0" y="0"/>
          <a:ext cx="0" cy="0"/>
          <a:chOff x="0" y="0"/>
          <a:chExt cx="0" cy="0"/>
        </a:xfrm>
      </p:grpSpPr>
      <p:sp>
        <p:nvSpPr>
          <p:cNvPr id="9" name="Picture Placeholder 5"/>
          <p:cNvSpPr>
            <a:spLocks noGrp="1"/>
          </p:cNvSpPr>
          <p:nvPr>
            <p:ph type="pic" sz="quarter" idx="10" hasCustomPrompt="1"/>
          </p:nvPr>
        </p:nvSpPr>
        <p:spPr>
          <a:xfrm>
            <a:off x="0" y="0"/>
            <a:ext cx="12188825"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
        <p:nvSpPr>
          <p:cNvPr id="14" name="Rectangle 13">
            <a:extLst>
              <a:ext uri="{FF2B5EF4-FFF2-40B4-BE49-F238E27FC236}">
                <a16:creationId xmlns:a16="http://schemas.microsoft.com/office/drawing/2014/main" id="{A8475144-A8AF-4C31-A022-05A109EC64D7}"/>
              </a:ext>
            </a:extLst>
          </p:cNvPr>
          <p:cNvSpPr/>
          <p:nvPr userDrawn="1"/>
        </p:nvSpPr>
        <p:spPr>
          <a:xfrm>
            <a:off x="0" y="4350553"/>
            <a:ext cx="12188825"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n-lt"/>
            </a:endParaRPr>
          </a:p>
        </p:txBody>
      </p:sp>
      <p:sp>
        <p:nvSpPr>
          <p:cNvPr id="11" name="Title 1">
            <a:extLst>
              <a:ext uri="{FF2B5EF4-FFF2-40B4-BE49-F238E27FC236}">
                <a16:creationId xmlns:a16="http://schemas.microsoft.com/office/drawing/2014/main" id="{CBE5009A-11CC-47A5-932F-BC74682BB042}"/>
              </a:ext>
            </a:extLst>
          </p:cNvPr>
          <p:cNvSpPr>
            <a:spLocks noGrp="1"/>
          </p:cNvSpPr>
          <p:nvPr>
            <p:ph type="ctrTitle" hasCustomPrompt="1"/>
          </p:nvPr>
        </p:nvSpPr>
        <p:spPr>
          <a:xfrm>
            <a:off x="557212" y="4634747"/>
            <a:ext cx="10561320" cy="795528"/>
          </a:xfrm>
        </p:spPr>
        <p:txBody>
          <a:bodyPr rIns="0" anchor="b" anchorCtr="0"/>
          <a:lstStyle>
            <a:lvl1pPr>
              <a:lnSpc>
                <a:spcPct val="90000"/>
              </a:lnSpc>
              <a:defRPr sz="4000">
                <a:solidFill>
                  <a:schemeClr val="bg1"/>
                </a:solidFill>
              </a:defRPr>
            </a:lvl1pPr>
          </a:lstStyle>
          <a:p>
            <a:r>
              <a:rPr lang="en-US" dirty="0"/>
              <a:t>Click to add title</a:t>
            </a:r>
          </a:p>
        </p:txBody>
      </p:sp>
      <p:sp>
        <p:nvSpPr>
          <p:cNvPr id="13" name="Subtitle 2">
            <a:extLst>
              <a:ext uri="{FF2B5EF4-FFF2-40B4-BE49-F238E27FC236}">
                <a16:creationId xmlns:a16="http://schemas.microsoft.com/office/drawing/2014/main" id="{F3D11371-C8EA-4514-A86E-85C08472B5D2}"/>
              </a:ext>
            </a:extLst>
          </p:cNvPr>
          <p:cNvSpPr>
            <a:spLocks noGrp="1"/>
          </p:cNvSpPr>
          <p:nvPr>
            <p:ph type="subTitle" idx="1" hasCustomPrompt="1"/>
          </p:nvPr>
        </p:nvSpPr>
        <p:spPr>
          <a:xfrm>
            <a:off x="557212" y="5578043"/>
            <a:ext cx="10561320" cy="488460"/>
          </a:xfrm>
        </p:spPr>
        <p:txBody>
          <a:bodyPr/>
          <a:lstStyle>
            <a:lvl1pPr marL="0" indent="0" algn="l">
              <a:spcBef>
                <a:spcPts val="0"/>
              </a:spcBef>
              <a:buNone/>
              <a:defRPr sz="1500" b="1">
                <a:solidFill>
                  <a:schemeClr val="bg1"/>
                </a:solidFill>
              </a:defRPr>
            </a:lvl1pPr>
            <a:lvl2pPr marL="0" indent="0" algn="l">
              <a:spcBef>
                <a:spcPts val="0"/>
              </a:spcBef>
              <a:buNone/>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3499" y="6371584"/>
            <a:ext cx="2798064"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dirty="0"/>
              <a:t>Click to add date</a:t>
            </a:r>
          </a:p>
          <a:p>
            <a:pPr lvl="1"/>
            <a:endParaRPr lang="en-US" dirty="0"/>
          </a:p>
        </p:txBody>
      </p:sp>
      <p:pic>
        <p:nvPicPr>
          <p:cNvPr id="10" name="Graphic 9" descr="Aetna logo in white.">
            <a:extLst>
              <a:ext uri="{FF2B5EF4-FFF2-40B4-BE49-F238E27FC236}">
                <a16:creationId xmlns:a16="http://schemas.microsoft.com/office/drawing/2014/main" id="{C21ADD6D-A5D9-4E70-BFCC-6257FC37D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46784" y="6204229"/>
            <a:ext cx="1617485" cy="319943"/>
          </a:xfrm>
          <a:prstGeom prst="rect">
            <a:avLst/>
          </a:prstGeom>
        </p:spPr>
      </p:pic>
      <p:sp>
        <p:nvSpPr>
          <p:cNvPr id="12" name="Picture Placeholder 5"/>
          <p:cNvSpPr>
            <a:spLocks noGrp="1"/>
          </p:cNvSpPr>
          <p:nvPr>
            <p:ph type="pic" sz="quarter" idx="20" hasCustomPrompt="1"/>
          </p:nvPr>
        </p:nvSpPr>
        <p:spPr>
          <a:xfrm>
            <a:off x="6224556" y="6065135"/>
            <a:ext cx="1270751"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79155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7B - Cobrand">
    <p:spTree>
      <p:nvGrpSpPr>
        <p:cNvPr id="1" name=""/>
        <p:cNvGrpSpPr/>
        <p:nvPr/>
      </p:nvGrpSpPr>
      <p:grpSpPr>
        <a:xfrm>
          <a:off x="0" y="0"/>
          <a:ext cx="0" cy="0"/>
          <a:chOff x="0" y="0"/>
          <a:chExt cx="0" cy="0"/>
        </a:xfrm>
      </p:grpSpPr>
      <p:sp>
        <p:nvSpPr>
          <p:cNvPr id="9" name="Picture Placeholder 5"/>
          <p:cNvSpPr>
            <a:spLocks noGrp="1"/>
          </p:cNvSpPr>
          <p:nvPr>
            <p:ph type="pic" sz="quarter" idx="10" hasCustomPrompt="1"/>
          </p:nvPr>
        </p:nvSpPr>
        <p:spPr>
          <a:xfrm>
            <a:off x="0" y="0"/>
            <a:ext cx="12188825"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
        <p:nvSpPr>
          <p:cNvPr id="14" name="Rectangle 13">
            <a:extLst>
              <a:ext uri="{FF2B5EF4-FFF2-40B4-BE49-F238E27FC236}">
                <a16:creationId xmlns:a16="http://schemas.microsoft.com/office/drawing/2014/main" id="{A8475144-A8AF-4C31-A022-05A109EC64D7}"/>
              </a:ext>
            </a:extLst>
          </p:cNvPr>
          <p:cNvSpPr/>
          <p:nvPr userDrawn="1"/>
        </p:nvSpPr>
        <p:spPr>
          <a:xfrm>
            <a:off x="0" y="4350553"/>
            <a:ext cx="12188825"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n-lt"/>
            </a:endParaRPr>
          </a:p>
        </p:txBody>
      </p:sp>
      <p:sp>
        <p:nvSpPr>
          <p:cNvPr id="13" name="Title 1">
            <a:extLst>
              <a:ext uri="{FF2B5EF4-FFF2-40B4-BE49-F238E27FC236}">
                <a16:creationId xmlns:a16="http://schemas.microsoft.com/office/drawing/2014/main" id="{B6C16638-4EFC-48EF-86DF-0AB84F152371}"/>
              </a:ext>
            </a:extLst>
          </p:cNvPr>
          <p:cNvSpPr>
            <a:spLocks noGrp="1"/>
          </p:cNvSpPr>
          <p:nvPr>
            <p:ph type="ctrTitle" hasCustomPrompt="1"/>
          </p:nvPr>
        </p:nvSpPr>
        <p:spPr>
          <a:xfrm>
            <a:off x="557212" y="4634747"/>
            <a:ext cx="10561320" cy="795528"/>
          </a:xfrm>
        </p:spPr>
        <p:txBody>
          <a:bodyPr rIns="0" anchor="b" anchorCtr="0"/>
          <a:lstStyle>
            <a:lvl1pPr>
              <a:lnSpc>
                <a:spcPct val="90000"/>
              </a:lnSpc>
              <a:defRPr sz="4000">
                <a:solidFill>
                  <a:schemeClr val="bg1"/>
                </a:solidFill>
              </a:defRPr>
            </a:lvl1pPr>
          </a:lstStyle>
          <a:p>
            <a:r>
              <a:rPr lang="en-US" dirty="0"/>
              <a:t>Click to add title</a:t>
            </a:r>
          </a:p>
        </p:txBody>
      </p:sp>
      <p:sp>
        <p:nvSpPr>
          <p:cNvPr id="11" name="Subtitle 2">
            <a:extLst>
              <a:ext uri="{FF2B5EF4-FFF2-40B4-BE49-F238E27FC236}">
                <a16:creationId xmlns:a16="http://schemas.microsoft.com/office/drawing/2014/main" id="{7CC3FC45-9658-4F6F-8E6A-7FDBA811DCBF}"/>
              </a:ext>
            </a:extLst>
          </p:cNvPr>
          <p:cNvSpPr>
            <a:spLocks noGrp="1"/>
          </p:cNvSpPr>
          <p:nvPr>
            <p:ph type="subTitle" idx="1" hasCustomPrompt="1"/>
          </p:nvPr>
        </p:nvSpPr>
        <p:spPr>
          <a:xfrm>
            <a:off x="557212" y="5578043"/>
            <a:ext cx="10561320" cy="488460"/>
          </a:xfrm>
        </p:spPr>
        <p:txBody>
          <a:bodyPr/>
          <a:lstStyle>
            <a:lvl1pPr marL="0" indent="0" algn="l">
              <a:spcBef>
                <a:spcPts val="0"/>
              </a:spcBef>
              <a:buNone/>
              <a:defRPr sz="1500" b="1">
                <a:solidFill>
                  <a:schemeClr val="bg1"/>
                </a:solidFill>
              </a:defRPr>
            </a:lvl1pPr>
            <a:lvl2pPr marL="0" indent="0" algn="l">
              <a:spcBef>
                <a:spcPts val="0"/>
              </a:spcBef>
              <a:buNone/>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3499" y="6371584"/>
            <a:ext cx="2798064"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dirty="0"/>
              <a:t>Click to add date</a:t>
            </a:r>
          </a:p>
          <a:p>
            <a:pPr lvl="1"/>
            <a:endParaRPr lang="en-US" dirty="0"/>
          </a:p>
        </p:txBody>
      </p:sp>
      <p:sp>
        <p:nvSpPr>
          <p:cNvPr id="10" name="Picture Placeholder 5"/>
          <p:cNvSpPr>
            <a:spLocks noGrp="1"/>
          </p:cNvSpPr>
          <p:nvPr>
            <p:ph type="pic" sz="quarter" idx="20" hasCustomPrompt="1"/>
          </p:nvPr>
        </p:nvSpPr>
        <p:spPr>
          <a:xfrm>
            <a:off x="4627249" y="6065135"/>
            <a:ext cx="1270751"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dirty="0"/>
              <a:t>PARTNER LOGO</a:t>
            </a:r>
          </a:p>
        </p:txBody>
      </p:sp>
      <p:pic>
        <p:nvPicPr>
          <p:cNvPr id="12" name="Graphic 11" descr="Aetna logo in white.">
            <a:extLst>
              <a:ext uri="{FF2B5EF4-FFF2-40B4-BE49-F238E27FC236}">
                <a16:creationId xmlns:a16="http://schemas.microsoft.com/office/drawing/2014/main" id="{06475B8F-B8C0-4893-8022-E40A826D2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7971" y="6204229"/>
            <a:ext cx="1617485" cy="319943"/>
          </a:xfrm>
          <a:prstGeom prst="rect">
            <a:avLst/>
          </a:prstGeom>
        </p:spPr>
      </p:pic>
    </p:spTree>
    <p:extLst>
      <p:ext uri="{BB962C8B-B14F-4D97-AF65-F5344CB8AC3E}">
        <p14:creationId xmlns:p14="http://schemas.microsoft.com/office/powerpoint/2010/main" val="357496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C - Cobran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EE4A196-0617-4CD0-9E7F-B18A397F30D3}"/>
              </a:ext>
            </a:extLst>
          </p:cNvPr>
          <p:cNvSpPr>
            <a:spLocks noGrp="1"/>
          </p:cNvSpPr>
          <p:nvPr>
            <p:ph type="ctrTitle" hasCustomPrompt="1"/>
          </p:nvPr>
        </p:nvSpPr>
        <p:spPr>
          <a:xfrm>
            <a:off x="557212" y="4634747"/>
            <a:ext cx="10561320" cy="795528"/>
          </a:xfrm>
        </p:spPr>
        <p:txBody>
          <a:bodyPr rIns="0" anchor="b" anchorCtr="0"/>
          <a:lstStyle>
            <a:lvl1pPr>
              <a:lnSpc>
                <a:spcPct val="90000"/>
              </a:lnSpc>
              <a:defRPr sz="4000">
                <a:solidFill>
                  <a:schemeClr val="accent2"/>
                </a:solidFill>
              </a:defRPr>
            </a:lvl1pPr>
          </a:lstStyle>
          <a:p>
            <a:r>
              <a:rPr lang="en-US" dirty="0"/>
              <a:t>Click to add title</a:t>
            </a:r>
          </a:p>
        </p:txBody>
      </p:sp>
      <p:sp>
        <p:nvSpPr>
          <p:cNvPr id="10" name="Subtitle 2">
            <a:extLst>
              <a:ext uri="{FF2B5EF4-FFF2-40B4-BE49-F238E27FC236}">
                <a16:creationId xmlns:a16="http://schemas.microsoft.com/office/drawing/2014/main" id="{6F30C31B-2085-4487-8C9A-08D20BC1EC6C}"/>
              </a:ext>
            </a:extLst>
          </p:cNvPr>
          <p:cNvSpPr>
            <a:spLocks noGrp="1"/>
          </p:cNvSpPr>
          <p:nvPr>
            <p:ph type="subTitle" idx="1" hasCustomPrompt="1"/>
          </p:nvPr>
        </p:nvSpPr>
        <p:spPr>
          <a:xfrm>
            <a:off x="557212" y="5578043"/>
            <a:ext cx="10561320" cy="488460"/>
          </a:xfrm>
        </p:spPr>
        <p:txBody>
          <a:bodyPr/>
          <a:lstStyle>
            <a:lvl1pPr marL="0" indent="0" algn="l">
              <a:spcBef>
                <a:spcPts val="0"/>
              </a:spcBef>
              <a:buNone/>
              <a:defRPr sz="1500" b="1">
                <a:solidFill>
                  <a:schemeClr val="tx2"/>
                </a:solidFill>
              </a:defRPr>
            </a:lvl1pPr>
            <a:lvl2pPr marL="0" indent="0" algn="l">
              <a:spcBef>
                <a:spcPts val="0"/>
              </a:spcBef>
              <a:buNone/>
              <a:defRPr>
                <a:solidFill>
                  <a:schemeClr val="tx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3499" y="6371584"/>
            <a:ext cx="2798064"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dirty="0"/>
              <a:t>Click to add date</a:t>
            </a:r>
          </a:p>
          <a:p>
            <a:pPr lvl="1"/>
            <a:endParaRPr lang="en-US" dirty="0"/>
          </a:p>
        </p:txBody>
      </p:sp>
      <p:pic>
        <p:nvPicPr>
          <p:cNvPr id="11" name="Graphic 10" descr="Aetna logo.">
            <a:extLst>
              <a:ext uri="{FF2B5EF4-FFF2-40B4-BE49-F238E27FC236}">
                <a16:creationId xmlns:a16="http://schemas.microsoft.com/office/drawing/2014/main" id="{7E48704A-AC67-4DC9-B36E-E4847EA3F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46784" y="6204229"/>
            <a:ext cx="1617485" cy="319943"/>
          </a:xfrm>
          <a:prstGeom prst="rect">
            <a:avLst/>
          </a:prstGeom>
        </p:spPr>
      </p:pic>
      <p:sp>
        <p:nvSpPr>
          <p:cNvPr id="16" name="Picture Placeholder 5"/>
          <p:cNvSpPr>
            <a:spLocks noGrp="1"/>
          </p:cNvSpPr>
          <p:nvPr>
            <p:ph type="pic" sz="quarter" idx="20" hasCustomPrompt="1"/>
          </p:nvPr>
        </p:nvSpPr>
        <p:spPr>
          <a:xfrm>
            <a:off x="6224556" y="6065135"/>
            <a:ext cx="1270751"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dirty="0"/>
              <a:t>PARTNER LOGO</a:t>
            </a:r>
          </a:p>
        </p:txBody>
      </p:sp>
      <p:sp>
        <p:nvSpPr>
          <p:cNvPr id="9" name="Picture Placeholder 5"/>
          <p:cNvSpPr>
            <a:spLocks noGrp="1"/>
          </p:cNvSpPr>
          <p:nvPr>
            <p:ph type="pic" sz="quarter" idx="10" hasCustomPrompt="1"/>
          </p:nvPr>
        </p:nvSpPr>
        <p:spPr>
          <a:xfrm>
            <a:off x="0" y="0"/>
            <a:ext cx="12188825"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Tree>
    <p:extLst>
      <p:ext uri="{BB962C8B-B14F-4D97-AF65-F5344CB8AC3E}">
        <p14:creationId xmlns:p14="http://schemas.microsoft.com/office/powerpoint/2010/main" val="9411238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784" y="530351"/>
            <a:ext cx="9665208" cy="713232"/>
          </a:xfrm>
          <a:prstGeom prst="rect">
            <a:avLst/>
          </a:prstGeom>
        </p:spPr>
        <p:txBody>
          <a:bodyPr vert="horz" lIns="0" tIns="0" rIns="0" bIns="0" rtlCol="0" anchor="t" anchorCtr="0">
            <a:noAutofit/>
          </a:bodyPr>
          <a:lstStyle/>
          <a:p>
            <a:r>
              <a:rPr lang="en-US" dirty="0"/>
              <a:t>Click to edit master title</a:t>
            </a:r>
          </a:p>
        </p:txBody>
      </p:sp>
      <p:sp>
        <p:nvSpPr>
          <p:cNvPr id="3" name="Text Placeholder 2"/>
          <p:cNvSpPr>
            <a:spLocks noGrp="1"/>
          </p:cNvSpPr>
          <p:nvPr>
            <p:ph type="body" idx="1"/>
          </p:nvPr>
        </p:nvSpPr>
        <p:spPr bwMode="gray">
          <a:xfrm>
            <a:off x="557784" y="1767532"/>
            <a:ext cx="11045952" cy="3977640"/>
          </a:xfrm>
          <a:prstGeom prst="rect">
            <a:avLst/>
          </a:prstGeom>
        </p:spPr>
        <p:txBody>
          <a:bodyPr vert="horz" lIns="0" tIns="0" rIns="0" bIns="0" rtlCol="0">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0" name="Content Placeholder 8"/>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6118871-4A8C-4517-9A46-8863C34DC7FC}"/>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dirty="0">
                <a:solidFill>
                  <a:schemeClr val="tx2"/>
                </a:solidFill>
              </a:rPr>
              <a:t>©2023 Aetna Inc.</a:t>
            </a:r>
          </a:p>
        </p:txBody>
      </p:sp>
      <p:pic>
        <p:nvPicPr>
          <p:cNvPr id="7" name="Graphic 6" descr="Aetna logo.">
            <a:extLst>
              <a:ext uri="{FF2B5EF4-FFF2-40B4-BE49-F238E27FC236}">
                <a16:creationId xmlns:a16="http://schemas.microsoft.com/office/drawing/2014/main" id="{090891CB-A8CD-4B61-B5CF-F01AC32761D3}"/>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0685039" y="6352940"/>
            <a:ext cx="932403" cy="184432"/>
          </a:xfrm>
          <a:prstGeom prst="rect">
            <a:avLst/>
          </a:prstGeom>
        </p:spPr>
      </p:pic>
    </p:spTree>
    <p:extLst>
      <p:ext uri="{BB962C8B-B14F-4D97-AF65-F5344CB8AC3E}">
        <p14:creationId xmlns:p14="http://schemas.microsoft.com/office/powerpoint/2010/main" val="169567996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870" r:id="rId11"/>
    <p:sldLayoutId id="2147483888" r:id="rId12"/>
    <p:sldLayoutId id="2147483892" r:id="rId13"/>
    <p:sldLayoutId id="2147483889" r:id="rId14"/>
    <p:sldLayoutId id="2147483891" r:id="rId15"/>
    <p:sldLayoutId id="2147483940" r:id="rId16"/>
    <p:sldLayoutId id="2147483939" r:id="rId17"/>
    <p:sldLayoutId id="2147483941" r:id="rId18"/>
    <p:sldLayoutId id="2147483871" r:id="rId19"/>
    <p:sldLayoutId id="2147483893" r:id="rId20"/>
    <p:sldLayoutId id="2147483894" r:id="rId21"/>
    <p:sldLayoutId id="2147483896" r:id="rId22"/>
    <p:sldLayoutId id="2147483898" r:id="rId23"/>
    <p:sldLayoutId id="2147483900" r:id="rId24"/>
    <p:sldLayoutId id="2147483901" r:id="rId25"/>
    <p:sldLayoutId id="2147483902" r:id="rId26"/>
    <p:sldLayoutId id="2147483904" r:id="rId27"/>
    <p:sldLayoutId id="2147483942" r:id="rId28"/>
    <p:sldLayoutId id="2147483905" r:id="rId29"/>
    <p:sldLayoutId id="2147483907" r:id="rId30"/>
    <p:sldLayoutId id="2147483909" r:id="rId31"/>
    <p:sldLayoutId id="2147483906" r:id="rId32"/>
    <p:sldLayoutId id="2147483908" r:id="rId33"/>
    <p:sldLayoutId id="2147483927" r:id="rId34"/>
    <p:sldLayoutId id="2147483928" r:id="rId35"/>
    <p:sldLayoutId id="2147483910" r:id="rId36"/>
    <p:sldLayoutId id="2147483911" r:id="rId37"/>
    <p:sldLayoutId id="2147483912" r:id="rId38"/>
    <p:sldLayoutId id="2147483913" r:id="rId39"/>
    <p:sldLayoutId id="2147483878" r:id="rId40"/>
    <p:sldLayoutId id="2147483879" r:id="rId41"/>
    <p:sldLayoutId id="2147483925" r:id="rId42"/>
    <p:sldLayoutId id="2147483920" r:id="rId43"/>
    <p:sldLayoutId id="2147483922" r:id="rId44"/>
    <p:sldLayoutId id="2147483914" r:id="rId45"/>
    <p:sldLayoutId id="2147483915" r:id="rId46"/>
    <p:sldLayoutId id="2147483943" r:id="rId47"/>
    <p:sldLayoutId id="2147483945" r:id="rId48"/>
    <p:sldLayoutId id="2147483946" r:id="rId49"/>
    <p:sldLayoutId id="2147483947" r:id="rId50"/>
    <p:sldLayoutId id="2147483948" r:id="rId51"/>
    <p:sldLayoutId id="2147483950" r:id="rId52"/>
    <p:sldLayoutId id="2147483951" r:id="rId53"/>
    <p:sldLayoutId id="2147483952" r:id="rId54"/>
    <p:sldLayoutId id="2147483953" r:id="rId55"/>
    <p:sldLayoutId id="2147483957" r:id="rId56"/>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fontAlgn="ctr" latinLnBrk="0" hangingPunct="1">
        <a:lnSpc>
          <a:spcPct val="100000"/>
        </a:lnSpc>
        <a:spcBef>
          <a:spcPts val="1800"/>
        </a:spcBef>
        <a:buClrTx/>
        <a:buFont typeface="Arial"/>
        <a:buNone/>
        <a:defRPr sz="1300" b="0" kern="1200">
          <a:solidFill>
            <a:schemeClr val="tx2"/>
          </a:solidFill>
          <a:latin typeface="+mn-lt"/>
          <a:ea typeface="+mn-ea"/>
          <a:cs typeface="+mn-cs"/>
        </a:defRPr>
      </a:lvl1pPr>
      <a:lvl2pPr marL="171450" indent="-171450" algn="l" defTabSz="457200" rtl="0" eaLnBrk="1" fontAlgn="ctr" latinLnBrk="0" hangingPunct="1">
        <a:lnSpc>
          <a:spcPct val="100000"/>
        </a:lnSpc>
        <a:spcBef>
          <a:spcPts val="1200"/>
        </a:spcBef>
        <a:buClrTx/>
        <a:buFont typeface="Arial"/>
        <a:buChar char="•"/>
        <a:defRPr sz="1300" kern="1200">
          <a:solidFill>
            <a:schemeClr val="tx2"/>
          </a:solidFill>
          <a:latin typeface="+mn-lt"/>
          <a:ea typeface="+mn-ea"/>
          <a:cs typeface="+mn-cs"/>
        </a:defRPr>
      </a:lvl2pPr>
      <a:lvl3pPr marL="342900" indent="-171450" algn="l" defTabSz="457200" rtl="0" eaLnBrk="1" fontAlgn="ctr" latinLnBrk="0" hangingPunct="1">
        <a:lnSpc>
          <a:spcPct val="100000"/>
        </a:lnSpc>
        <a:spcBef>
          <a:spcPts val="600"/>
        </a:spcBef>
        <a:buClrTx/>
        <a:buFont typeface="CVS Health Sans"/>
        <a:buChar char="–"/>
        <a:defRPr sz="1300" kern="1200" baseline="0">
          <a:solidFill>
            <a:schemeClr val="tx2"/>
          </a:solidFill>
          <a:latin typeface="+mn-lt"/>
          <a:ea typeface="+mn-ea"/>
          <a:cs typeface="+mn-cs"/>
        </a:defRPr>
      </a:lvl3pPr>
      <a:lvl4pPr marL="514350" indent="-171450" algn="l" defTabSz="457200" rtl="0" eaLnBrk="1" fontAlgn="ctr" latinLnBrk="0" hangingPunct="1">
        <a:lnSpc>
          <a:spcPct val="100000"/>
        </a:lnSpc>
        <a:spcBef>
          <a:spcPts val="600"/>
        </a:spcBef>
        <a:buClrTx/>
        <a:buFont typeface="Arial"/>
        <a:buChar char="•"/>
        <a:defRPr sz="1300" kern="1200">
          <a:solidFill>
            <a:schemeClr val="tx2"/>
          </a:solidFill>
          <a:latin typeface="+mn-lt"/>
          <a:ea typeface="+mn-ea"/>
          <a:cs typeface="+mn-cs"/>
        </a:defRPr>
      </a:lvl4pPr>
      <a:lvl5pPr marL="685800" indent="-171450" algn="l" defTabSz="457200" rtl="0" eaLnBrk="1" fontAlgn="ctr" latinLnBrk="0" hangingPunct="1">
        <a:lnSpc>
          <a:spcPct val="100000"/>
        </a:lnSpc>
        <a:spcBef>
          <a:spcPts val="600"/>
        </a:spcBef>
        <a:buClrTx/>
        <a:buFont typeface="Arial" panose="020B0604020202020204" pitchFamily="34" charset="0"/>
        <a:buChar char="–"/>
        <a:defRPr sz="1300" kern="1200" baseline="0">
          <a:solidFill>
            <a:schemeClr val="tx2"/>
          </a:solidFill>
          <a:latin typeface="+mn-lt"/>
          <a:ea typeface="+mn-ea"/>
          <a:cs typeface="+mn-cs"/>
        </a:defRPr>
      </a:lvl5pPr>
      <a:lvl6pPr marL="857250" indent="-171450" algn="l" defTabSz="457200" rtl="0" eaLnBrk="1" fontAlgn="ctr"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6pPr>
      <a:lvl7pPr marL="1028700" indent="-165100" algn="l" defTabSz="457200" rtl="0" eaLnBrk="1" fontAlgn="ctr"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7pPr>
      <a:lvl8pPr marL="1206500" indent="-177800" algn="l" defTabSz="457200" rtl="0" eaLnBrk="1" fontAlgn="ctr" latinLnBrk="0" hangingPunct="1">
        <a:lnSpc>
          <a:spcPct val="100000"/>
        </a:lnSpc>
        <a:spcBef>
          <a:spcPts val="600"/>
        </a:spcBef>
        <a:buClrTx/>
        <a:buFont typeface="Arial"/>
        <a:buChar char="•"/>
        <a:defRPr sz="1300" kern="1200">
          <a:solidFill>
            <a:schemeClr val="tx2"/>
          </a:solidFill>
          <a:latin typeface="+mn-lt"/>
          <a:ea typeface="+mn-ea"/>
          <a:cs typeface="+mn-cs"/>
        </a:defRPr>
      </a:lvl8pPr>
      <a:lvl9pPr marL="1371600" indent="-165100" algn="l" defTabSz="457200" rtl="0" eaLnBrk="1" fontAlgn="ctr"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9pPr>
    </p:bodyStyle>
    <p:otherStyle>
      <a:defPPr>
        <a:defRPr lang="en-US"/>
      </a:defPPr>
      <a:lvl1pPr marL="0" algn="l" defTabSz="457200" rtl="0" eaLnBrk="1" fontAlgn="ctr" latinLnBrk="0" hangingPunct="1">
        <a:defRPr sz="1500" kern="1500">
          <a:solidFill>
            <a:schemeClr val="tx1"/>
          </a:solidFill>
          <a:latin typeface="+mn-lt"/>
          <a:ea typeface="+mn-ea"/>
          <a:cs typeface="+mn-cs"/>
        </a:defRPr>
      </a:lvl1pPr>
      <a:lvl2pPr marL="0" algn="r" defTabSz="457200" rtl="0" eaLnBrk="1" fontAlgn="ctr" latinLnBrk="0" hangingPunct="1">
        <a:defRPr sz="1500" kern="1500">
          <a:solidFill>
            <a:schemeClr val="tx1"/>
          </a:solidFill>
          <a:latin typeface="+mn-lt"/>
          <a:ea typeface="+mn-ea"/>
          <a:cs typeface="+mn-cs"/>
        </a:defRPr>
      </a:lvl2pPr>
      <a:lvl3pPr marL="0" algn="ctr" defTabSz="457200" rtl="0" eaLnBrk="1" fontAlgn="ctr" latinLnBrk="0" hangingPunct="1">
        <a:defRPr sz="1500" kern="1500">
          <a:solidFill>
            <a:schemeClr val="tx1"/>
          </a:solidFill>
          <a:latin typeface="+mn-lt"/>
          <a:ea typeface="+mn-ea"/>
          <a:cs typeface="+mn-cs"/>
        </a:defRPr>
      </a:lvl3pPr>
      <a:lvl4pPr marL="0" algn="l" defTabSz="457200" rtl="0" eaLnBrk="1" fontAlgn="ctr" latinLnBrk="0" hangingPunct="1">
        <a:defRPr sz="1500" kern="1500">
          <a:solidFill>
            <a:schemeClr val="tx1"/>
          </a:solidFill>
          <a:latin typeface="+mn-lt"/>
          <a:ea typeface="+mn-ea"/>
          <a:cs typeface="+mn-cs"/>
        </a:defRPr>
      </a:lvl4pPr>
      <a:lvl5pPr marL="0" algn="r" defTabSz="457200" rtl="0" eaLnBrk="1" fontAlgn="ctr" latinLnBrk="0" hangingPunct="1">
        <a:defRPr sz="1500" kern="1500">
          <a:solidFill>
            <a:schemeClr val="tx1"/>
          </a:solidFill>
          <a:latin typeface="+mn-lt"/>
          <a:ea typeface="+mn-ea"/>
          <a:cs typeface="+mn-cs"/>
        </a:defRPr>
      </a:lvl5pPr>
      <a:lvl6pPr marL="0" algn="ctr" defTabSz="457200" rtl="0" eaLnBrk="1" fontAlgn="ctr" latinLnBrk="0" hangingPunct="1">
        <a:defRPr sz="1500" kern="1500">
          <a:solidFill>
            <a:schemeClr val="tx1"/>
          </a:solidFill>
          <a:latin typeface="+mn-lt"/>
          <a:ea typeface="+mn-ea"/>
          <a:cs typeface="+mn-cs"/>
        </a:defRPr>
      </a:lvl6pPr>
      <a:lvl7pPr marL="0" algn="l" defTabSz="457200" rtl="0" eaLnBrk="1" fontAlgn="ctr" latinLnBrk="0" hangingPunct="1">
        <a:defRPr sz="1500" kern="1500">
          <a:solidFill>
            <a:schemeClr val="tx1"/>
          </a:solidFill>
          <a:latin typeface="+mn-lt"/>
          <a:ea typeface="+mn-ea"/>
          <a:cs typeface="+mn-cs"/>
        </a:defRPr>
      </a:lvl7pPr>
      <a:lvl8pPr marL="0" algn="r" defTabSz="457200" rtl="0" eaLnBrk="1" fontAlgn="ctr" latinLnBrk="0" hangingPunct="1">
        <a:defRPr sz="1500" kern="1500">
          <a:solidFill>
            <a:schemeClr val="tx1"/>
          </a:solidFill>
          <a:latin typeface="+mn-lt"/>
          <a:ea typeface="+mn-ea"/>
          <a:cs typeface="+mn-cs"/>
        </a:defRPr>
      </a:lvl8pPr>
      <a:lvl9pPr marL="0" algn="ctr" defTabSz="457200" rtl="0" eaLnBrk="1" fontAlgn="ctr" latinLnBrk="0" hangingPunct="1">
        <a:defRPr sz="1500" kern="15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362" userDrawn="1">
          <p15:clr>
            <a:srgbClr val="F26B43"/>
          </p15:clr>
        </p15:guide>
        <p15:guide id="3" pos="7319" userDrawn="1">
          <p15:clr>
            <a:srgbClr val="F26B43"/>
          </p15:clr>
        </p15:guide>
        <p15:guide id="4" orient="horz" pos="360" userDrawn="1">
          <p15:clr>
            <a:srgbClr val="F26B43"/>
          </p15:clr>
        </p15:guide>
        <p15:guide id="5" orient="horz" pos="3622" userDrawn="1">
          <p15:clr>
            <a:srgbClr val="F26B43"/>
          </p15:clr>
        </p15:guide>
        <p15:guide id="6" orient="horz" pos="41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16.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hyperlink" Target="https://aetna.highspot.com/items/5b06fb241279587e0ab2049b?lfrm=srp.7" TargetMode="External"/><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aetna.com/" TargetMode="External"/><Relationship Id="rId1" Type="http://schemas.openxmlformats.org/officeDocument/2006/relationships/slideLayout" Target="../slideLayouts/slideLayout40.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4D0A7D5D-86B3-E148-8A29-9F9220E4E1AA}"/>
              </a:ext>
            </a:extLst>
          </p:cNvPr>
          <p:cNvPicPr>
            <a:picLocks noGrp="1" noChangeAspect="1"/>
          </p:cNvPicPr>
          <p:nvPr>
            <p:ph type="pic" sz="quarter" idx="12"/>
          </p:nvPr>
        </p:nvPicPr>
        <p:blipFill>
          <a:blip r:embed="rId3"/>
          <a:srcRect t="7813" b="7813"/>
          <a:stretch/>
        </p:blipFill>
        <p:spPr>
          <a:xfrm>
            <a:off x="-1587" y="-1"/>
            <a:ext cx="12192001" cy="6858000"/>
          </a:xfrm>
        </p:spPr>
      </p:pic>
      <p:sp>
        <p:nvSpPr>
          <p:cNvPr id="3" name="Title 2">
            <a:extLst>
              <a:ext uri="{FF2B5EF4-FFF2-40B4-BE49-F238E27FC236}">
                <a16:creationId xmlns:a16="http://schemas.microsoft.com/office/drawing/2014/main" id="{266051DE-3D8C-8049-85FA-37EFB657626E}"/>
              </a:ext>
            </a:extLst>
          </p:cNvPr>
          <p:cNvSpPr>
            <a:spLocks noGrp="1"/>
          </p:cNvSpPr>
          <p:nvPr>
            <p:ph type="ctrTitle"/>
          </p:nvPr>
        </p:nvSpPr>
        <p:spPr>
          <a:xfrm>
            <a:off x="568670" y="609287"/>
            <a:ext cx="4373200" cy="5157216"/>
          </a:xfrm>
          <a:solidFill>
            <a:schemeClr val="accent2">
              <a:alpha val="80000"/>
            </a:schemeClr>
          </a:solidFill>
        </p:spPr>
        <p:txBody>
          <a:bodyPr/>
          <a:lstStyle/>
          <a:p>
            <a:r>
              <a:rPr lang="en-US" dirty="0">
                <a:solidFill>
                  <a:schemeClr val="bg1"/>
                </a:solidFill>
              </a:rPr>
              <a:t>Perfect balance</a:t>
            </a:r>
            <a:br>
              <a:rPr lang="en-US" dirty="0">
                <a:solidFill>
                  <a:schemeClr val="bg1"/>
                </a:solidFill>
              </a:rPr>
            </a:br>
            <a:r>
              <a:rPr lang="en-US" sz="2000" b="0" dirty="0">
                <a:solidFill>
                  <a:schemeClr val="bg1"/>
                </a:solidFill>
              </a:rPr>
              <a:t>Health care for the whole you</a:t>
            </a:r>
            <a:endParaRPr lang="en-US" sz="2000" dirty="0">
              <a:solidFill>
                <a:schemeClr val="bg1"/>
              </a:solidFill>
            </a:endParaRPr>
          </a:p>
        </p:txBody>
      </p:sp>
      <p:sp>
        <p:nvSpPr>
          <p:cNvPr id="4" name="Text Placeholder 3">
            <a:extLst>
              <a:ext uri="{FF2B5EF4-FFF2-40B4-BE49-F238E27FC236}">
                <a16:creationId xmlns:a16="http://schemas.microsoft.com/office/drawing/2014/main" id="{111B2AD8-1E1D-E645-BE91-9BE4557A59EE}"/>
              </a:ext>
            </a:extLst>
          </p:cNvPr>
          <p:cNvSpPr>
            <a:spLocks noGrp="1"/>
          </p:cNvSpPr>
          <p:nvPr>
            <p:ph type="body" sz="quarter" idx="16"/>
          </p:nvPr>
        </p:nvSpPr>
        <p:spPr>
          <a:xfrm>
            <a:off x="989294" y="2822135"/>
            <a:ext cx="3282696" cy="1262324"/>
          </a:xfrm>
        </p:spPr>
        <p:txBody>
          <a:bodyPr/>
          <a:lstStyle/>
          <a:p>
            <a:pPr lvl="0"/>
            <a:r>
              <a:rPr lang="en-US" dirty="0">
                <a:solidFill>
                  <a:schemeClr val="bg1"/>
                </a:solidFill>
              </a:rPr>
              <a:t>SPX ENTERPRISES</a:t>
            </a:r>
          </a:p>
          <a:p>
            <a:pPr lvl="2"/>
            <a:r>
              <a:rPr lang="en-US" dirty="0">
                <a:solidFill>
                  <a:schemeClr val="bg1"/>
                </a:solidFill>
              </a:rPr>
              <a:t>October 2024</a:t>
            </a:r>
          </a:p>
        </p:txBody>
      </p:sp>
      <p:pic>
        <p:nvPicPr>
          <p:cNvPr id="5" name="Graphic 4">
            <a:extLst>
              <a:ext uri="{FF2B5EF4-FFF2-40B4-BE49-F238E27FC236}">
                <a16:creationId xmlns:a16="http://schemas.microsoft.com/office/drawing/2014/main" id="{11553E28-C73D-2141-BFEF-5C275BC34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654" y="4955208"/>
            <a:ext cx="1625360" cy="321501"/>
          </a:xfrm>
          <a:prstGeom prst="rect">
            <a:avLst/>
          </a:prstGeom>
        </p:spPr>
      </p:pic>
      <p:cxnSp>
        <p:nvCxnSpPr>
          <p:cNvPr id="6" name="Straight Connector 5">
            <a:extLst>
              <a:ext uri="{FF2B5EF4-FFF2-40B4-BE49-F238E27FC236}">
                <a16:creationId xmlns:a16="http://schemas.microsoft.com/office/drawing/2014/main" id="{7DF0A032-583E-D943-8919-ECAFCC67E568}"/>
              </a:ext>
              <a:ext uri="{C183D7F6-B498-43B3-948B-1728B52AA6E4}">
                <adec:decorative xmlns:adec="http://schemas.microsoft.com/office/drawing/2017/decorative" val="1"/>
              </a:ext>
            </a:extLst>
          </p:cNvPr>
          <p:cNvCxnSpPr/>
          <p:nvPr/>
        </p:nvCxnSpPr>
        <p:spPr>
          <a:xfrm>
            <a:off x="1016726" y="1968057"/>
            <a:ext cx="393596" cy="0"/>
          </a:xfrm>
          <a:prstGeom prst="line">
            <a:avLst/>
          </a:prstGeom>
          <a:ln w="25400" cmpd="sng">
            <a:solidFill>
              <a:srgbClr val="DECFE5"/>
            </a:solidFill>
          </a:ln>
        </p:spPr>
        <p:style>
          <a:lnRef idx="1">
            <a:schemeClr val="accent1"/>
          </a:lnRef>
          <a:fillRef idx="0">
            <a:schemeClr val="accent1"/>
          </a:fillRef>
          <a:effectRef idx="0">
            <a:schemeClr val="accent1"/>
          </a:effectRef>
          <a:fontRef idx="minor">
            <a:schemeClr val="tx1"/>
          </a:fontRef>
        </p:style>
      </p:cxnSp>
      <p:sp>
        <p:nvSpPr>
          <p:cNvPr id="7" name="Text Placeholder 1">
            <a:extLst>
              <a:ext uri="{FF2B5EF4-FFF2-40B4-BE49-F238E27FC236}">
                <a16:creationId xmlns:a16="http://schemas.microsoft.com/office/drawing/2014/main" id="{A81A51F3-D825-7F47-86EF-924A5B5AF129}"/>
              </a:ext>
            </a:extLst>
          </p:cNvPr>
          <p:cNvSpPr txBox="1">
            <a:spLocks/>
          </p:cNvSpPr>
          <p:nvPr/>
        </p:nvSpPr>
        <p:spPr>
          <a:xfrm>
            <a:off x="209981" y="5975967"/>
            <a:ext cx="11601019" cy="321501"/>
          </a:xfrm>
          <a:prstGeom prst="rect">
            <a:avLst/>
          </a:prstGeom>
        </p:spPr>
        <p:txBody>
          <a:bodyPr vert="horz" lIns="0" tIns="0" rIns="0" bIns="0" rtlCol="0" anchor="ctr">
            <a:noAutofit/>
          </a:bodyPr>
          <a:lstStyle>
            <a:lvl1pPr marL="0" indent="0" algn="ctr" defTabSz="685983" rtl="0" eaLnBrk="1" latinLnBrk="0" hangingPunct="1">
              <a:lnSpc>
                <a:spcPct val="80000"/>
              </a:lnSpc>
              <a:spcBef>
                <a:spcPts val="600"/>
              </a:spcBef>
              <a:spcAft>
                <a:spcPts val="0"/>
              </a:spcAft>
              <a:buClrTx/>
              <a:buFontTx/>
              <a:buNone/>
              <a:tabLst>
                <a:tab pos="901544" algn="l"/>
              </a:tabLst>
              <a:defRPr sz="7202" b="0" i="0" kern="1200">
                <a:solidFill>
                  <a:schemeClr val="bg1"/>
                </a:solidFill>
                <a:latin typeface="Domaine Display Bold" panose="020A0803080505060203" pitchFamily="18" charset="0"/>
                <a:ea typeface="Domaine Display Bold" panose="020A0803080505060203" pitchFamily="18" charset="0"/>
                <a:cs typeface="Domaine Display Bold" panose="020A0803080505060203" pitchFamily="18" charset="0"/>
              </a:defRPr>
            </a:lvl1pPr>
            <a:lvl2pPr marL="0" indent="0" algn="ctr" defTabSz="685983" rtl="0" eaLnBrk="1" latinLnBrk="0" hangingPunct="1">
              <a:spcBef>
                <a:spcPts val="1800"/>
              </a:spcBef>
              <a:spcAft>
                <a:spcPts val="0"/>
              </a:spcAft>
              <a:buClrTx/>
              <a:buFontTx/>
              <a:buNone/>
              <a:tabLst>
                <a:tab pos="901544" algn="l"/>
              </a:tabLst>
              <a:defRPr sz="1400" b="0" i="0" kern="1200">
                <a:solidFill>
                  <a:schemeClr val="bg1"/>
                </a:solidFill>
                <a:latin typeface="Open Sans" charset="0"/>
                <a:ea typeface="Open Sans" charset="0"/>
                <a:cs typeface="Open Sans" charset="0"/>
              </a:defRPr>
            </a:lvl2pPr>
            <a:lvl3pPr marL="298927" indent="-150059" algn="l" defTabSz="685983" rtl="0" eaLnBrk="1" latinLnBrk="0" hangingPunct="1">
              <a:spcBef>
                <a:spcPts val="300"/>
              </a:spcBef>
              <a:spcAft>
                <a:spcPts val="0"/>
              </a:spcAft>
              <a:buClrTx/>
              <a:buFont typeface="Lucida Grande"/>
              <a:buChar char="-"/>
              <a:tabLst>
                <a:tab pos="901544" algn="l"/>
              </a:tabLst>
              <a:defRPr sz="1400" b="0" i="0" kern="1200">
                <a:solidFill>
                  <a:schemeClr val="tx2"/>
                </a:solidFill>
                <a:latin typeface="Open Sans" charset="0"/>
                <a:ea typeface="Open Sans" charset="0"/>
                <a:cs typeface="Open Sans" charset="0"/>
              </a:defRPr>
            </a:lvl3pPr>
            <a:lvl4pPr marL="466849" indent="-150059" algn="l" defTabSz="685983" rtl="0" eaLnBrk="1" latinLnBrk="0" hangingPunct="1">
              <a:spcBef>
                <a:spcPts val="300"/>
              </a:spcBef>
              <a:spcAft>
                <a:spcPts val="0"/>
              </a:spcAft>
              <a:buClrTx/>
              <a:buFont typeface="Arial" pitchFamily="34" charset="0"/>
              <a:buChar char="•"/>
              <a:tabLst>
                <a:tab pos="901544" algn="l"/>
              </a:tabLst>
              <a:defRPr sz="1400" b="0" i="0" kern="1200">
                <a:solidFill>
                  <a:schemeClr val="tx2"/>
                </a:solidFill>
                <a:latin typeface="Open Sans" charset="0"/>
                <a:ea typeface="Open Sans" charset="0"/>
                <a:cs typeface="Open Sans" charset="0"/>
              </a:defRPr>
            </a:lvl4pPr>
            <a:lvl5pPr marL="604999" indent="-136959" algn="l" defTabSz="685983" rtl="0" eaLnBrk="1" latinLnBrk="0" hangingPunct="1">
              <a:spcBef>
                <a:spcPts val="300"/>
              </a:spcBef>
              <a:spcAft>
                <a:spcPts val="0"/>
              </a:spcAft>
              <a:buClrTx/>
              <a:buFont typeface="Lucida Grande"/>
              <a:buChar char="-"/>
              <a:tabLst>
                <a:tab pos="901544" algn="l"/>
              </a:tabLst>
              <a:defRPr sz="1400" b="0" i="0" kern="1200">
                <a:solidFill>
                  <a:schemeClr val="tx2"/>
                </a:solidFill>
                <a:latin typeface="Open Sans" charset="0"/>
                <a:ea typeface="Open Sans" charset="0"/>
                <a:cs typeface="Open Sans" charset="0"/>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lnSpc>
                <a:spcPct val="100000"/>
              </a:lnSpc>
            </a:pPr>
            <a:r>
              <a:rPr lang="en-US" sz="800" b="1" dirty="0">
                <a:latin typeface="+mn-lt"/>
              </a:rPr>
              <a:t>Aetna is the brand name used for products and services provided by one or more of the Aetna group of companies, including Aetna Life Insurance Company and its affiliates (Aetna). </a:t>
            </a:r>
            <a:br>
              <a:rPr lang="en-US" sz="800" dirty="0">
                <a:latin typeface="+mn-lt"/>
              </a:rPr>
            </a:br>
            <a:br>
              <a:rPr lang="en-US" sz="800" dirty="0">
                <a:latin typeface="+mn-lt"/>
              </a:rPr>
            </a:br>
            <a:r>
              <a:rPr lang="en-US" sz="800" dirty="0">
                <a:latin typeface="+mn-lt"/>
              </a:rPr>
              <a:t>Information is believed to be accurate as of the production date; however, it is subject to change. Actual results may vary.</a:t>
            </a:r>
          </a:p>
        </p:txBody>
      </p:sp>
      <p:sp>
        <p:nvSpPr>
          <p:cNvPr id="9" name="TextBox 8">
            <a:extLst>
              <a:ext uri="{FF2B5EF4-FFF2-40B4-BE49-F238E27FC236}">
                <a16:creationId xmlns:a16="http://schemas.microsoft.com/office/drawing/2014/main" id="{4978EA83-EEFC-1248-BE69-EF89975BA5C8}"/>
              </a:ext>
            </a:extLst>
          </p:cNvPr>
          <p:cNvSpPr txBox="1"/>
          <p:nvPr/>
        </p:nvSpPr>
        <p:spPr>
          <a:xfrm>
            <a:off x="209981" y="6348345"/>
            <a:ext cx="804672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rPr>
              <a:t>©2023 Aetna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rPr>
              <a:t>XXXXXXXXXX   (X/23)</a:t>
            </a:r>
          </a:p>
        </p:txBody>
      </p:sp>
    </p:spTree>
    <p:extLst>
      <p:ext uri="{BB962C8B-B14F-4D97-AF65-F5344CB8AC3E}">
        <p14:creationId xmlns:p14="http://schemas.microsoft.com/office/powerpoint/2010/main" val="2520003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4191-2942-E90B-4574-4A7B07D204DF}"/>
              </a:ext>
            </a:extLst>
          </p:cNvPr>
          <p:cNvSpPr>
            <a:spLocks noGrp="1"/>
          </p:cNvSpPr>
          <p:nvPr>
            <p:ph type="title"/>
          </p:nvPr>
        </p:nvSpPr>
        <p:spPr/>
        <p:txBody>
          <a:bodyPr/>
          <a:lstStyle/>
          <a:p>
            <a:r>
              <a:rPr lang="en-US" dirty="0"/>
              <a:t>Preventive Care</a:t>
            </a:r>
            <a:br>
              <a:rPr lang="en-US" dirty="0"/>
            </a:br>
            <a:r>
              <a:rPr lang="en-US" sz="1400" dirty="0"/>
              <a:t>Follows US Preventive Services Taskforce A and B grade recommendations</a:t>
            </a:r>
          </a:p>
        </p:txBody>
      </p:sp>
      <p:pic>
        <p:nvPicPr>
          <p:cNvPr id="4" name="Picture 3">
            <a:extLst>
              <a:ext uri="{FF2B5EF4-FFF2-40B4-BE49-F238E27FC236}">
                <a16:creationId xmlns:a16="http://schemas.microsoft.com/office/drawing/2014/main" id="{882EE24F-6F38-4A2F-259B-0B58A6017B5E}"/>
              </a:ext>
            </a:extLst>
          </p:cNvPr>
          <p:cNvPicPr>
            <a:picLocks noChangeAspect="1"/>
          </p:cNvPicPr>
          <p:nvPr/>
        </p:nvPicPr>
        <p:blipFill>
          <a:blip r:embed="rId2"/>
          <a:stretch>
            <a:fillRect/>
          </a:stretch>
        </p:blipFill>
        <p:spPr>
          <a:xfrm>
            <a:off x="710484" y="1243583"/>
            <a:ext cx="8069532" cy="5084066"/>
          </a:xfrm>
          <a:prstGeom prst="rect">
            <a:avLst/>
          </a:prstGeom>
        </p:spPr>
      </p:pic>
    </p:spTree>
    <p:extLst>
      <p:ext uri="{BB962C8B-B14F-4D97-AF65-F5344CB8AC3E}">
        <p14:creationId xmlns:p14="http://schemas.microsoft.com/office/powerpoint/2010/main" val="3354890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4191-2942-E90B-4574-4A7B07D204DF}"/>
              </a:ext>
            </a:extLst>
          </p:cNvPr>
          <p:cNvSpPr>
            <a:spLocks noGrp="1"/>
          </p:cNvSpPr>
          <p:nvPr>
            <p:ph type="title"/>
          </p:nvPr>
        </p:nvSpPr>
        <p:spPr/>
        <p:txBody>
          <a:bodyPr/>
          <a:lstStyle/>
          <a:p>
            <a:r>
              <a:rPr lang="en-US" dirty="0"/>
              <a:t>Preventive Care</a:t>
            </a:r>
            <a:br>
              <a:rPr lang="en-US" dirty="0"/>
            </a:br>
            <a:r>
              <a:rPr lang="en-US" sz="1400" dirty="0"/>
              <a:t>Follows US Preventive Services Taskforce A and B grade recommendations</a:t>
            </a:r>
          </a:p>
        </p:txBody>
      </p:sp>
      <p:pic>
        <p:nvPicPr>
          <p:cNvPr id="5" name="Picture 4">
            <a:extLst>
              <a:ext uri="{FF2B5EF4-FFF2-40B4-BE49-F238E27FC236}">
                <a16:creationId xmlns:a16="http://schemas.microsoft.com/office/drawing/2014/main" id="{6D6969E6-81DF-428D-A354-FE3AADB83B6A}"/>
              </a:ext>
            </a:extLst>
          </p:cNvPr>
          <p:cNvPicPr>
            <a:picLocks noChangeAspect="1"/>
          </p:cNvPicPr>
          <p:nvPr/>
        </p:nvPicPr>
        <p:blipFill>
          <a:blip r:embed="rId2"/>
          <a:stretch>
            <a:fillRect/>
          </a:stretch>
        </p:blipFill>
        <p:spPr>
          <a:xfrm>
            <a:off x="557784" y="1123656"/>
            <a:ext cx="8204476" cy="5203994"/>
          </a:xfrm>
          <a:prstGeom prst="rect">
            <a:avLst/>
          </a:prstGeom>
        </p:spPr>
      </p:pic>
    </p:spTree>
    <p:extLst>
      <p:ext uri="{BB962C8B-B14F-4D97-AF65-F5344CB8AC3E}">
        <p14:creationId xmlns:p14="http://schemas.microsoft.com/office/powerpoint/2010/main" val="423997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4191-2942-E90B-4574-4A7B07D204DF}"/>
              </a:ext>
            </a:extLst>
          </p:cNvPr>
          <p:cNvSpPr>
            <a:spLocks noGrp="1"/>
          </p:cNvSpPr>
          <p:nvPr>
            <p:ph type="title"/>
          </p:nvPr>
        </p:nvSpPr>
        <p:spPr/>
        <p:txBody>
          <a:bodyPr/>
          <a:lstStyle/>
          <a:p>
            <a:r>
              <a:rPr lang="en-US" dirty="0"/>
              <a:t>Preventive Care</a:t>
            </a:r>
            <a:br>
              <a:rPr lang="en-US" dirty="0"/>
            </a:br>
            <a:r>
              <a:rPr lang="en-US" sz="1400" dirty="0"/>
              <a:t>Follows US Preventive Services Taskforce A and B grade recommendations</a:t>
            </a:r>
          </a:p>
        </p:txBody>
      </p:sp>
      <p:pic>
        <p:nvPicPr>
          <p:cNvPr id="4" name="Picture 3">
            <a:extLst>
              <a:ext uri="{FF2B5EF4-FFF2-40B4-BE49-F238E27FC236}">
                <a16:creationId xmlns:a16="http://schemas.microsoft.com/office/drawing/2014/main" id="{83CDB011-7A20-F3DF-1760-92666CC196EB}"/>
              </a:ext>
            </a:extLst>
          </p:cNvPr>
          <p:cNvPicPr>
            <a:picLocks noChangeAspect="1"/>
          </p:cNvPicPr>
          <p:nvPr/>
        </p:nvPicPr>
        <p:blipFill>
          <a:blip r:embed="rId2"/>
          <a:stretch>
            <a:fillRect/>
          </a:stretch>
        </p:blipFill>
        <p:spPr>
          <a:xfrm>
            <a:off x="606503" y="1243583"/>
            <a:ext cx="8688417" cy="5035809"/>
          </a:xfrm>
          <a:prstGeom prst="rect">
            <a:avLst/>
          </a:prstGeom>
        </p:spPr>
      </p:pic>
    </p:spTree>
    <p:extLst>
      <p:ext uri="{BB962C8B-B14F-4D97-AF65-F5344CB8AC3E}">
        <p14:creationId xmlns:p14="http://schemas.microsoft.com/office/powerpoint/2010/main" val="3748180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635B-7124-2E05-E67B-BCBDD42103BF}"/>
              </a:ext>
            </a:extLst>
          </p:cNvPr>
          <p:cNvSpPr>
            <a:spLocks noGrp="1"/>
          </p:cNvSpPr>
          <p:nvPr>
            <p:ph type="title"/>
          </p:nvPr>
        </p:nvSpPr>
        <p:spPr/>
        <p:txBody>
          <a:bodyPr/>
          <a:lstStyle/>
          <a:p>
            <a:r>
              <a:rPr lang="en-US" dirty="0"/>
              <a:t>New for 2025</a:t>
            </a:r>
          </a:p>
        </p:txBody>
      </p:sp>
      <p:sp>
        <p:nvSpPr>
          <p:cNvPr id="4" name="TextBox 3">
            <a:extLst>
              <a:ext uri="{FF2B5EF4-FFF2-40B4-BE49-F238E27FC236}">
                <a16:creationId xmlns:a16="http://schemas.microsoft.com/office/drawing/2014/main" id="{71558266-7FA1-2490-823A-4A47AFA35CE4}"/>
              </a:ext>
            </a:extLst>
          </p:cNvPr>
          <p:cNvSpPr txBox="1"/>
          <p:nvPr/>
        </p:nvSpPr>
        <p:spPr>
          <a:xfrm>
            <a:off x="939566" y="1653688"/>
            <a:ext cx="10192625" cy="3323987"/>
          </a:xfrm>
          <a:prstGeom prst="rect">
            <a:avLst/>
          </a:prstGeom>
          <a:noFill/>
        </p:spPr>
        <p:txBody>
          <a:bodyPr wrap="square">
            <a:spAutoFit/>
          </a:bodyPr>
          <a:lstStyle/>
          <a:p>
            <a:r>
              <a:rPr lang="en-US" dirty="0"/>
              <a:t>•	Hearing Aids:  $1,000 lifetime maximum increased to $2,000 lifetime maximum</a:t>
            </a:r>
          </a:p>
          <a:p>
            <a:endParaRPr lang="en-US" dirty="0"/>
          </a:p>
          <a:p>
            <a:r>
              <a:rPr lang="en-US" dirty="0"/>
              <a:t>•	Acupuncture:  Specialist cost share with a  20-visit calendar year maximum</a:t>
            </a:r>
          </a:p>
          <a:p>
            <a:endParaRPr lang="en-US" dirty="0"/>
          </a:p>
          <a:p>
            <a:r>
              <a:rPr lang="en-US" dirty="0"/>
              <a:t>•	Enhanced Infertility :  Diagnosis &amp; treatment of underlying medical condition, including artificial insemination.</a:t>
            </a:r>
          </a:p>
          <a:p>
            <a:endParaRPr lang="en-US" dirty="0"/>
          </a:p>
          <a:p>
            <a:r>
              <a:rPr lang="en-US" dirty="0"/>
              <a:t>•	ART:  Advanced Reproductive Technology, including 3 cycles of ovulation induction and 3 cycles of IVF</a:t>
            </a:r>
          </a:p>
          <a:p>
            <a:endParaRPr lang="en-US" dirty="0"/>
          </a:p>
          <a:p>
            <a:r>
              <a:rPr lang="en-US" dirty="0"/>
              <a:t>•	Blood &amp; Blood Products:  Aetna’s standard blood benefit has been enhanced to include coverage for blood and blood products when purchased by a facility / provider</a:t>
            </a:r>
          </a:p>
          <a:p>
            <a:endParaRPr lang="en-US" dirty="0"/>
          </a:p>
          <a:p>
            <a:r>
              <a:rPr lang="en-US" dirty="0"/>
              <a:t>•	Aetna Health Your Way Core Benefit - Health Assessment and Digital Support</a:t>
            </a:r>
          </a:p>
          <a:p>
            <a:endParaRPr lang="en-US" dirty="0"/>
          </a:p>
          <a:p>
            <a:r>
              <a:rPr lang="en-US" dirty="0"/>
              <a:t>•	Hinge Health – Aetna Back and Joint</a:t>
            </a:r>
          </a:p>
        </p:txBody>
      </p:sp>
    </p:spTree>
    <p:extLst>
      <p:ext uri="{BB962C8B-B14F-4D97-AF65-F5344CB8AC3E}">
        <p14:creationId xmlns:p14="http://schemas.microsoft.com/office/powerpoint/2010/main" val="199114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A9718-DF31-E55B-56C8-519E5508CCDD}"/>
              </a:ext>
            </a:extLst>
          </p:cNvPr>
          <p:cNvPicPr>
            <a:picLocks noChangeAspect="1"/>
          </p:cNvPicPr>
          <p:nvPr/>
        </p:nvPicPr>
        <p:blipFill>
          <a:blip r:embed="rId2"/>
          <a:stretch>
            <a:fillRect/>
          </a:stretch>
        </p:blipFill>
        <p:spPr>
          <a:xfrm>
            <a:off x="766297" y="383544"/>
            <a:ext cx="11344128" cy="5904005"/>
          </a:xfrm>
          <a:prstGeom prst="rect">
            <a:avLst/>
          </a:prstGeom>
        </p:spPr>
      </p:pic>
    </p:spTree>
    <p:extLst>
      <p:ext uri="{BB962C8B-B14F-4D97-AF65-F5344CB8AC3E}">
        <p14:creationId xmlns:p14="http://schemas.microsoft.com/office/powerpoint/2010/main" val="350900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0E5EAD-60EE-A94D-A6E7-28F60BBF287E}"/>
              </a:ext>
            </a:extLst>
          </p:cNvPr>
          <p:cNvSpPr/>
          <p:nvPr/>
        </p:nvSpPr>
        <p:spPr bwMode="gray">
          <a:xfrm>
            <a:off x="266700" y="279400"/>
            <a:ext cx="7785100" cy="5969000"/>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9" name="Round Same Side Corner Rectangle 18">
            <a:extLst>
              <a:ext uri="{FF2B5EF4-FFF2-40B4-BE49-F238E27FC236}">
                <a16:creationId xmlns:a16="http://schemas.microsoft.com/office/drawing/2014/main" id="{B4E8668A-4FFC-F145-BD91-AF30B9E83523}"/>
              </a:ext>
            </a:extLst>
          </p:cNvPr>
          <p:cNvSpPr/>
          <p:nvPr/>
        </p:nvSpPr>
        <p:spPr>
          <a:xfrm flipV="1">
            <a:off x="590310" y="3761772"/>
            <a:ext cx="6863786" cy="1452727"/>
          </a:xfrm>
          <a:prstGeom prst="round2SameRect">
            <a:avLst>
              <a:gd name="adj1" fmla="val 8991"/>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4" name="Round Same Side Corner Rectangle 23">
            <a:extLst>
              <a:ext uri="{FF2B5EF4-FFF2-40B4-BE49-F238E27FC236}">
                <a16:creationId xmlns:a16="http://schemas.microsoft.com/office/drawing/2014/main" id="{1312F699-FB9C-E749-A482-07770D69E1E0}"/>
              </a:ext>
            </a:extLst>
          </p:cNvPr>
          <p:cNvSpPr/>
          <p:nvPr/>
        </p:nvSpPr>
        <p:spPr>
          <a:xfrm>
            <a:off x="590310" y="1992399"/>
            <a:ext cx="6863786" cy="1963650"/>
          </a:xfrm>
          <a:prstGeom prst="round2SameRect">
            <a:avLst>
              <a:gd name="adj1" fmla="val 9285"/>
              <a:gd name="adj2" fmla="val 0"/>
            </a:avLst>
          </a:prstGeom>
          <a:solidFill>
            <a:srgbClr val="DE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5" name="Title 1">
            <a:extLst>
              <a:ext uri="{FF2B5EF4-FFF2-40B4-BE49-F238E27FC236}">
                <a16:creationId xmlns:a16="http://schemas.microsoft.com/office/drawing/2014/main" id="{CA03D399-08C9-E947-B8D0-FA1CA715AE61}"/>
              </a:ext>
            </a:extLst>
          </p:cNvPr>
          <p:cNvSpPr txBox="1">
            <a:spLocks/>
          </p:cNvSpPr>
          <p:nvPr/>
        </p:nvSpPr>
        <p:spPr>
          <a:xfrm>
            <a:off x="877280" y="2605828"/>
            <a:ext cx="2573283" cy="1302256"/>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spcAft>
                <a:spcPts val="400"/>
              </a:spcAft>
            </a:pPr>
            <a:r>
              <a:rPr lang="en-US" sz="1600" b="1" dirty="0">
                <a:solidFill>
                  <a:srgbClr val="693681"/>
                </a:solidFill>
                <a:latin typeface="+mn-lt"/>
                <a:ea typeface="Open Sans" panose="020B0606030504020204" pitchFamily="34" charset="0"/>
                <a:cs typeface="Arial" panose="020B0604020202020204" pitchFamily="34" charset="0"/>
              </a:rPr>
              <a:t>In-network</a:t>
            </a:r>
          </a:p>
          <a:p>
            <a:pPr>
              <a:spcAft>
                <a:spcPts val="400"/>
              </a:spcAft>
            </a:pPr>
            <a:r>
              <a:rPr lang="en-US" sz="1200" dirty="0">
                <a:solidFill>
                  <a:schemeClr val="accent6">
                    <a:lumMod val="50000"/>
                  </a:schemeClr>
                </a:solidFill>
                <a:latin typeface="+mn-lt"/>
                <a:ea typeface="Open Sans" panose="020B0606030504020204" pitchFamily="34" charset="0"/>
                <a:cs typeface="Arial" panose="020B0604020202020204" pitchFamily="34" charset="0"/>
              </a:rPr>
              <a:t>Visit a dentist in the Aetna Dental PPO network.</a:t>
            </a:r>
          </a:p>
          <a:p>
            <a:pPr>
              <a:spcBef>
                <a:spcPts val="600"/>
              </a:spcBef>
              <a:spcAft>
                <a:spcPts val="400"/>
              </a:spcAft>
            </a:pPr>
            <a:r>
              <a:rPr lang="en-US" sz="1200" dirty="0">
                <a:solidFill>
                  <a:schemeClr val="accent6">
                    <a:lumMod val="50000"/>
                  </a:schemeClr>
                </a:solidFill>
                <a:latin typeface="+mn-lt"/>
                <a:ea typeface="Open Sans" panose="020B0606030504020204" pitchFamily="34" charset="0"/>
                <a:cs typeface="Arial" panose="020B0604020202020204" pitchFamily="34" charset="0"/>
              </a:rPr>
              <a:t>To find one, use our online directory at </a:t>
            </a:r>
            <a:r>
              <a:rPr lang="en-US" sz="1200" b="1" dirty="0">
                <a:solidFill>
                  <a:schemeClr val="accent6">
                    <a:lumMod val="50000"/>
                  </a:schemeClr>
                </a:solidFill>
                <a:latin typeface="+mn-lt"/>
                <a:ea typeface="Open Sans" panose="020B0606030504020204" pitchFamily="34" charset="0"/>
                <a:cs typeface="Arial" panose="020B0604020202020204" pitchFamily="34" charset="0"/>
              </a:rPr>
              <a:t>Aetna.com</a:t>
            </a:r>
            <a:endParaRPr lang="en-US" sz="1200" dirty="0">
              <a:solidFill>
                <a:schemeClr val="accent6">
                  <a:lumMod val="50000"/>
                </a:schemeClr>
              </a:solidFill>
              <a:latin typeface="+mn-lt"/>
              <a:ea typeface="Open Sans" panose="020B0606030504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F382B41-7D76-7E45-8548-1130166A65AA}"/>
              </a:ext>
            </a:extLst>
          </p:cNvPr>
          <p:cNvSpPr/>
          <p:nvPr/>
        </p:nvSpPr>
        <p:spPr>
          <a:xfrm>
            <a:off x="877280" y="2174707"/>
            <a:ext cx="1646541" cy="369332"/>
          </a:xfrm>
          <a:prstGeom prst="rect">
            <a:avLst/>
          </a:prstGeom>
        </p:spPr>
        <p:txBody>
          <a:bodyPr wrap="none">
            <a:spAutoFit/>
          </a:bodyPr>
          <a:lstStyle/>
          <a:p>
            <a:r>
              <a:rPr lang="en-US" b="1" dirty="0">
                <a:solidFill>
                  <a:schemeClr val="accent6">
                    <a:lumMod val="50000"/>
                  </a:schemeClr>
                </a:solidFill>
                <a:ea typeface="Open Sans Bold" panose="020B0806030504020204" pitchFamily="34" charset="0"/>
                <a:cs typeface="Open Sans Bold" panose="020B0806030504020204" pitchFamily="34" charset="0"/>
              </a:rPr>
              <a:t>Your options</a:t>
            </a:r>
          </a:p>
        </p:txBody>
      </p:sp>
      <p:sp>
        <p:nvSpPr>
          <p:cNvPr id="27" name="Rectangle 26">
            <a:extLst>
              <a:ext uri="{FF2B5EF4-FFF2-40B4-BE49-F238E27FC236}">
                <a16:creationId xmlns:a16="http://schemas.microsoft.com/office/drawing/2014/main" id="{42C87E89-EFDE-A04E-BFF0-28B3C286771F}"/>
              </a:ext>
            </a:extLst>
          </p:cNvPr>
          <p:cNvSpPr/>
          <p:nvPr/>
        </p:nvSpPr>
        <p:spPr>
          <a:xfrm>
            <a:off x="3962287" y="2156241"/>
            <a:ext cx="1608133" cy="369332"/>
          </a:xfrm>
          <a:prstGeom prst="rect">
            <a:avLst/>
          </a:prstGeom>
        </p:spPr>
        <p:txBody>
          <a:bodyPr wrap="none">
            <a:spAutoFit/>
          </a:bodyPr>
          <a:lstStyle/>
          <a:p>
            <a:r>
              <a:rPr lang="en-US" b="1" dirty="0">
                <a:solidFill>
                  <a:schemeClr val="accent6">
                    <a:lumMod val="50000"/>
                  </a:schemeClr>
                </a:solidFill>
                <a:ea typeface="Open Sans Bold" panose="020B0806030504020204" pitchFamily="34" charset="0"/>
                <a:cs typeface="Open Sans Bold" panose="020B0806030504020204" pitchFamily="34" charset="0"/>
              </a:rPr>
              <a:t>How it works</a:t>
            </a:r>
          </a:p>
        </p:txBody>
      </p:sp>
      <p:sp>
        <p:nvSpPr>
          <p:cNvPr id="31" name="Rectangle 30">
            <a:extLst>
              <a:ext uri="{FF2B5EF4-FFF2-40B4-BE49-F238E27FC236}">
                <a16:creationId xmlns:a16="http://schemas.microsoft.com/office/drawing/2014/main" id="{F13F9E51-DB35-3A4A-933F-C04B980A5701}"/>
              </a:ext>
            </a:extLst>
          </p:cNvPr>
          <p:cNvSpPr/>
          <p:nvPr/>
        </p:nvSpPr>
        <p:spPr>
          <a:xfrm>
            <a:off x="501962" y="1398692"/>
            <a:ext cx="5671821" cy="373372"/>
          </a:xfrm>
          <a:prstGeom prst="rect">
            <a:avLst/>
          </a:prstGeom>
        </p:spPr>
        <p:txBody>
          <a:bodyPr wrap="square">
            <a:spAutoFit/>
          </a:bodyPr>
          <a:lstStyle/>
          <a:p>
            <a:pPr>
              <a:lnSpc>
                <a:spcPct val="110000"/>
              </a:lnSpc>
            </a:pPr>
            <a:r>
              <a:rPr lang="en-US" dirty="0">
                <a:solidFill>
                  <a:schemeClr val="accent6">
                    <a:lumMod val="50000"/>
                  </a:schemeClr>
                </a:solidFill>
                <a:ea typeface="Calibri" charset="0"/>
                <a:cs typeface="Calibri" charset="0"/>
              </a:rPr>
              <a:t>In network or out — it’s your choice</a:t>
            </a:r>
          </a:p>
        </p:txBody>
      </p:sp>
      <p:sp>
        <p:nvSpPr>
          <p:cNvPr id="33" name="Rectangle 32">
            <a:extLst>
              <a:ext uri="{FF2B5EF4-FFF2-40B4-BE49-F238E27FC236}">
                <a16:creationId xmlns:a16="http://schemas.microsoft.com/office/drawing/2014/main" id="{911CBF38-63E3-F848-BDFE-DC62E02BBB28}"/>
              </a:ext>
            </a:extLst>
          </p:cNvPr>
          <p:cNvSpPr/>
          <p:nvPr/>
        </p:nvSpPr>
        <p:spPr>
          <a:xfrm>
            <a:off x="877280" y="4187678"/>
            <a:ext cx="2083004" cy="759182"/>
          </a:xfrm>
          <a:prstGeom prst="rect">
            <a:avLst/>
          </a:prstGeom>
        </p:spPr>
        <p:txBody>
          <a:bodyPr wrap="square">
            <a:spAutoFit/>
          </a:bodyPr>
          <a:lstStyle/>
          <a:p>
            <a:pPr>
              <a:spcAft>
                <a:spcPts val="400"/>
              </a:spcAft>
            </a:pPr>
            <a:r>
              <a:rPr lang="en-US" sz="1600" b="1" dirty="0">
                <a:solidFill>
                  <a:schemeClr val="accent6">
                    <a:lumMod val="50000"/>
                  </a:schemeClr>
                </a:solidFill>
                <a:ea typeface="Open Sans" panose="020B0606030504020204" pitchFamily="34" charset="0"/>
                <a:cs typeface="Arial" panose="020B0604020202020204" pitchFamily="34" charset="0"/>
              </a:rPr>
              <a:t>Out-of-network</a:t>
            </a:r>
          </a:p>
          <a:p>
            <a:pPr>
              <a:spcAft>
                <a:spcPts val="400"/>
              </a:spcAft>
            </a:pPr>
            <a:r>
              <a:rPr lang="en-US" sz="1200" dirty="0">
                <a:solidFill>
                  <a:schemeClr val="accent6">
                    <a:lumMod val="50000"/>
                  </a:schemeClr>
                </a:solidFill>
                <a:ea typeface="Open Sans" panose="020B0606030504020204" pitchFamily="34" charset="0"/>
                <a:cs typeface="Arial" panose="020B0604020202020204" pitchFamily="34" charset="0"/>
              </a:rPr>
              <a:t>Visit any licensed dentist outside the network.</a:t>
            </a:r>
          </a:p>
        </p:txBody>
      </p:sp>
      <p:sp>
        <p:nvSpPr>
          <p:cNvPr id="34" name="Rectangle 33">
            <a:extLst>
              <a:ext uri="{FF2B5EF4-FFF2-40B4-BE49-F238E27FC236}">
                <a16:creationId xmlns:a16="http://schemas.microsoft.com/office/drawing/2014/main" id="{F4028F0A-9091-1D45-B516-2483EEA2FDB7}"/>
              </a:ext>
            </a:extLst>
          </p:cNvPr>
          <p:cNvSpPr/>
          <p:nvPr/>
        </p:nvSpPr>
        <p:spPr>
          <a:xfrm>
            <a:off x="3962287" y="2562959"/>
            <a:ext cx="3179589" cy="882293"/>
          </a:xfrm>
          <a:prstGeom prst="rect">
            <a:avLst/>
          </a:prstGeom>
        </p:spPr>
        <p:txBody>
          <a:bodyPr wrap="square">
            <a:spAutoFit/>
          </a:bodyPr>
          <a:lstStyle/>
          <a:p>
            <a:pPr marL="173736" indent="-173736">
              <a:spcAft>
                <a:spcPts val="400"/>
              </a:spcAft>
              <a:buFont typeface="Arial" panose="020B0604020202020204" pitchFamily="34" charset="0"/>
              <a:buChar char="•"/>
            </a:pPr>
            <a:r>
              <a:rPr lang="en-US" sz="1200" dirty="0">
                <a:solidFill>
                  <a:schemeClr val="accent6">
                    <a:lumMod val="50000"/>
                  </a:schemeClr>
                </a:solidFill>
                <a:ea typeface="Open Sans" panose="020B0606030504020204" pitchFamily="34" charset="0"/>
                <a:cs typeface="Arial" panose="020B0604020202020204" pitchFamily="34" charset="0"/>
              </a:rPr>
              <a:t>Network dentists offer special rates for covered services. So, your share of the cost is usually lower.</a:t>
            </a:r>
          </a:p>
          <a:p>
            <a:pPr marL="173736" indent="-173736">
              <a:spcAft>
                <a:spcPts val="400"/>
              </a:spcAft>
              <a:buFont typeface="Arial" panose="020B0604020202020204" pitchFamily="34" charset="0"/>
              <a:buChar char="•"/>
            </a:pPr>
            <a:r>
              <a:rPr lang="en-US" sz="1200" dirty="0">
                <a:solidFill>
                  <a:schemeClr val="accent6">
                    <a:lumMod val="50000"/>
                  </a:schemeClr>
                </a:solidFill>
                <a:ea typeface="Open Sans" panose="020B0606030504020204" pitchFamily="34" charset="0"/>
                <a:cs typeface="Arial" panose="020B0604020202020204" pitchFamily="34" charset="0"/>
              </a:rPr>
              <a:t>Network dentists file claims for you.</a:t>
            </a:r>
          </a:p>
        </p:txBody>
      </p:sp>
      <p:sp>
        <p:nvSpPr>
          <p:cNvPr id="35" name="Rectangle 34">
            <a:extLst>
              <a:ext uri="{FF2B5EF4-FFF2-40B4-BE49-F238E27FC236}">
                <a16:creationId xmlns:a16="http://schemas.microsoft.com/office/drawing/2014/main" id="{AE366626-070D-5B42-B3C6-F7145CB3E4D0}"/>
              </a:ext>
            </a:extLst>
          </p:cNvPr>
          <p:cNvSpPr/>
          <p:nvPr/>
        </p:nvSpPr>
        <p:spPr>
          <a:xfrm>
            <a:off x="3962287" y="4181182"/>
            <a:ext cx="3124519" cy="697627"/>
          </a:xfrm>
          <a:prstGeom prst="rect">
            <a:avLst/>
          </a:prstGeom>
        </p:spPr>
        <p:txBody>
          <a:bodyPr wrap="square">
            <a:spAutoFit/>
          </a:bodyPr>
          <a:lstStyle/>
          <a:p>
            <a:pPr marL="173736" indent="-173736">
              <a:spcAft>
                <a:spcPts val="400"/>
              </a:spcAft>
              <a:buFont typeface="Arial" panose="020B0604020202020204" pitchFamily="34" charset="0"/>
              <a:buChar char="•"/>
            </a:pPr>
            <a:r>
              <a:rPr lang="en-US" sz="1200" dirty="0">
                <a:solidFill>
                  <a:schemeClr val="accent6">
                    <a:lumMod val="50000"/>
                  </a:schemeClr>
                </a:solidFill>
                <a:ea typeface="Open Sans" panose="020B0606030504020204" pitchFamily="34" charset="0"/>
                <a:cs typeface="Arial" panose="020B0604020202020204" pitchFamily="34" charset="0"/>
              </a:rPr>
              <a:t>You may pay more when you get care from dentists who aren’t in the network. </a:t>
            </a:r>
          </a:p>
          <a:p>
            <a:pPr marL="173736" indent="-173736">
              <a:spcAft>
                <a:spcPts val="400"/>
              </a:spcAft>
              <a:buFont typeface="Arial" panose="020B0604020202020204" pitchFamily="34" charset="0"/>
              <a:buChar char="•"/>
            </a:pPr>
            <a:r>
              <a:rPr lang="en-US" sz="1200" dirty="0">
                <a:solidFill>
                  <a:schemeClr val="accent6">
                    <a:lumMod val="50000"/>
                  </a:schemeClr>
                </a:solidFill>
                <a:ea typeface="Open Sans" panose="020B0606030504020204" pitchFamily="34" charset="0"/>
                <a:cs typeface="Arial" panose="020B0604020202020204" pitchFamily="34" charset="0"/>
              </a:rPr>
              <a:t>You may have to file your own claims.</a:t>
            </a:r>
          </a:p>
        </p:txBody>
      </p:sp>
      <p:sp>
        <p:nvSpPr>
          <p:cNvPr id="36" name="Title 1">
            <a:extLst>
              <a:ext uri="{FF2B5EF4-FFF2-40B4-BE49-F238E27FC236}">
                <a16:creationId xmlns:a16="http://schemas.microsoft.com/office/drawing/2014/main" id="{D9975887-C0C8-A149-B4F4-B89469450D22}"/>
              </a:ext>
            </a:extLst>
          </p:cNvPr>
          <p:cNvSpPr txBox="1">
            <a:spLocks/>
          </p:cNvSpPr>
          <p:nvPr/>
        </p:nvSpPr>
        <p:spPr>
          <a:xfrm>
            <a:off x="478812" y="459029"/>
            <a:ext cx="5486400" cy="907950"/>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nSpc>
                <a:spcPct val="100000"/>
              </a:lnSpc>
            </a:pPr>
            <a:r>
              <a:rPr lang="en-US" sz="3200" b="1" dirty="0">
                <a:solidFill>
                  <a:schemeClr val="accent6">
                    <a:lumMod val="50000"/>
                  </a:schemeClr>
                </a:solidFill>
                <a:latin typeface="+mn-lt"/>
                <a:ea typeface="Domaine Disp" charset="0"/>
                <a:cs typeface="Domaine Disp" charset="0"/>
              </a:rPr>
              <a:t>Easy-to-use coverage </a:t>
            </a:r>
            <a:br>
              <a:rPr lang="en-US" sz="2400" dirty="0">
                <a:solidFill>
                  <a:schemeClr val="accent6">
                    <a:lumMod val="50000"/>
                  </a:schemeClr>
                </a:solidFill>
                <a:latin typeface="+mn-lt"/>
              </a:rPr>
            </a:br>
            <a:r>
              <a:rPr lang="en-US" sz="2400" dirty="0">
                <a:solidFill>
                  <a:schemeClr val="accent6">
                    <a:lumMod val="50000"/>
                  </a:schemeClr>
                </a:solidFill>
                <a:latin typeface="+mn-lt"/>
              </a:rPr>
              <a:t>with the </a:t>
            </a:r>
            <a:r>
              <a:rPr lang="en-US" sz="2400" b="1" dirty="0">
                <a:solidFill>
                  <a:schemeClr val="accent6">
                    <a:lumMod val="50000"/>
                  </a:schemeClr>
                </a:solidFill>
                <a:latin typeface="+mn-lt"/>
                <a:ea typeface="Open Sans" charset="0"/>
                <a:cs typeface="Arial" panose="020B0604020202020204" pitchFamily="34" charset="0"/>
              </a:rPr>
              <a:t>Aetna Dental</a:t>
            </a:r>
            <a:r>
              <a:rPr lang="en-US" sz="1600" b="1" baseline="68000" dirty="0">
                <a:solidFill>
                  <a:schemeClr val="accent6">
                    <a:lumMod val="50000"/>
                  </a:schemeClr>
                </a:solidFill>
                <a:latin typeface="+mn-lt"/>
                <a:ea typeface="Open Sans" charset="0"/>
                <a:cs typeface="Arial" panose="020B0604020202020204" pitchFamily="34" charset="0"/>
              </a:rPr>
              <a:t>®</a:t>
            </a:r>
            <a:r>
              <a:rPr lang="en-US" sz="2400" b="1" dirty="0">
                <a:solidFill>
                  <a:schemeClr val="accent6">
                    <a:lumMod val="50000"/>
                  </a:schemeClr>
                </a:solidFill>
                <a:latin typeface="+mn-lt"/>
                <a:ea typeface="Open Sans" charset="0"/>
                <a:cs typeface="Arial" panose="020B0604020202020204" pitchFamily="34" charset="0"/>
              </a:rPr>
              <a:t> PPO</a:t>
            </a:r>
            <a:r>
              <a:rPr lang="en-US" sz="2400" b="1" baseline="30000" dirty="0">
                <a:solidFill>
                  <a:schemeClr val="accent6">
                    <a:lumMod val="50000"/>
                  </a:schemeClr>
                </a:solidFill>
                <a:latin typeface="+mn-lt"/>
                <a:ea typeface="Open Sans" charset="0"/>
                <a:cs typeface="Arial" panose="020B0604020202020204" pitchFamily="34" charset="0"/>
              </a:rPr>
              <a:t> </a:t>
            </a:r>
            <a:r>
              <a:rPr lang="en-US" sz="2400" b="1" dirty="0">
                <a:solidFill>
                  <a:schemeClr val="accent6">
                    <a:lumMod val="50000"/>
                  </a:schemeClr>
                </a:solidFill>
                <a:latin typeface="+mn-lt"/>
                <a:ea typeface="Open Sans" charset="0"/>
                <a:cs typeface="Arial" panose="020B0604020202020204" pitchFamily="34" charset="0"/>
              </a:rPr>
              <a:t>plan</a:t>
            </a:r>
          </a:p>
        </p:txBody>
      </p:sp>
      <p:cxnSp>
        <p:nvCxnSpPr>
          <p:cNvPr id="38" name="Straight Connector 37">
            <a:extLst>
              <a:ext uri="{FF2B5EF4-FFF2-40B4-BE49-F238E27FC236}">
                <a16:creationId xmlns:a16="http://schemas.microsoft.com/office/drawing/2014/main" id="{901F8DDA-17F7-2B43-A2A2-391C9601DF51}"/>
              </a:ext>
            </a:extLst>
          </p:cNvPr>
          <p:cNvCxnSpPr/>
          <p:nvPr/>
        </p:nvCxnSpPr>
        <p:spPr>
          <a:xfrm>
            <a:off x="3611302" y="1886673"/>
            <a:ext cx="0" cy="3414532"/>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344E29F-48FF-684E-93C5-9A5656E1853B}"/>
              </a:ext>
            </a:extLst>
          </p:cNvPr>
          <p:cNvCxnSpPr>
            <a:cxnSpLocks/>
          </p:cNvCxnSpPr>
          <p:nvPr/>
        </p:nvCxnSpPr>
        <p:spPr>
          <a:xfrm>
            <a:off x="478812" y="3956049"/>
            <a:ext cx="7212736" cy="17451"/>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66C6FDA-143A-FD40-AA6C-223EA5E3AB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9839" y="386876"/>
            <a:ext cx="3657600" cy="5760720"/>
          </a:xfrm>
          <a:prstGeom prst="rect">
            <a:avLst/>
          </a:prstGeom>
        </p:spPr>
      </p:pic>
    </p:spTree>
    <p:extLst>
      <p:ext uri="{BB962C8B-B14F-4D97-AF65-F5344CB8AC3E}">
        <p14:creationId xmlns:p14="http://schemas.microsoft.com/office/powerpoint/2010/main" val="199756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BC90733-D6EC-0145-9C07-F9B3C3EA2C5F}"/>
              </a:ext>
            </a:extLst>
          </p:cNvPr>
          <p:cNvSpPr/>
          <p:nvPr/>
        </p:nvSpPr>
        <p:spPr bwMode="gray">
          <a:xfrm>
            <a:off x="5200850" y="1906302"/>
            <a:ext cx="6173394" cy="3405004"/>
          </a:xfrm>
          <a:prstGeom prst="roundRect">
            <a:avLst>
              <a:gd name="adj" fmla="val 6173"/>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21" name="Rounded Rectangle 20">
            <a:extLst>
              <a:ext uri="{FF2B5EF4-FFF2-40B4-BE49-F238E27FC236}">
                <a16:creationId xmlns:a16="http://schemas.microsoft.com/office/drawing/2014/main" id="{A447C34C-47CD-5344-B3A9-8216F8B495AC}"/>
              </a:ext>
            </a:extLst>
          </p:cNvPr>
          <p:cNvSpPr/>
          <p:nvPr/>
        </p:nvSpPr>
        <p:spPr bwMode="gray">
          <a:xfrm>
            <a:off x="719370" y="1897844"/>
            <a:ext cx="4120260" cy="3412974"/>
          </a:xfrm>
          <a:prstGeom prst="roundRect">
            <a:avLst>
              <a:gd name="adj" fmla="val 6173"/>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8" name="Content Placeholder 8">
            <a:extLst>
              <a:ext uri="{FF2B5EF4-FFF2-40B4-BE49-F238E27FC236}">
                <a16:creationId xmlns:a16="http://schemas.microsoft.com/office/drawing/2014/main" id="{42D8B179-E1F4-470C-B0FD-0598C5154CB5}"/>
              </a:ext>
            </a:extLst>
          </p:cNvPr>
          <p:cNvSpPr txBox="1">
            <a:spLocks/>
          </p:cNvSpPr>
          <p:nvPr/>
        </p:nvSpPr>
        <p:spPr bwMode="gray">
          <a:xfrm>
            <a:off x="1093978" y="2339246"/>
            <a:ext cx="3610369" cy="2830613"/>
          </a:xfrm>
          <a:prstGeom prst="rect">
            <a:avLst/>
          </a:prstGeom>
        </p:spPr>
        <p:txBody>
          <a:bodyPr vert="horz" lIns="0" tIns="0" rIns="0" bIns="0" rtlCol="0">
            <a:noAutofit/>
          </a:bodyPr>
          <a:lstStyle>
            <a:lvl1pPr marL="0" indent="0" algn="ctr" defTabSz="457200" rtl="0" eaLnBrk="1" latinLnBrk="0" hangingPunct="1">
              <a:spcBef>
                <a:spcPts val="1800"/>
              </a:spcBef>
              <a:buClrTx/>
              <a:buFont typeface="Arial"/>
              <a:buNone/>
              <a:defRPr lang="en-US" sz="1800" b="1" kern="1200" cap="none" baseline="0" dirty="0" smtClean="0">
                <a:solidFill>
                  <a:schemeClr val="tx2"/>
                </a:solidFill>
                <a:latin typeface="+mn-lt"/>
                <a:ea typeface="+mn-ea"/>
                <a:cs typeface="+mn-cs"/>
              </a:defRPr>
            </a:lvl1pPr>
            <a:lvl2pPr marL="0" indent="0" algn="ctr" defTabSz="457200" rtl="0" eaLnBrk="1" latinLnBrk="0" hangingPunct="1">
              <a:spcBef>
                <a:spcPts val="1200"/>
              </a:spcBef>
              <a:buClrTx/>
              <a:buFontTx/>
              <a:buNone/>
              <a:defRPr lang="en-US" sz="1600" kern="1200" baseline="0" dirty="0" smtClean="0">
                <a:solidFill>
                  <a:schemeClr val="tx2"/>
                </a:solidFill>
                <a:latin typeface="+mn-lt"/>
                <a:ea typeface="+mn-ea"/>
                <a:cs typeface="+mn-cs"/>
              </a:defRPr>
            </a:lvl2pPr>
            <a:lvl3pPr marL="171450" indent="0" algn="l" defTabSz="457200" rtl="0" eaLnBrk="1" latinLnBrk="0" hangingPunct="1">
              <a:spcBef>
                <a:spcPts val="600"/>
              </a:spcBef>
              <a:buClrTx/>
              <a:buFont typeface="Arial" panose="020B0604020202020204" pitchFamily="34" charset="0"/>
              <a:buNone/>
              <a:defRPr lang="en-US" sz="1600" kern="1200" baseline="0" dirty="0" smtClean="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lang="en-US" sz="1600" kern="1200" baseline="0" dirty="0" smtClean="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lang="en-US" sz="1600" kern="1200" baseline="0" dirty="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600" kern="1200" baseline="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600" kern="1200" baseline="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600" kern="1200" baseline="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600" kern="1200">
                <a:solidFill>
                  <a:schemeClr val="tx2"/>
                </a:solidFill>
                <a:latin typeface="+mn-lt"/>
                <a:ea typeface="+mn-ea"/>
                <a:cs typeface="+mn-cs"/>
              </a:defRPr>
            </a:lvl9pPr>
          </a:lstStyle>
          <a:p>
            <a:pPr algn="l">
              <a:spcBef>
                <a:spcPts val="0"/>
              </a:spcBef>
              <a:spcAft>
                <a:spcPts val="800"/>
              </a:spcAft>
            </a:pPr>
            <a:r>
              <a:rPr lang="en-US" dirty="0">
                <a:solidFill>
                  <a:srgbClr val="0A4B8C"/>
                </a:solidFill>
                <a:ea typeface="Calibri" panose="020F0502020204030204" pitchFamily="34" charset="0"/>
              </a:rPr>
              <a:t>Alternative orthodontics*</a:t>
            </a:r>
          </a:p>
          <a:p>
            <a:pPr marL="285750" indent="-285750" algn="l">
              <a:spcBef>
                <a:spcPts val="0"/>
              </a:spcBef>
              <a:spcAft>
                <a:spcPts val="1800"/>
              </a:spcAft>
              <a:buFont typeface="Arial" panose="020B0604020202020204" pitchFamily="34" charset="0"/>
              <a:buChar char="•"/>
            </a:pPr>
            <a:r>
              <a:rPr lang="en-US" sz="1400" b="0" dirty="0">
                <a:ea typeface="Calibri" panose="020F0502020204030204" pitchFamily="34" charset="0"/>
                <a:cs typeface="Times New Roman" panose="02020603050405020304" pitchFamily="18" charset="0"/>
              </a:rPr>
              <a:t>We partner with online vendors to provide certified, convenient orthodontic solutions. </a:t>
            </a:r>
          </a:p>
          <a:p>
            <a:pPr marL="285750" indent="-285750" algn="l">
              <a:spcBef>
                <a:spcPts val="0"/>
              </a:spcBef>
              <a:spcAft>
                <a:spcPts val="1800"/>
              </a:spcAft>
              <a:buFont typeface="Arial" panose="020B0604020202020204" pitchFamily="34" charset="0"/>
              <a:buChar char="•"/>
            </a:pPr>
            <a:r>
              <a:rPr lang="en-US" sz="1400" b="0" dirty="0">
                <a:ea typeface="Calibri" panose="020F0502020204030204" pitchFamily="34" charset="0"/>
                <a:cs typeface="Times New Roman" panose="02020603050405020304" pitchFamily="18" charset="0"/>
              </a:rPr>
              <a:t>Providers oversee remote treatment management and guidance from beginning to end — no in-person appointment needed.</a:t>
            </a:r>
            <a:endParaRPr lang="en-US" sz="1400" b="0" dirty="0">
              <a:ea typeface="Calibri" panose="020F0502020204030204" pitchFamily="34" charset="0"/>
            </a:endParaRPr>
          </a:p>
          <a:p>
            <a:pPr marL="285750" indent="-285750" algn="l">
              <a:spcBef>
                <a:spcPts val="0"/>
              </a:spcBef>
              <a:spcAft>
                <a:spcPts val="1800"/>
              </a:spcAft>
              <a:buFont typeface="Arial" panose="020B0604020202020204" pitchFamily="34" charset="0"/>
              <a:buChar char="•"/>
            </a:pPr>
            <a:r>
              <a:rPr lang="en-US" sz="1400" b="0" dirty="0">
                <a:ea typeface="Calibri" panose="020F0502020204030204" pitchFamily="34" charset="0"/>
                <a:cs typeface="Times New Roman" panose="02020603050405020304" pitchFamily="18" charset="0"/>
              </a:rPr>
              <a:t>Supplies are delivered directly to members’ homes.</a:t>
            </a:r>
          </a:p>
        </p:txBody>
      </p:sp>
      <p:sp>
        <p:nvSpPr>
          <p:cNvPr id="19" name="Content Placeholder 9">
            <a:extLst>
              <a:ext uri="{FF2B5EF4-FFF2-40B4-BE49-F238E27FC236}">
                <a16:creationId xmlns:a16="http://schemas.microsoft.com/office/drawing/2014/main" id="{3C2D7780-FBDD-4660-9317-CC7913DA72D5}"/>
              </a:ext>
            </a:extLst>
          </p:cNvPr>
          <p:cNvSpPr txBox="1">
            <a:spLocks/>
          </p:cNvSpPr>
          <p:nvPr/>
        </p:nvSpPr>
        <p:spPr bwMode="gray">
          <a:xfrm>
            <a:off x="5585015" y="2347703"/>
            <a:ext cx="5613416" cy="2730135"/>
          </a:xfrm>
          <a:prstGeom prst="rect">
            <a:avLst/>
          </a:prstGeom>
        </p:spPr>
        <p:txBody>
          <a:bodyPr vert="horz" lIns="0" tIns="0" rIns="0" bIns="0" rtlCol="0">
            <a:noAutofit/>
          </a:bodyPr>
          <a:lstStyle>
            <a:lvl1pPr marL="0" indent="0" algn="ctr" defTabSz="457200" rtl="0" eaLnBrk="1" latinLnBrk="0" hangingPunct="1">
              <a:spcBef>
                <a:spcPts val="1800"/>
              </a:spcBef>
              <a:buClrTx/>
              <a:buFont typeface="Arial"/>
              <a:buNone/>
              <a:defRPr lang="en-US" sz="1800" b="1" kern="1200" cap="none" baseline="0" dirty="0" smtClean="0">
                <a:solidFill>
                  <a:schemeClr val="bg1"/>
                </a:solidFill>
                <a:latin typeface="+mn-lt"/>
                <a:ea typeface="+mn-ea"/>
                <a:cs typeface="+mn-cs"/>
              </a:defRPr>
            </a:lvl1pPr>
            <a:lvl2pPr marL="0" indent="0" algn="ctr" defTabSz="457200" rtl="0" eaLnBrk="1" latinLnBrk="0" hangingPunct="1">
              <a:spcBef>
                <a:spcPts val="1200"/>
              </a:spcBef>
              <a:buClrTx/>
              <a:buFontTx/>
              <a:buNone/>
              <a:defRPr lang="en-US" sz="1600" kern="1200" dirty="0" smtClean="0">
                <a:solidFill>
                  <a:schemeClr val="bg1"/>
                </a:solidFill>
                <a:latin typeface="+mn-lt"/>
                <a:ea typeface="+mn-ea"/>
                <a:cs typeface="+mn-cs"/>
              </a:defRPr>
            </a:lvl2pPr>
            <a:lvl3pPr marL="171450" indent="0" algn="l" defTabSz="457200" rtl="0" eaLnBrk="1" latinLnBrk="0" hangingPunct="1">
              <a:spcBef>
                <a:spcPts val="600"/>
              </a:spcBef>
              <a:buClrTx/>
              <a:buFont typeface="Arial" panose="020B0604020202020204" pitchFamily="34" charset="0"/>
              <a:buNone/>
              <a:defRPr lang="en-US" sz="1600" kern="1200" baseline="0" dirty="0" smtClean="0">
                <a:solidFill>
                  <a:schemeClr val="bg1"/>
                </a:solidFill>
                <a:latin typeface="+mn-lt"/>
                <a:ea typeface="+mn-ea"/>
                <a:cs typeface="+mn-cs"/>
              </a:defRPr>
            </a:lvl3pPr>
            <a:lvl4pPr marL="514350" indent="-171450" algn="l" defTabSz="457200" rtl="0" eaLnBrk="1" latinLnBrk="0" hangingPunct="1">
              <a:spcBef>
                <a:spcPts val="600"/>
              </a:spcBef>
              <a:buClrTx/>
              <a:buFont typeface="Arial"/>
              <a:buChar char="•"/>
              <a:defRPr lang="en-US" sz="1600" kern="1200" baseline="0" dirty="0" smtClean="0">
                <a:solidFill>
                  <a:schemeClr val="bg1"/>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lang="en-US" sz="1600" kern="1200" baseline="0" dirty="0">
                <a:solidFill>
                  <a:schemeClr val="bg1"/>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600" kern="1200" baseline="0">
                <a:solidFill>
                  <a:schemeClr val="bg1"/>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600" kern="1200">
                <a:solidFill>
                  <a:schemeClr val="bg1"/>
                </a:solidFill>
                <a:latin typeface="+mn-lt"/>
                <a:ea typeface="+mn-ea"/>
                <a:cs typeface="+mn-cs"/>
              </a:defRPr>
            </a:lvl7pPr>
            <a:lvl8pPr marL="1206500" indent="-177800" algn="l" defTabSz="457200" rtl="0" eaLnBrk="1" latinLnBrk="0" hangingPunct="1">
              <a:spcBef>
                <a:spcPts val="600"/>
              </a:spcBef>
              <a:buClrTx/>
              <a:buFont typeface="Arial"/>
              <a:buChar char="•"/>
              <a:defRPr sz="1600" kern="1200" baseline="0">
                <a:solidFill>
                  <a:schemeClr val="bg1"/>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600" kern="1200">
                <a:solidFill>
                  <a:schemeClr val="bg1"/>
                </a:solidFill>
                <a:latin typeface="+mn-lt"/>
                <a:ea typeface="+mn-ea"/>
                <a:cs typeface="+mn-cs"/>
              </a:defRPr>
            </a:lvl9pPr>
          </a:lstStyle>
          <a:p>
            <a:pPr algn="l">
              <a:spcBef>
                <a:spcPts val="0"/>
              </a:spcBef>
              <a:spcAft>
                <a:spcPts val="800"/>
              </a:spcAft>
            </a:pPr>
            <a:r>
              <a:rPr lang="en-US" dirty="0">
                <a:solidFill>
                  <a:srgbClr val="0A4B8C"/>
                </a:solidFill>
                <a:ea typeface="Calibri" panose="020F0502020204030204" pitchFamily="34" charset="0"/>
              </a:rPr>
              <a:t>Tele-dentistry</a:t>
            </a:r>
          </a:p>
          <a:p>
            <a:pPr marL="285750" indent="-285750" algn="l">
              <a:spcBef>
                <a:spcPts val="0"/>
              </a:spcBef>
              <a:spcAft>
                <a:spcPts val="1200"/>
              </a:spcAft>
              <a:buFont typeface="Arial" panose="020B0604020202020204" pitchFamily="34" charset="0"/>
              <a:buChar char="•"/>
            </a:pPr>
            <a:r>
              <a:rPr lang="en-US" sz="1400" b="0" dirty="0">
                <a:solidFill>
                  <a:schemeClr val="accent6">
                    <a:lumMod val="50000"/>
                  </a:schemeClr>
                </a:solidFill>
                <a:ea typeface="Calibri" panose="020F0502020204030204" pitchFamily="34" charset="0"/>
                <a:cs typeface="Times New Roman" panose="02020603050405020304" pitchFamily="18" charset="0"/>
              </a:rPr>
              <a:t>Members can connect remotely with dentists through a </a:t>
            </a:r>
            <a:br>
              <a:rPr lang="en-US" sz="1400" b="0" dirty="0">
                <a:solidFill>
                  <a:schemeClr val="accent6">
                    <a:lumMod val="50000"/>
                  </a:schemeClr>
                </a:solidFill>
                <a:ea typeface="Calibri" panose="020F0502020204030204" pitchFamily="34" charset="0"/>
                <a:cs typeface="Times New Roman" panose="02020603050405020304" pitchFamily="18" charset="0"/>
              </a:rPr>
            </a:br>
            <a:r>
              <a:rPr lang="en-US" sz="1400" b="0" dirty="0">
                <a:solidFill>
                  <a:schemeClr val="accent6">
                    <a:lumMod val="50000"/>
                  </a:schemeClr>
                </a:solidFill>
                <a:ea typeface="Calibri" panose="020F0502020204030204" pitchFamily="34" charset="0"/>
                <a:cs typeface="Times New Roman" panose="02020603050405020304" pitchFamily="18" charset="0"/>
              </a:rPr>
              <a:t>“virtual visit” via Zoom, Facetime or Skype.</a:t>
            </a:r>
            <a:endParaRPr lang="en-US" sz="1400" b="0" dirty="0">
              <a:solidFill>
                <a:schemeClr val="accent6">
                  <a:lumMod val="50000"/>
                </a:schemeClr>
              </a:solidFill>
              <a:ea typeface="Calibri" panose="020F0502020204030204" pitchFamily="34" charset="0"/>
            </a:endParaRPr>
          </a:p>
          <a:p>
            <a:pPr marL="285750" indent="-285750" algn="l">
              <a:spcBef>
                <a:spcPts val="0"/>
              </a:spcBef>
              <a:spcAft>
                <a:spcPts val="1200"/>
              </a:spcAft>
              <a:buFont typeface="Arial" panose="020B0604020202020204" pitchFamily="34" charset="0"/>
              <a:buChar char="•"/>
            </a:pPr>
            <a:r>
              <a:rPr lang="en-US" sz="1400" b="0" dirty="0">
                <a:solidFill>
                  <a:schemeClr val="accent6">
                    <a:lumMod val="50000"/>
                  </a:schemeClr>
                </a:solidFill>
                <a:ea typeface="Calibri" panose="020F0502020204030204" pitchFamily="34" charset="0"/>
                <a:cs typeface="Times New Roman" panose="02020603050405020304" pitchFamily="18" charset="0"/>
              </a:rPr>
              <a:t>Dental providers can facilitate routine and/or oral evaluations </a:t>
            </a:r>
            <a:br>
              <a:rPr lang="en-US" sz="1400" b="0" dirty="0">
                <a:solidFill>
                  <a:schemeClr val="accent6">
                    <a:lumMod val="50000"/>
                  </a:schemeClr>
                </a:solidFill>
                <a:ea typeface="Calibri" panose="020F0502020204030204" pitchFamily="34" charset="0"/>
                <a:cs typeface="Times New Roman" panose="02020603050405020304" pitchFamily="18" charset="0"/>
              </a:rPr>
            </a:br>
            <a:r>
              <a:rPr lang="en-US" sz="1400" b="0" dirty="0">
                <a:solidFill>
                  <a:schemeClr val="accent6">
                    <a:lumMod val="50000"/>
                  </a:schemeClr>
                </a:solidFill>
                <a:ea typeface="Calibri" panose="020F0502020204030204" pitchFamily="34" charset="0"/>
                <a:cs typeface="Times New Roman" panose="02020603050405020304" pitchFamily="18" charset="0"/>
              </a:rPr>
              <a:t>of their patients, answer questions, provide advice, prescribe appropriate medication and refer patients to specialists as needed. </a:t>
            </a:r>
            <a:endParaRPr lang="en-US" sz="1400" b="0" dirty="0">
              <a:solidFill>
                <a:schemeClr val="accent6">
                  <a:lumMod val="50000"/>
                </a:schemeClr>
              </a:solidFill>
              <a:ea typeface="Calibri" panose="020F0502020204030204" pitchFamily="34" charset="0"/>
            </a:endParaRPr>
          </a:p>
          <a:p>
            <a:pPr marL="285750" indent="-285750" algn="l">
              <a:spcBef>
                <a:spcPts val="0"/>
              </a:spcBef>
              <a:spcAft>
                <a:spcPts val="1200"/>
              </a:spcAft>
              <a:buFont typeface="Arial" panose="020B0604020202020204" pitchFamily="34" charset="0"/>
              <a:buChar char="•"/>
            </a:pPr>
            <a:r>
              <a:rPr lang="en-US" sz="1400" b="0" dirty="0">
                <a:solidFill>
                  <a:schemeClr val="accent6">
                    <a:lumMod val="50000"/>
                  </a:schemeClr>
                </a:solidFill>
                <a:ea typeface="Calibri" panose="020F0502020204030204" pitchFamily="34" charset="0"/>
                <a:cs typeface="Times New Roman" panose="02020603050405020304" pitchFamily="18" charset="0"/>
              </a:rPr>
              <a:t>For any oral evaluation covered under our dental plans, the </a:t>
            </a:r>
            <a:br>
              <a:rPr lang="en-US" sz="1400" b="0" dirty="0">
                <a:solidFill>
                  <a:schemeClr val="accent6">
                    <a:lumMod val="50000"/>
                  </a:schemeClr>
                </a:solidFill>
                <a:ea typeface="Calibri" panose="020F0502020204030204" pitchFamily="34" charset="0"/>
                <a:cs typeface="Times New Roman" panose="02020603050405020304" pitchFamily="18" charset="0"/>
              </a:rPr>
            </a:br>
            <a:r>
              <a:rPr lang="en-US" sz="1400" b="0" dirty="0">
                <a:solidFill>
                  <a:schemeClr val="accent6">
                    <a:lumMod val="50000"/>
                  </a:schemeClr>
                </a:solidFill>
                <a:ea typeface="Calibri" panose="020F0502020204030204" pitchFamily="34" charset="0"/>
                <a:cs typeface="Times New Roman" panose="02020603050405020304" pitchFamily="18" charset="0"/>
              </a:rPr>
              <a:t>tele-dentistry benefit is the same as traditional dental care, according to your plan design.</a:t>
            </a:r>
            <a:endParaRPr lang="en-US" sz="1400" b="0" dirty="0">
              <a:solidFill>
                <a:schemeClr val="accent6">
                  <a:lumMod val="50000"/>
                </a:schemeClr>
              </a:solidFill>
              <a:ea typeface="Calibri" panose="020F0502020204030204" pitchFamily="34" charset="0"/>
            </a:endParaRPr>
          </a:p>
        </p:txBody>
      </p:sp>
      <p:sp>
        <p:nvSpPr>
          <p:cNvPr id="2" name="Title 1">
            <a:extLst>
              <a:ext uri="{FF2B5EF4-FFF2-40B4-BE49-F238E27FC236}">
                <a16:creationId xmlns:a16="http://schemas.microsoft.com/office/drawing/2014/main" id="{9DFA7E5F-AABA-934B-8D9C-D7FDBB89A4CE}"/>
              </a:ext>
            </a:extLst>
          </p:cNvPr>
          <p:cNvSpPr>
            <a:spLocks noGrp="1"/>
          </p:cNvSpPr>
          <p:nvPr>
            <p:ph type="title"/>
          </p:nvPr>
        </p:nvSpPr>
        <p:spPr>
          <a:xfrm>
            <a:off x="685800" y="688032"/>
            <a:ext cx="4599878" cy="507757"/>
          </a:xfrm>
        </p:spPr>
        <p:txBody>
          <a:bodyPr/>
          <a:lstStyle/>
          <a:p>
            <a:r>
              <a:rPr lang="en-US" sz="3200" dirty="0"/>
              <a:t>Other dental services</a:t>
            </a:r>
          </a:p>
        </p:txBody>
      </p:sp>
      <p:sp>
        <p:nvSpPr>
          <p:cNvPr id="3" name="TextBox 2">
            <a:extLst>
              <a:ext uri="{FF2B5EF4-FFF2-40B4-BE49-F238E27FC236}">
                <a16:creationId xmlns:a16="http://schemas.microsoft.com/office/drawing/2014/main" id="{06D6B6A6-344B-4948-B92B-10B5CA5EBC0C}"/>
              </a:ext>
            </a:extLst>
          </p:cNvPr>
          <p:cNvSpPr txBox="1"/>
          <p:nvPr/>
        </p:nvSpPr>
        <p:spPr>
          <a:xfrm>
            <a:off x="585557" y="5835462"/>
            <a:ext cx="6869152" cy="138499"/>
          </a:xfrm>
          <a:prstGeom prst="rect">
            <a:avLst/>
          </a:prstGeom>
          <a:noFill/>
        </p:spPr>
        <p:txBody>
          <a:bodyPr wrap="square" lIns="0" tIns="0" rIns="0" bIns="0" rtlCol="0">
            <a:spAutoFit/>
          </a:bodyPr>
          <a:lstStyle/>
          <a:p>
            <a:r>
              <a:rPr lang="en-US" sz="900" dirty="0">
                <a:solidFill>
                  <a:schemeClr val="accent5"/>
                </a:solidFill>
                <a:ea typeface="Open Sans" panose="020B0606030504020204" pitchFamily="34" charset="0"/>
                <a:cs typeface="Arial" panose="020B0604020202020204" pitchFamily="34" charset="0"/>
              </a:rPr>
              <a:t>*For those with PPO plans that cover orthodontia.</a:t>
            </a:r>
          </a:p>
        </p:txBody>
      </p:sp>
      <p:sp>
        <p:nvSpPr>
          <p:cNvPr id="23" name="Oval 22">
            <a:extLst>
              <a:ext uri="{FF2B5EF4-FFF2-40B4-BE49-F238E27FC236}">
                <a16:creationId xmlns:a16="http://schemas.microsoft.com/office/drawing/2014/main" id="{93D64490-42E7-FD46-81D3-23066AE04F6F}"/>
              </a:ext>
            </a:extLst>
          </p:cNvPr>
          <p:cNvSpPr/>
          <p:nvPr/>
        </p:nvSpPr>
        <p:spPr bwMode="gray">
          <a:xfrm>
            <a:off x="2376796" y="1483098"/>
            <a:ext cx="829492" cy="829492"/>
          </a:xfrm>
          <a:prstGeom prst="ellipse">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2" name="Freeform 45">
            <a:extLst>
              <a:ext uri="{FF2B5EF4-FFF2-40B4-BE49-F238E27FC236}">
                <a16:creationId xmlns:a16="http://schemas.microsoft.com/office/drawing/2014/main" id="{808B7092-A173-4642-9D01-2EC8DE11A369}"/>
              </a:ext>
            </a:extLst>
          </p:cNvPr>
          <p:cNvSpPr>
            <a:spLocks noChangeAspect="1" noEditPoints="1"/>
          </p:cNvSpPr>
          <p:nvPr/>
        </p:nvSpPr>
        <p:spPr bwMode="auto">
          <a:xfrm>
            <a:off x="2644522" y="1688141"/>
            <a:ext cx="310551" cy="392274"/>
          </a:xfrm>
          <a:custGeom>
            <a:avLst/>
            <a:gdLst>
              <a:gd name="T0" fmla="*/ 2761 w 4082"/>
              <a:gd name="T1" fmla="*/ 5026 h 5150"/>
              <a:gd name="T2" fmla="*/ 2612 w 4082"/>
              <a:gd name="T3" fmla="*/ 4626 h 5150"/>
              <a:gd name="T4" fmla="*/ 2220 w 4082"/>
              <a:gd name="T5" fmla="*/ 3296 h 5150"/>
              <a:gd name="T6" fmla="*/ 1862 w 4082"/>
              <a:gd name="T7" fmla="*/ 3296 h 5150"/>
              <a:gd name="T8" fmla="*/ 1469 w 4082"/>
              <a:gd name="T9" fmla="*/ 4626 h 5150"/>
              <a:gd name="T10" fmla="*/ 1320 w 4082"/>
              <a:gd name="T11" fmla="*/ 5026 h 5150"/>
              <a:gd name="T12" fmla="*/ 763 w 4082"/>
              <a:gd name="T13" fmla="*/ 5020 h 5150"/>
              <a:gd name="T14" fmla="*/ 531 w 4082"/>
              <a:gd name="T15" fmla="*/ 3966 h 5150"/>
              <a:gd name="T16" fmla="*/ 124 w 4082"/>
              <a:gd name="T17" fmla="*/ 2070 h 5150"/>
              <a:gd name="T18" fmla="*/ 65 w 4082"/>
              <a:gd name="T19" fmla="*/ 676 h 5150"/>
              <a:gd name="T20" fmla="*/ 972 w 4082"/>
              <a:gd name="T21" fmla="*/ 0 h 5150"/>
              <a:gd name="T22" fmla="*/ 2041 w 4082"/>
              <a:gd name="T23" fmla="*/ 229 h 5150"/>
              <a:gd name="T24" fmla="*/ 3109 w 4082"/>
              <a:gd name="T25" fmla="*/ 0 h 5150"/>
              <a:gd name="T26" fmla="*/ 4017 w 4082"/>
              <a:gd name="T27" fmla="*/ 676 h 5150"/>
              <a:gd name="T28" fmla="*/ 3595 w 4082"/>
              <a:gd name="T29" fmla="*/ 2671 h 5150"/>
              <a:gd name="T30" fmla="*/ 3446 w 4082"/>
              <a:gd name="T31" fmla="*/ 4778 h 5150"/>
              <a:gd name="T32" fmla="*/ 3043 w 4082"/>
              <a:gd name="T33" fmla="*/ 5150 h 5150"/>
              <a:gd name="T34" fmla="*/ 2396 w 4082"/>
              <a:gd name="T35" fmla="*/ 3147 h 5150"/>
              <a:gd name="T36" fmla="*/ 2839 w 4082"/>
              <a:gd name="T37" fmla="*/ 4587 h 5150"/>
              <a:gd name="T38" fmla="*/ 3043 w 4082"/>
              <a:gd name="T39" fmla="*/ 4919 h 5150"/>
              <a:gd name="T40" fmla="*/ 3365 w 4082"/>
              <a:gd name="T41" fmla="*/ 2627 h 5150"/>
              <a:gd name="T42" fmla="*/ 3397 w 4082"/>
              <a:gd name="T43" fmla="*/ 2546 h 5150"/>
              <a:gd name="T44" fmla="*/ 3109 w 4082"/>
              <a:gd name="T45" fmla="*/ 230 h 5150"/>
              <a:gd name="T46" fmla="*/ 2041 w 4082"/>
              <a:gd name="T47" fmla="*/ 459 h 5150"/>
              <a:gd name="T48" fmla="*/ 972 w 4082"/>
              <a:gd name="T49" fmla="*/ 230 h 5150"/>
              <a:gd name="T50" fmla="*/ 684 w 4082"/>
              <a:gd name="T51" fmla="*/ 2546 h 5150"/>
              <a:gd name="T52" fmla="*/ 717 w 4082"/>
              <a:gd name="T53" fmla="*/ 2627 h 5150"/>
              <a:gd name="T54" fmla="*/ 1038 w 4082"/>
              <a:gd name="T55" fmla="*/ 4919 h 5150"/>
              <a:gd name="T56" fmla="*/ 1243 w 4082"/>
              <a:gd name="T57" fmla="*/ 4587 h 5150"/>
              <a:gd name="T58" fmla="*/ 1686 w 4082"/>
              <a:gd name="T59" fmla="*/ 3147 h 5150"/>
              <a:gd name="T60" fmla="*/ 2041 w 4082"/>
              <a:gd name="T61" fmla="*/ 1150 h 5150"/>
              <a:gd name="T62" fmla="*/ 1369 w 4082"/>
              <a:gd name="T63" fmla="*/ 727 h 5150"/>
              <a:gd name="T64" fmla="*/ 2844 w 4082"/>
              <a:gd name="T65" fmla="*/ 915 h 5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2" h="5150">
                <a:moveTo>
                  <a:pt x="3043" y="5150"/>
                </a:moveTo>
                <a:cubicBezTo>
                  <a:pt x="2934" y="5150"/>
                  <a:pt x="2837" y="5107"/>
                  <a:pt x="2761" y="5026"/>
                </a:cubicBezTo>
                <a:cubicBezTo>
                  <a:pt x="2697" y="4957"/>
                  <a:pt x="2654" y="4865"/>
                  <a:pt x="2636" y="4760"/>
                </a:cubicBezTo>
                <a:cubicBezTo>
                  <a:pt x="2628" y="4716"/>
                  <a:pt x="2620" y="4671"/>
                  <a:pt x="2612" y="4626"/>
                </a:cubicBezTo>
                <a:cubicBezTo>
                  <a:pt x="2550" y="4270"/>
                  <a:pt x="2486" y="3903"/>
                  <a:pt x="2386" y="3619"/>
                </a:cubicBezTo>
                <a:cubicBezTo>
                  <a:pt x="2336" y="3475"/>
                  <a:pt x="2280" y="3367"/>
                  <a:pt x="2220" y="3296"/>
                </a:cubicBezTo>
                <a:cubicBezTo>
                  <a:pt x="2145" y="3208"/>
                  <a:pt x="2082" y="3198"/>
                  <a:pt x="2041" y="3198"/>
                </a:cubicBezTo>
                <a:cubicBezTo>
                  <a:pt x="2000" y="3198"/>
                  <a:pt x="1936" y="3208"/>
                  <a:pt x="1862" y="3296"/>
                </a:cubicBezTo>
                <a:cubicBezTo>
                  <a:pt x="1802" y="3367"/>
                  <a:pt x="1746" y="3475"/>
                  <a:pt x="1695" y="3619"/>
                </a:cubicBezTo>
                <a:cubicBezTo>
                  <a:pt x="1595" y="3903"/>
                  <a:pt x="1531" y="4270"/>
                  <a:pt x="1469" y="4626"/>
                </a:cubicBezTo>
                <a:cubicBezTo>
                  <a:pt x="1462" y="4671"/>
                  <a:pt x="1454" y="4716"/>
                  <a:pt x="1446" y="4760"/>
                </a:cubicBezTo>
                <a:cubicBezTo>
                  <a:pt x="1427" y="4865"/>
                  <a:pt x="1384" y="4957"/>
                  <a:pt x="1320" y="5026"/>
                </a:cubicBezTo>
                <a:cubicBezTo>
                  <a:pt x="1245" y="5107"/>
                  <a:pt x="1148" y="5150"/>
                  <a:pt x="1038" y="5150"/>
                </a:cubicBezTo>
                <a:cubicBezTo>
                  <a:pt x="929" y="5150"/>
                  <a:pt x="837" y="5106"/>
                  <a:pt x="763" y="5020"/>
                </a:cubicBezTo>
                <a:cubicBezTo>
                  <a:pt x="714" y="4962"/>
                  <a:pt x="673" y="4885"/>
                  <a:pt x="636" y="4778"/>
                </a:cubicBezTo>
                <a:cubicBezTo>
                  <a:pt x="583" y="4629"/>
                  <a:pt x="548" y="4205"/>
                  <a:pt x="531" y="3966"/>
                </a:cubicBezTo>
                <a:cubicBezTo>
                  <a:pt x="504" y="3564"/>
                  <a:pt x="488" y="3107"/>
                  <a:pt x="487" y="2673"/>
                </a:cubicBezTo>
                <a:cubicBezTo>
                  <a:pt x="317" y="2490"/>
                  <a:pt x="201" y="2298"/>
                  <a:pt x="124" y="2070"/>
                </a:cubicBezTo>
                <a:cubicBezTo>
                  <a:pt x="39" y="1821"/>
                  <a:pt x="0" y="1530"/>
                  <a:pt x="0" y="1152"/>
                </a:cubicBezTo>
                <a:cubicBezTo>
                  <a:pt x="0" y="977"/>
                  <a:pt x="22" y="817"/>
                  <a:pt x="65" y="676"/>
                </a:cubicBezTo>
                <a:cubicBezTo>
                  <a:pt x="108" y="534"/>
                  <a:pt x="173" y="411"/>
                  <a:pt x="258" y="310"/>
                </a:cubicBezTo>
                <a:cubicBezTo>
                  <a:pt x="429" y="107"/>
                  <a:pt x="676" y="0"/>
                  <a:pt x="972" y="0"/>
                </a:cubicBezTo>
                <a:cubicBezTo>
                  <a:pt x="1232" y="0"/>
                  <a:pt x="1397" y="63"/>
                  <a:pt x="1557" y="123"/>
                </a:cubicBezTo>
                <a:cubicBezTo>
                  <a:pt x="1700" y="178"/>
                  <a:pt x="1835" y="229"/>
                  <a:pt x="2041" y="229"/>
                </a:cubicBezTo>
                <a:cubicBezTo>
                  <a:pt x="2247" y="229"/>
                  <a:pt x="2382" y="178"/>
                  <a:pt x="2525" y="123"/>
                </a:cubicBezTo>
                <a:cubicBezTo>
                  <a:pt x="2684" y="63"/>
                  <a:pt x="2849" y="0"/>
                  <a:pt x="3109" y="0"/>
                </a:cubicBezTo>
                <a:cubicBezTo>
                  <a:pt x="3406" y="0"/>
                  <a:pt x="3653" y="107"/>
                  <a:pt x="3824" y="310"/>
                </a:cubicBezTo>
                <a:cubicBezTo>
                  <a:pt x="3909" y="411"/>
                  <a:pt x="3974" y="534"/>
                  <a:pt x="4017" y="676"/>
                </a:cubicBezTo>
                <a:cubicBezTo>
                  <a:pt x="4060" y="817"/>
                  <a:pt x="4082" y="977"/>
                  <a:pt x="4082" y="1152"/>
                </a:cubicBezTo>
                <a:cubicBezTo>
                  <a:pt x="4082" y="1819"/>
                  <a:pt x="3931" y="2290"/>
                  <a:pt x="3595" y="2671"/>
                </a:cubicBezTo>
                <a:cubicBezTo>
                  <a:pt x="3594" y="3106"/>
                  <a:pt x="3578" y="3564"/>
                  <a:pt x="3550" y="3966"/>
                </a:cubicBezTo>
                <a:cubicBezTo>
                  <a:pt x="3534" y="4205"/>
                  <a:pt x="3498" y="4629"/>
                  <a:pt x="3446" y="4778"/>
                </a:cubicBezTo>
                <a:cubicBezTo>
                  <a:pt x="3409" y="4885"/>
                  <a:pt x="3368" y="4962"/>
                  <a:pt x="3318" y="5020"/>
                </a:cubicBezTo>
                <a:cubicBezTo>
                  <a:pt x="3245" y="5106"/>
                  <a:pt x="3152" y="5150"/>
                  <a:pt x="3043" y="5150"/>
                </a:cubicBezTo>
                <a:close/>
                <a:moveTo>
                  <a:pt x="2041" y="2968"/>
                </a:moveTo>
                <a:cubicBezTo>
                  <a:pt x="2175" y="2968"/>
                  <a:pt x="2295" y="3028"/>
                  <a:pt x="2396" y="3147"/>
                </a:cubicBezTo>
                <a:cubicBezTo>
                  <a:pt x="2475" y="3241"/>
                  <a:pt x="2543" y="3370"/>
                  <a:pt x="2603" y="3542"/>
                </a:cubicBezTo>
                <a:cubicBezTo>
                  <a:pt x="2710" y="3844"/>
                  <a:pt x="2779" y="4239"/>
                  <a:pt x="2839" y="4587"/>
                </a:cubicBezTo>
                <a:cubicBezTo>
                  <a:pt x="2847" y="4632"/>
                  <a:pt x="2855" y="4676"/>
                  <a:pt x="2862" y="4720"/>
                </a:cubicBezTo>
                <a:cubicBezTo>
                  <a:pt x="2879" y="4817"/>
                  <a:pt x="2936" y="4919"/>
                  <a:pt x="3043" y="4919"/>
                </a:cubicBezTo>
                <a:cubicBezTo>
                  <a:pt x="3100" y="4919"/>
                  <a:pt x="3162" y="4893"/>
                  <a:pt x="3229" y="4702"/>
                </a:cubicBezTo>
                <a:cubicBezTo>
                  <a:pt x="3291" y="4523"/>
                  <a:pt x="3365" y="3577"/>
                  <a:pt x="3365" y="2627"/>
                </a:cubicBezTo>
                <a:cubicBezTo>
                  <a:pt x="3365" y="2580"/>
                  <a:pt x="3365" y="2580"/>
                  <a:pt x="3365" y="2580"/>
                </a:cubicBezTo>
                <a:cubicBezTo>
                  <a:pt x="3397" y="2546"/>
                  <a:pt x="3397" y="2546"/>
                  <a:pt x="3397" y="2546"/>
                </a:cubicBezTo>
                <a:cubicBezTo>
                  <a:pt x="3711" y="2205"/>
                  <a:pt x="3851" y="1775"/>
                  <a:pt x="3851" y="1152"/>
                </a:cubicBezTo>
                <a:cubicBezTo>
                  <a:pt x="3851" y="566"/>
                  <a:pt x="3581" y="230"/>
                  <a:pt x="3109" y="230"/>
                </a:cubicBezTo>
                <a:cubicBezTo>
                  <a:pt x="2892" y="230"/>
                  <a:pt x="2753" y="283"/>
                  <a:pt x="2607" y="339"/>
                </a:cubicBezTo>
                <a:cubicBezTo>
                  <a:pt x="2451" y="398"/>
                  <a:pt x="2289" y="459"/>
                  <a:pt x="2041" y="459"/>
                </a:cubicBezTo>
                <a:cubicBezTo>
                  <a:pt x="1792" y="459"/>
                  <a:pt x="1631" y="398"/>
                  <a:pt x="1475" y="339"/>
                </a:cubicBezTo>
                <a:cubicBezTo>
                  <a:pt x="1328" y="283"/>
                  <a:pt x="1190" y="230"/>
                  <a:pt x="972" y="230"/>
                </a:cubicBezTo>
                <a:cubicBezTo>
                  <a:pt x="501" y="230"/>
                  <a:pt x="230" y="566"/>
                  <a:pt x="230" y="1152"/>
                </a:cubicBezTo>
                <a:cubicBezTo>
                  <a:pt x="230" y="1819"/>
                  <a:pt x="358" y="2210"/>
                  <a:pt x="684" y="2546"/>
                </a:cubicBezTo>
                <a:cubicBezTo>
                  <a:pt x="717" y="2580"/>
                  <a:pt x="717" y="2580"/>
                  <a:pt x="717" y="2580"/>
                </a:cubicBezTo>
                <a:cubicBezTo>
                  <a:pt x="717" y="2627"/>
                  <a:pt x="717" y="2627"/>
                  <a:pt x="717" y="2627"/>
                </a:cubicBezTo>
                <a:cubicBezTo>
                  <a:pt x="717" y="3577"/>
                  <a:pt x="790" y="4523"/>
                  <a:pt x="853" y="4702"/>
                </a:cubicBezTo>
                <a:cubicBezTo>
                  <a:pt x="920" y="4893"/>
                  <a:pt x="982" y="4919"/>
                  <a:pt x="1038" y="4919"/>
                </a:cubicBezTo>
                <a:cubicBezTo>
                  <a:pt x="1146" y="4919"/>
                  <a:pt x="1202" y="4817"/>
                  <a:pt x="1219" y="4720"/>
                </a:cubicBezTo>
                <a:cubicBezTo>
                  <a:pt x="1227" y="4676"/>
                  <a:pt x="1235" y="4632"/>
                  <a:pt x="1243" y="4587"/>
                </a:cubicBezTo>
                <a:cubicBezTo>
                  <a:pt x="1303" y="4239"/>
                  <a:pt x="1372" y="3844"/>
                  <a:pt x="1478" y="3542"/>
                </a:cubicBezTo>
                <a:cubicBezTo>
                  <a:pt x="1539" y="3370"/>
                  <a:pt x="1607" y="3241"/>
                  <a:pt x="1686" y="3147"/>
                </a:cubicBezTo>
                <a:cubicBezTo>
                  <a:pt x="1787" y="3028"/>
                  <a:pt x="1906" y="2968"/>
                  <a:pt x="2041" y="2968"/>
                </a:cubicBezTo>
                <a:close/>
                <a:moveTo>
                  <a:pt x="2041" y="1150"/>
                </a:moveTo>
                <a:cubicBezTo>
                  <a:pt x="1739" y="1150"/>
                  <a:pt x="1453" y="1067"/>
                  <a:pt x="1237" y="915"/>
                </a:cubicBezTo>
                <a:cubicBezTo>
                  <a:pt x="1369" y="727"/>
                  <a:pt x="1369" y="727"/>
                  <a:pt x="1369" y="727"/>
                </a:cubicBezTo>
                <a:cubicBezTo>
                  <a:pt x="1739" y="986"/>
                  <a:pt x="2342" y="986"/>
                  <a:pt x="2712" y="727"/>
                </a:cubicBezTo>
                <a:cubicBezTo>
                  <a:pt x="2844" y="915"/>
                  <a:pt x="2844" y="915"/>
                  <a:pt x="2844" y="915"/>
                </a:cubicBezTo>
                <a:cubicBezTo>
                  <a:pt x="2628" y="1067"/>
                  <a:pt x="2343" y="1150"/>
                  <a:pt x="2041" y="115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accent5"/>
              </a:solidFill>
            </a:endParaRPr>
          </a:p>
        </p:txBody>
      </p:sp>
      <p:sp>
        <p:nvSpPr>
          <p:cNvPr id="26" name="Oval 25">
            <a:extLst>
              <a:ext uri="{FF2B5EF4-FFF2-40B4-BE49-F238E27FC236}">
                <a16:creationId xmlns:a16="http://schemas.microsoft.com/office/drawing/2014/main" id="{3D969299-DA7E-6A42-A4DD-28F9EA24DC9A}"/>
              </a:ext>
            </a:extLst>
          </p:cNvPr>
          <p:cNvSpPr/>
          <p:nvPr/>
        </p:nvSpPr>
        <p:spPr bwMode="gray">
          <a:xfrm>
            <a:off x="7862699" y="1468373"/>
            <a:ext cx="829492" cy="829492"/>
          </a:xfrm>
          <a:prstGeom prst="ellipse">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6" name="Freeform 49">
            <a:extLst>
              <a:ext uri="{FF2B5EF4-FFF2-40B4-BE49-F238E27FC236}">
                <a16:creationId xmlns:a16="http://schemas.microsoft.com/office/drawing/2014/main" id="{7F8EE03E-9BBC-4A39-9582-A0582E98D12F}"/>
              </a:ext>
            </a:extLst>
          </p:cNvPr>
          <p:cNvSpPr>
            <a:spLocks noChangeAspect="1" noEditPoints="1"/>
          </p:cNvSpPr>
          <p:nvPr/>
        </p:nvSpPr>
        <p:spPr bwMode="auto">
          <a:xfrm>
            <a:off x="8055681" y="1706325"/>
            <a:ext cx="457336" cy="326748"/>
          </a:xfrm>
          <a:custGeom>
            <a:avLst/>
            <a:gdLst>
              <a:gd name="T0" fmla="*/ 347 w 5179"/>
              <a:gd name="T1" fmla="*/ 3699 h 3699"/>
              <a:gd name="T2" fmla="*/ 0 w 5179"/>
              <a:gd name="T3" fmla="*/ 3189 h 3699"/>
              <a:gd name="T4" fmla="*/ 374 w 5179"/>
              <a:gd name="T5" fmla="*/ 347 h 3699"/>
              <a:gd name="T6" fmla="*/ 4456 w 5179"/>
              <a:gd name="T7" fmla="*/ 0 h 3699"/>
              <a:gd name="T8" fmla="*/ 4804 w 5179"/>
              <a:gd name="T9" fmla="*/ 3189 h 3699"/>
              <a:gd name="T10" fmla="*/ 5179 w 5179"/>
              <a:gd name="T11" fmla="*/ 3351 h 3699"/>
              <a:gd name="T12" fmla="*/ 165 w 5179"/>
              <a:gd name="T13" fmla="*/ 3355 h 3699"/>
              <a:gd name="T14" fmla="*/ 4831 w 5179"/>
              <a:gd name="T15" fmla="*/ 3533 h 3699"/>
              <a:gd name="T16" fmla="*/ 165 w 5179"/>
              <a:gd name="T17" fmla="*/ 3355 h 3699"/>
              <a:gd name="T18" fmla="*/ 4638 w 5179"/>
              <a:gd name="T19" fmla="*/ 3189 h 3699"/>
              <a:gd name="T20" fmla="*/ 4456 w 5179"/>
              <a:gd name="T21" fmla="*/ 165 h 3699"/>
              <a:gd name="T22" fmla="*/ 540 w 5179"/>
              <a:gd name="T23" fmla="*/ 347 h 3699"/>
              <a:gd name="T24" fmla="*/ 4479 w 5179"/>
              <a:gd name="T25" fmla="*/ 3007 h 3699"/>
              <a:gd name="T26" fmla="*/ 699 w 5179"/>
              <a:gd name="T27" fmla="*/ 324 h 3699"/>
              <a:gd name="T28" fmla="*/ 4479 w 5179"/>
              <a:gd name="T29" fmla="*/ 3007 h 3699"/>
              <a:gd name="T30" fmla="*/ 4313 w 5179"/>
              <a:gd name="T31" fmla="*/ 2842 h 3699"/>
              <a:gd name="T32" fmla="*/ 865 w 5179"/>
              <a:gd name="T33" fmla="*/ 490 h 3699"/>
              <a:gd name="T34" fmla="*/ 1813 w 5179"/>
              <a:gd name="T35" fmla="*/ 2842 h 3699"/>
              <a:gd name="T36" fmla="*/ 2137 w 5179"/>
              <a:gd name="T37" fmla="*/ 1912 h 3699"/>
              <a:gd name="T38" fmla="*/ 3363 w 5179"/>
              <a:gd name="T39" fmla="*/ 2235 h 3699"/>
              <a:gd name="T40" fmla="*/ 3001 w 5179"/>
              <a:gd name="T41" fmla="*/ 2842 h 3699"/>
              <a:gd name="T42" fmla="*/ 3198 w 5179"/>
              <a:gd name="T43" fmla="*/ 2235 h 3699"/>
              <a:gd name="T44" fmla="*/ 2137 w 5179"/>
              <a:gd name="T45" fmla="*/ 2077 h 3699"/>
              <a:gd name="T46" fmla="*/ 1979 w 5179"/>
              <a:gd name="T47" fmla="*/ 2842 h 3699"/>
              <a:gd name="T48" fmla="*/ 2174 w 5179"/>
              <a:gd name="T49" fmla="*/ 2346 h 3699"/>
              <a:gd name="T50" fmla="*/ 2340 w 5179"/>
              <a:gd name="T51" fmla="*/ 2842 h 3699"/>
              <a:gd name="T52" fmla="*/ 2836 w 5179"/>
              <a:gd name="T53" fmla="*/ 2346 h 3699"/>
              <a:gd name="T54" fmla="*/ 3001 w 5179"/>
              <a:gd name="T55" fmla="*/ 2842 h 3699"/>
              <a:gd name="T56" fmla="*/ 2163 w 5179"/>
              <a:gd name="T57" fmla="*/ 1359 h 3699"/>
              <a:gd name="T58" fmla="*/ 3019 w 5179"/>
              <a:gd name="T59" fmla="*/ 1359 h 3699"/>
              <a:gd name="T60" fmla="*/ 2591 w 5179"/>
              <a:gd name="T61" fmla="*/ 1096 h 3699"/>
              <a:gd name="T62" fmla="*/ 2591 w 5179"/>
              <a:gd name="T63" fmla="*/ 1622 h 3699"/>
              <a:gd name="T64" fmla="*/ 2591 w 5179"/>
              <a:gd name="T65" fmla="*/ 109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9" h="3699">
                <a:moveTo>
                  <a:pt x="4831" y="3699"/>
                </a:moveTo>
                <a:cubicBezTo>
                  <a:pt x="347" y="3699"/>
                  <a:pt x="347" y="3699"/>
                  <a:pt x="347" y="3699"/>
                </a:cubicBezTo>
                <a:cubicBezTo>
                  <a:pt x="156" y="3699"/>
                  <a:pt x="0" y="3543"/>
                  <a:pt x="0" y="3351"/>
                </a:cubicBezTo>
                <a:cubicBezTo>
                  <a:pt x="0" y="3189"/>
                  <a:pt x="0" y="3189"/>
                  <a:pt x="0" y="3189"/>
                </a:cubicBezTo>
                <a:cubicBezTo>
                  <a:pt x="374" y="3189"/>
                  <a:pt x="374" y="3189"/>
                  <a:pt x="374" y="3189"/>
                </a:cubicBezTo>
                <a:cubicBezTo>
                  <a:pt x="374" y="347"/>
                  <a:pt x="374" y="347"/>
                  <a:pt x="374" y="347"/>
                </a:cubicBezTo>
                <a:cubicBezTo>
                  <a:pt x="374" y="156"/>
                  <a:pt x="530" y="0"/>
                  <a:pt x="722" y="0"/>
                </a:cubicBezTo>
                <a:cubicBezTo>
                  <a:pt x="4456" y="0"/>
                  <a:pt x="4456" y="0"/>
                  <a:pt x="4456" y="0"/>
                </a:cubicBezTo>
                <a:cubicBezTo>
                  <a:pt x="4648" y="0"/>
                  <a:pt x="4804" y="156"/>
                  <a:pt x="4804" y="347"/>
                </a:cubicBezTo>
                <a:cubicBezTo>
                  <a:pt x="4804" y="3189"/>
                  <a:pt x="4804" y="3189"/>
                  <a:pt x="4804" y="3189"/>
                </a:cubicBezTo>
                <a:cubicBezTo>
                  <a:pt x="5179" y="3189"/>
                  <a:pt x="5179" y="3189"/>
                  <a:pt x="5179" y="3189"/>
                </a:cubicBezTo>
                <a:cubicBezTo>
                  <a:pt x="5179" y="3351"/>
                  <a:pt x="5179" y="3351"/>
                  <a:pt x="5179" y="3351"/>
                </a:cubicBezTo>
                <a:cubicBezTo>
                  <a:pt x="5179" y="3543"/>
                  <a:pt x="5023" y="3699"/>
                  <a:pt x="4831" y="3699"/>
                </a:cubicBezTo>
                <a:close/>
                <a:moveTo>
                  <a:pt x="165" y="3355"/>
                </a:moveTo>
                <a:cubicBezTo>
                  <a:pt x="167" y="3453"/>
                  <a:pt x="248" y="3533"/>
                  <a:pt x="347" y="3533"/>
                </a:cubicBezTo>
                <a:cubicBezTo>
                  <a:pt x="4831" y="3533"/>
                  <a:pt x="4831" y="3533"/>
                  <a:pt x="4831" y="3533"/>
                </a:cubicBezTo>
                <a:cubicBezTo>
                  <a:pt x="4930" y="3533"/>
                  <a:pt x="5011" y="3453"/>
                  <a:pt x="5013" y="3355"/>
                </a:cubicBezTo>
                <a:cubicBezTo>
                  <a:pt x="165" y="3355"/>
                  <a:pt x="165" y="3355"/>
                  <a:pt x="165" y="3355"/>
                </a:cubicBezTo>
                <a:close/>
                <a:moveTo>
                  <a:pt x="540" y="3189"/>
                </a:moveTo>
                <a:cubicBezTo>
                  <a:pt x="4638" y="3189"/>
                  <a:pt x="4638" y="3189"/>
                  <a:pt x="4638" y="3189"/>
                </a:cubicBezTo>
                <a:cubicBezTo>
                  <a:pt x="4638" y="347"/>
                  <a:pt x="4638" y="347"/>
                  <a:pt x="4638" y="347"/>
                </a:cubicBezTo>
                <a:cubicBezTo>
                  <a:pt x="4638" y="247"/>
                  <a:pt x="4556" y="165"/>
                  <a:pt x="4456" y="165"/>
                </a:cubicBezTo>
                <a:cubicBezTo>
                  <a:pt x="722" y="165"/>
                  <a:pt x="722" y="165"/>
                  <a:pt x="722" y="165"/>
                </a:cubicBezTo>
                <a:cubicBezTo>
                  <a:pt x="621" y="165"/>
                  <a:pt x="540" y="247"/>
                  <a:pt x="540" y="347"/>
                </a:cubicBezTo>
                <a:cubicBezTo>
                  <a:pt x="540" y="3189"/>
                  <a:pt x="540" y="3189"/>
                  <a:pt x="540" y="3189"/>
                </a:cubicBezTo>
                <a:close/>
                <a:moveTo>
                  <a:pt x="4479" y="3007"/>
                </a:moveTo>
                <a:cubicBezTo>
                  <a:pt x="699" y="3007"/>
                  <a:pt x="699" y="3007"/>
                  <a:pt x="699" y="3007"/>
                </a:cubicBezTo>
                <a:cubicBezTo>
                  <a:pt x="699" y="324"/>
                  <a:pt x="699" y="324"/>
                  <a:pt x="699" y="324"/>
                </a:cubicBezTo>
                <a:cubicBezTo>
                  <a:pt x="4479" y="324"/>
                  <a:pt x="4479" y="324"/>
                  <a:pt x="4479" y="324"/>
                </a:cubicBezTo>
                <a:cubicBezTo>
                  <a:pt x="4479" y="3007"/>
                  <a:pt x="4479" y="3007"/>
                  <a:pt x="4479" y="3007"/>
                </a:cubicBezTo>
                <a:close/>
                <a:moveTo>
                  <a:pt x="3363" y="2842"/>
                </a:moveTo>
                <a:cubicBezTo>
                  <a:pt x="4313" y="2842"/>
                  <a:pt x="4313" y="2842"/>
                  <a:pt x="4313" y="2842"/>
                </a:cubicBezTo>
                <a:cubicBezTo>
                  <a:pt x="4313" y="490"/>
                  <a:pt x="4313" y="490"/>
                  <a:pt x="4313" y="490"/>
                </a:cubicBezTo>
                <a:cubicBezTo>
                  <a:pt x="865" y="490"/>
                  <a:pt x="865" y="490"/>
                  <a:pt x="865" y="490"/>
                </a:cubicBezTo>
                <a:cubicBezTo>
                  <a:pt x="865" y="2842"/>
                  <a:pt x="865" y="2842"/>
                  <a:pt x="865" y="2842"/>
                </a:cubicBezTo>
                <a:cubicBezTo>
                  <a:pt x="1813" y="2842"/>
                  <a:pt x="1813" y="2842"/>
                  <a:pt x="1813" y="2842"/>
                </a:cubicBezTo>
                <a:cubicBezTo>
                  <a:pt x="1813" y="2235"/>
                  <a:pt x="1813" y="2235"/>
                  <a:pt x="1813" y="2235"/>
                </a:cubicBezTo>
                <a:cubicBezTo>
                  <a:pt x="1813" y="2057"/>
                  <a:pt x="1958" y="1912"/>
                  <a:pt x="2137" y="1912"/>
                </a:cubicBezTo>
                <a:cubicBezTo>
                  <a:pt x="3040" y="1912"/>
                  <a:pt x="3040" y="1912"/>
                  <a:pt x="3040" y="1912"/>
                </a:cubicBezTo>
                <a:cubicBezTo>
                  <a:pt x="3218" y="1912"/>
                  <a:pt x="3363" y="2057"/>
                  <a:pt x="3363" y="2235"/>
                </a:cubicBezTo>
                <a:cubicBezTo>
                  <a:pt x="3363" y="2842"/>
                  <a:pt x="3363" y="2842"/>
                  <a:pt x="3363" y="2842"/>
                </a:cubicBezTo>
                <a:close/>
                <a:moveTo>
                  <a:pt x="3001" y="2842"/>
                </a:moveTo>
                <a:cubicBezTo>
                  <a:pt x="3198" y="2842"/>
                  <a:pt x="3198" y="2842"/>
                  <a:pt x="3198" y="2842"/>
                </a:cubicBezTo>
                <a:cubicBezTo>
                  <a:pt x="3198" y="2235"/>
                  <a:pt x="3198" y="2235"/>
                  <a:pt x="3198" y="2235"/>
                </a:cubicBezTo>
                <a:cubicBezTo>
                  <a:pt x="3198" y="2148"/>
                  <a:pt x="3127" y="2077"/>
                  <a:pt x="3040" y="2077"/>
                </a:cubicBezTo>
                <a:cubicBezTo>
                  <a:pt x="2137" y="2077"/>
                  <a:pt x="2137" y="2077"/>
                  <a:pt x="2137" y="2077"/>
                </a:cubicBezTo>
                <a:cubicBezTo>
                  <a:pt x="2049" y="2077"/>
                  <a:pt x="1979" y="2148"/>
                  <a:pt x="1979" y="2235"/>
                </a:cubicBezTo>
                <a:cubicBezTo>
                  <a:pt x="1979" y="2842"/>
                  <a:pt x="1979" y="2842"/>
                  <a:pt x="1979" y="2842"/>
                </a:cubicBezTo>
                <a:cubicBezTo>
                  <a:pt x="2174" y="2842"/>
                  <a:pt x="2174" y="2842"/>
                  <a:pt x="2174" y="2842"/>
                </a:cubicBezTo>
                <a:cubicBezTo>
                  <a:pt x="2174" y="2346"/>
                  <a:pt x="2174" y="2346"/>
                  <a:pt x="2174" y="2346"/>
                </a:cubicBezTo>
                <a:cubicBezTo>
                  <a:pt x="2340" y="2346"/>
                  <a:pt x="2340" y="2346"/>
                  <a:pt x="2340" y="2346"/>
                </a:cubicBezTo>
                <a:cubicBezTo>
                  <a:pt x="2340" y="2842"/>
                  <a:pt x="2340" y="2842"/>
                  <a:pt x="2340" y="2842"/>
                </a:cubicBezTo>
                <a:cubicBezTo>
                  <a:pt x="2836" y="2842"/>
                  <a:pt x="2836" y="2842"/>
                  <a:pt x="2836" y="2842"/>
                </a:cubicBezTo>
                <a:cubicBezTo>
                  <a:pt x="2836" y="2346"/>
                  <a:pt x="2836" y="2346"/>
                  <a:pt x="2836" y="2346"/>
                </a:cubicBezTo>
                <a:cubicBezTo>
                  <a:pt x="3001" y="2346"/>
                  <a:pt x="3001" y="2346"/>
                  <a:pt x="3001" y="2346"/>
                </a:cubicBezTo>
                <a:cubicBezTo>
                  <a:pt x="3001" y="2842"/>
                  <a:pt x="3001" y="2842"/>
                  <a:pt x="3001" y="2842"/>
                </a:cubicBezTo>
                <a:close/>
                <a:moveTo>
                  <a:pt x="2591" y="1787"/>
                </a:moveTo>
                <a:cubicBezTo>
                  <a:pt x="2355" y="1787"/>
                  <a:pt x="2163" y="1595"/>
                  <a:pt x="2163" y="1359"/>
                </a:cubicBezTo>
                <a:cubicBezTo>
                  <a:pt x="2163" y="1123"/>
                  <a:pt x="2355" y="931"/>
                  <a:pt x="2591" y="931"/>
                </a:cubicBezTo>
                <a:cubicBezTo>
                  <a:pt x="2827" y="931"/>
                  <a:pt x="3019" y="1123"/>
                  <a:pt x="3019" y="1359"/>
                </a:cubicBezTo>
                <a:cubicBezTo>
                  <a:pt x="3019" y="1595"/>
                  <a:pt x="2827" y="1787"/>
                  <a:pt x="2591" y="1787"/>
                </a:cubicBezTo>
                <a:close/>
                <a:moveTo>
                  <a:pt x="2591" y="1096"/>
                </a:moveTo>
                <a:cubicBezTo>
                  <a:pt x="2446" y="1096"/>
                  <a:pt x="2328" y="1214"/>
                  <a:pt x="2328" y="1359"/>
                </a:cubicBezTo>
                <a:cubicBezTo>
                  <a:pt x="2328" y="1504"/>
                  <a:pt x="2446" y="1622"/>
                  <a:pt x="2591" y="1622"/>
                </a:cubicBezTo>
                <a:cubicBezTo>
                  <a:pt x="2736" y="1622"/>
                  <a:pt x="2854" y="1504"/>
                  <a:pt x="2854" y="1359"/>
                </a:cubicBezTo>
                <a:cubicBezTo>
                  <a:pt x="2854" y="1214"/>
                  <a:pt x="2736" y="1096"/>
                  <a:pt x="2591" y="1096"/>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9A7E3"/>
              </a:solidFill>
            </a:endParaRPr>
          </a:p>
        </p:txBody>
      </p:sp>
    </p:spTree>
    <p:extLst>
      <p:ext uri="{BB962C8B-B14F-4D97-AF65-F5344CB8AC3E}">
        <p14:creationId xmlns:p14="http://schemas.microsoft.com/office/powerpoint/2010/main" val="3995389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F3B750-0FEE-43A6-B2EC-BFBDB8149CC7}"/>
              </a:ext>
            </a:extLst>
          </p:cNvPr>
          <p:cNvSpPr txBox="1"/>
          <p:nvPr/>
        </p:nvSpPr>
        <p:spPr>
          <a:xfrm>
            <a:off x="4708175" y="3045740"/>
            <a:ext cx="1923587" cy="1995648"/>
          </a:xfrm>
          <a:prstGeom prst="rect">
            <a:avLst/>
          </a:prstGeom>
          <a:noFill/>
        </p:spPr>
        <p:txBody>
          <a:bodyPr wrap="square" lIns="0" tIns="0" rIns="0" bIns="0" rtlCol="0" anchor="ctr" anchorCtr="0">
            <a:noAutofit/>
          </a:bodyPr>
          <a:lstStyle/>
          <a:p>
            <a:pPr marL="0" marR="0" algn="r">
              <a:lnSpc>
                <a:spcPts val="2080"/>
              </a:lnSpc>
              <a:spcBef>
                <a:spcPts val="0"/>
              </a:spcBef>
              <a:spcAft>
                <a:spcPts val="0"/>
              </a:spcAft>
            </a:pPr>
            <a:r>
              <a:rPr lang="en-US" sz="1400" dirty="0">
                <a:solidFill>
                  <a:schemeClr val="accent6">
                    <a:lumMod val="50000"/>
                  </a:schemeClr>
                </a:solidFill>
                <a:effectLst/>
                <a:ea typeface="Times New Roman" panose="02020603050405020304" pitchFamily="18" charset="0"/>
                <a:cs typeface="Calibri" panose="020F0502020204030204" pitchFamily="34" charset="0"/>
              </a:rPr>
              <a:t>This program supports all women throughout their entire experience, whether they have </a:t>
            </a:r>
            <a:br>
              <a:rPr lang="en-US" sz="1400" dirty="0">
                <a:solidFill>
                  <a:schemeClr val="accent6">
                    <a:lumMod val="50000"/>
                  </a:schemeClr>
                </a:solidFill>
                <a:effectLst/>
                <a:ea typeface="Times New Roman" panose="02020603050405020304" pitchFamily="18" charset="0"/>
                <a:cs typeface="Calibri" panose="020F0502020204030204" pitchFamily="34" charset="0"/>
              </a:rPr>
            </a:br>
            <a:r>
              <a:rPr lang="en-US" sz="1400" dirty="0">
                <a:solidFill>
                  <a:schemeClr val="accent6">
                    <a:lumMod val="50000"/>
                  </a:schemeClr>
                </a:solidFill>
                <a:effectLst/>
                <a:ea typeface="Times New Roman" panose="02020603050405020304" pitchFamily="18" charset="0"/>
                <a:cs typeface="Calibri" panose="020F0502020204030204" pitchFamily="34" charset="0"/>
              </a:rPr>
              <a:t>risk factors or not.</a:t>
            </a:r>
          </a:p>
        </p:txBody>
      </p:sp>
      <p:sp>
        <p:nvSpPr>
          <p:cNvPr id="2" name="Title 1">
            <a:extLst>
              <a:ext uri="{FF2B5EF4-FFF2-40B4-BE49-F238E27FC236}">
                <a16:creationId xmlns:a16="http://schemas.microsoft.com/office/drawing/2014/main" id="{B5EC13B8-8EA6-3B42-BB42-5FEDE112EB6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2FAF22-123E-C94F-B7DE-8A25AD1734C1}"/>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393192" y="382693"/>
            <a:ext cx="3657600" cy="5724144"/>
          </a:xfrm>
          <a:prstGeom prst="rect">
            <a:avLst/>
          </a:prstGeom>
        </p:spPr>
      </p:pic>
      <p:sp>
        <p:nvSpPr>
          <p:cNvPr id="3" name="TextBox 2">
            <a:extLst>
              <a:ext uri="{FF2B5EF4-FFF2-40B4-BE49-F238E27FC236}">
                <a16:creationId xmlns:a16="http://schemas.microsoft.com/office/drawing/2014/main" id="{798CFB7D-F4C7-FD4F-8426-20DEDB53F3F1}"/>
              </a:ext>
            </a:extLst>
          </p:cNvPr>
          <p:cNvSpPr txBox="1"/>
          <p:nvPr/>
        </p:nvSpPr>
        <p:spPr>
          <a:xfrm>
            <a:off x="4571339" y="5626100"/>
            <a:ext cx="7034645" cy="276999"/>
          </a:xfrm>
          <a:prstGeom prst="rect">
            <a:avLst/>
          </a:prstGeom>
          <a:noFill/>
        </p:spPr>
        <p:txBody>
          <a:bodyPr wrap="square" lIns="0" tIns="0" rIns="0" bIns="0" rtlCol="0">
            <a:spAutoFit/>
          </a:bodyPr>
          <a:lstStyle/>
          <a:p>
            <a:r>
              <a:rPr lang="en-US" sz="900" dirty="0">
                <a:solidFill>
                  <a:schemeClr val="accent6">
                    <a:lumMod val="50000"/>
                  </a:schemeClr>
                </a:solidFill>
                <a:ea typeface="Times New Roman" panose="02020603050405020304" pitchFamily="18" charset="0"/>
              </a:rPr>
              <a:t>*While only your doctor can diagnose, prescribe or give medical advice, our fertility advocates/care managers can provide information on a variety of maternity-related topics.</a:t>
            </a:r>
          </a:p>
        </p:txBody>
      </p:sp>
      <p:sp>
        <p:nvSpPr>
          <p:cNvPr id="7" name="TextBox 6">
            <a:extLst>
              <a:ext uri="{FF2B5EF4-FFF2-40B4-BE49-F238E27FC236}">
                <a16:creationId xmlns:a16="http://schemas.microsoft.com/office/drawing/2014/main" id="{1C48BBCC-379B-494E-9E1C-E7D1388A7C8F}"/>
              </a:ext>
            </a:extLst>
          </p:cNvPr>
          <p:cNvSpPr txBox="1"/>
          <p:nvPr/>
        </p:nvSpPr>
        <p:spPr>
          <a:xfrm>
            <a:off x="4558622" y="613276"/>
            <a:ext cx="7136246" cy="1154162"/>
          </a:xfrm>
          <a:prstGeom prst="rect">
            <a:avLst/>
          </a:prstGeom>
          <a:noFill/>
        </p:spPr>
        <p:txBody>
          <a:bodyPr wrap="square">
            <a:spAutoFit/>
          </a:bodyPr>
          <a:lstStyle/>
          <a:p>
            <a:r>
              <a:rPr lang="en-US" sz="2800" b="1" dirty="0">
                <a:solidFill>
                  <a:srgbClr val="7D3F98"/>
                </a:solidFill>
                <a:effectLst/>
                <a:latin typeface="+mj-lt"/>
                <a:ea typeface="Times New Roman" panose="02020603050405020304" pitchFamily="18" charset="0"/>
              </a:rPr>
              <a:t>Aetna Enhanced Maternity </a:t>
            </a:r>
            <a:r>
              <a:rPr lang="en-US" sz="2800" b="1" dirty="0" err="1">
                <a:solidFill>
                  <a:srgbClr val="7D3F98"/>
                </a:solidFill>
                <a:effectLst/>
                <a:latin typeface="+mj-lt"/>
                <a:ea typeface="Times New Roman" panose="02020603050405020304" pitchFamily="18" charset="0"/>
              </a:rPr>
              <a:t>Program</a:t>
            </a:r>
            <a:r>
              <a:rPr lang="en-US" b="1" baseline="70000" dirty="0" err="1">
                <a:solidFill>
                  <a:srgbClr val="7D3F98"/>
                </a:solidFill>
                <a:effectLst/>
                <a:latin typeface="+mj-lt"/>
                <a:ea typeface="Times New Roman" panose="02020603050405020304" pitchFamily="18" charset="0"/>
              </a:rPr>
              <a:t>TM</a:t>
            </a:r>
            <a:endParaRPr lang="en-US" b="1" baseline="70000" dirty="0">
              <a:solidFill>
                <a:srgbClr val="7D3F98"/>
              </a:solidFill>
              <a:effectLst/>
              <a:latin typeface="+mj-lt"/>
              <a:ea typeface="Times New Roman" panose="02020603050405020304" pitchFamily="18" charset="0"/>
            </a:endParaRPr>
          </a:p>
          <a:p>
            <a:pPr>
              <a:spcBef>
                <a:spcPts val="600"/>
              </a:spcBef>
            </a:pPr>
            <a:r>
              <a:rPr lang="en-US" dirty="0">
                <a:solidFill>
                  <a:schemeClr val="accent6">
                    <a:lumMod val="50000"/>
                  </a:schemeClr>
                </a:solidFill>
                <a:latin typeface="+mj-lt"/>
                <a:ea typeface="Times New Roman" panose="02020603050405020304" pitchFamily="18" charset="0"/>
                <a:cs typeface="Calibri" panose="020F0502020204030204" pitchFamily="34" charset="0"/>
              </a:rPr>
              <a:t>You can count on us for support — wherever you are in your maternity journey.</a:t>
            </a:r>
            <a:endParaRPr lang="en-US" dirty="0">
              <a:solidFill>
                <a:schemeClr val="accent6">
                  <a:lumMod val="50000"/>
                </a:schemeClr>
              </a:solidFill>
              <a:latin typeface="+mj-lt"/>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08F2A817-A141-FA48-A507-3FADF9C18082}"/>
              </a:ext>
            </a:extLst>
          </p:cNvPr>
          <p:cNvSpPr/>
          <p:nvPr/>
        </p:nvSpPr>
        <p:spPr bwMode="gray">
          <a:xfrm>
            <a:off x="14692069" y="1554013"/>
            <a:ext cx="829492" cy="829492"/>
          </a:xfrm>
          <a:prstGeom prst="ellipse">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9" name="TextBox 8">
            <a:extLst>
              <a:ext uri="{FF2B5EF4-FFF2-40B4-BE49-F238E27FC236}">
                <a16:creationId xmlns:a16="http://schemas.microsoft.com/office/drawing/2014/main" id="{ED504CB9-5203-D445-97F4-D4A35EADD88D}"/>
              </a:ext>
            </a:extLst>
          </p:cNvPr>
          <p:cNvSpPr txBox="1"/>
          <p:nvPr/>
        </p:nvSpPr>
        <p:spPr>
          <a:xfrm>
            <a:off x="7560560" y="2302714"/>
            <a:ext cx="3618233" cy="2734082"/>
          </a:xfrm>
          <a:prstGeom prst="rect">
            <a:avLst/>
          </a:prstGeom>
          <a:noFill/>
        </p:spPr>
        <p:txBody>
          <a:bodyPr wrap="square" lIns="0" tIns="0" rIns="0" bIns="0" rtlCol="0">
            <a:spAutoFit/>
          </a:bodyPr>
          <a:lstStyle/>
          <a:p>
            <a:pPr>
              <a:spcAft>
                <a:spcPts val="800"/>
              </a:spcAft>
            </a:pPr>
            <a:r>
              <a:rPr lang="en-US" sz="1400" b="1" dirty="0">
                <a:solidFill>
                  <a:srgbClr val="7D3F98"/>
                </a:solidFill>
                <a:ea typeface="Times New Roman" panose="02020603050405020304" pitchFamily="18" charset="0"/>
                <a:cs typeface="Calibri" panose="020F0502020204030204" pitchFamily="34" charset="0"/>
              </a:rPr>
              <a:t>Special program features include:</a:t>
            </a:r>
          </a:p>
          <a:p>
            <a:pPr marL="171450" indent="-171450">
              <a:spcAft>
                <a:spcPts val="800"/>
              </a:spcAft>
              <a:buFont typeface="Arial" panose="020B0604020202020204" pitchFamily="34" charset="0"/>
              <a:buChar char="•"/>
            </a:pPr>
            <a:r>
              <a:rPr lang="en-US" sz="1200" dirty="0">
                <a:solidFill>
                  <a:schemeClr val="accent6">
                    <a:lumMod val="50000"/>
                  </a:schemeClr>
                </a:solidFill>
                <a:ea typeface="Times New Roman" panose="02020603050405020304" pitchFamily="18" charset="0"/>
                <a:cs typeface="Calibri" panose="020F0502020204030204" pitchFamily="34" charset="0"/>
              </a:rPr>
              <a:t>A fertility advocate* to be your care manager </a:t>
            </a:r>
            <a:br>
              <a:rPr lang="en-US" sz="1200" dirty="0">
                <a:solidFill>
                  <a:schemeClr val="accent6">
                    <a:lumMod val="50000"/>
                  </a:schemeClr>
                </a:solidFill>
                <a:ea typeface="Times New Roman" panose="02020603050405020304" pitchFamily="18" charset="0"/>
                <a:cs typeface="Calibri" panose="020F0502020204030204" pitchFamily="34" charset="0"/>
              </a:rPr>
            </a:br>
            <a:r>
              <a:rPr lang="en-US" sz="1200" dirty="0">
                <a:solidFill>
                  <a:schemeClr val="accent6">
                    <a:lumMod val="50000"/>
                  </a:schemeClr>
                </a:solidFill>
                <a:ea typeface="Times New Roman" panose="02020603050405020304" pitchFamily="18" charset="0"/>
                <a:cs typeface="Calibri" panose="020F0502020204030204" pitchFamily="34" charset="0"/>
              </a:rPr>
              <a:t>and provide support if you’re facing infertility</a:t>
            </a:r>
          </a:p>
          <a:p>
            <a:pPr marL="171450" indent="-171450">
              <a:spcAft>
                <a:spcPts val="800"/>
              </a:spcAft>
              <a:buFont typeface="Arial" panose="020B0604020202020204" pitchFamily="34" charset="0"/>
              <a:buChar char="•"/>
            </a:pPr>
            <a:r>
              <a:rPr lang="en-US" sz="1200" dirty="0">
                <a:solidFill>
                  <a:schemeClr val="accent6">
                    <a:lumMod val="50000"/>
                  </a:schemeClr>
                </a:solidFill>
                <a:ea typeface="Times New Roman" panose="02020603050405020304" pitchFamily="18" charset="0"/>
                <a:cs typeface="Calibri" panose="020F0502020204030204" pitchFamily="34" charset="0"/>
              </a:rPr>
              <a:t>Predictive data to help us identify pregnancies early on so we can provide timely, more responsive outreach to you</a:t>
            </a:r>
          </a:p>
          <a:p>
            <a:pPr marL="171450" indent="-171450">
              <a:spcAft>
                <a:spcPts val="800"/>
              </a:spcAft>
              <a:buFont typeface="Arial" panose="020B0604020202020204" pitchFamily="34" charset="0"/>
              <a:buChar char="•"/>
            </a:pPr>
            <a:r>
              <a:rPr lang="en-US" sz="1200" dirty="0">
                <a:solidFill>
                  <a:schemeClr val="accent6">
                    <a:lumMod val="50000"/>
                  </a:schemeClr>
                </a:solidFill>
                <a:ea typeface="Times New Roman" panose="02020603050405020304" pitchFamily="18" charset="0"/>
                <a:cs typeface="Calibri" panose="020F0502020204030204" pitchFamily="34" charset="0"/>
              </a:rPr>
              <a:t>Preeclampsia prevention by providing education and resources, if needed</a:t>
            </a:r>
          </a:p>
          <a:p>
            <a:pPr marL="171450" indent="-171450">
              <a:spcAft>
                <a:spcPts val="800"/>
              </a:spcAft>
              <a:buFont typeface="Arial" panose="020B0604020202020204" pitchFamily="34" charset="0"/>
              <a:buChar char="•"/>
            </a:pPr>
            <a:r>
              <a:rPr lang="en-US" sz="1200" dirty="0">
                <a:solidFill>
                  <a:schemeClr val="accent6">
                    <a:lumMod val="50000"/>
                  </a:schemeClr>
                </a:solidFill>
                <a:ea typeface="Times New Roman" panose="02020603050405020304" pitchFamily="18" charset="0"/>
                <a:cs typeface="Calibri" panose="020F0502020204030204" pitchFamily="34" charset="0"/>
              </a:rPr>
              <a:t>Guided genetic counseling and screening </a:t>
            </a:r>
            <a:br>
              <a:rPr lang="en-US" sz="1200" dirty="0">
                <a:solidFill>
                  <a:schemeClr val="accent6">
                    <a:lumMod val="50000"/>
                  </a:schemeClr>
                </a:solidFill>
                <a:ea typeface="Times New Roman" panose="02020603050405020304" pitchFamily="18" charset="0"/>
                <a:cs typeface="Calibri" panose="020F0502020204030204" pitchFamily="34" charset="0"/>
              </a:rPr>
            </a:br>
            <a:r>
              <a:rPr lang="en-US" sz="1200" dirty="0">
                <a:solidFill>
                  <a:schemeClr val="accent6">
                    <a:lumMod val="50000"/>
                  </a:schemeClr>
                </a:solidFill>
                <a:ea typeface="Times New Roman" panose="02020603050405020304" pitchFamily="18" charset="0"/>
                <a:cs typeface="Calibri" panose="020F0502020204030204" pitchFamily="34" charset="0"/>
              </a:rPr>
              <a:t>services, backed by medical expertise</a:t>
            </a:r>
          </a:p>
          <a:p>
            <a:pPr marL="171450" indent="-171450">
              <a:spcAft>
                <a:spcPts val="800"/>
              </a:spcAft>
              <a:buFont typeface="Arial" panose="020B0604020202020204" pitchFamily="34" charset="0"/>
              <a:buChar char="•"/>
            </a:pPr>
            <a:r>
              <a:rPr lang="en-US" sz="1200" dirty="0">
                <a:solidFill>
                  <a:schemeClr val="accent6">
                    <a:lumMod val="50000"/>
                  </a:schemeClr>
                </a:solidFill>
                <a:ea typeface="Times New Roman" panose="02020603050405020304" pitchFamily="18" charset="0"/>
                <a:cs typeface="Calibri" panose="020F0502020204030204" pitchFamily="34" charset="0"/>
              </a:rPr>
              <a:t>Education and resources to help close racial </a:t>
            </a:r>
            <a:br>
              <a:rPr lang="en-US" sz="1200" dirty="0">
                <a:solidFill>
                  <a:schemeClr val="accent6">
                    <a:lumMod val="50000"/>
                  </a:schemeClr>
                </a:solidFill>
                <a:ea typeface="Times New Roman" panose="02020603050405020304" pitchFamily="18" charset="0"/>
                <a:cs typeface="Calibri" panose="020F0502020204030204" pitchFamily="34" charset="0"/>
              </a:rPr>
            </a:br>
            <a:r>
              <a:rPr lang="en-US" sz="1200" dirty="0">
                <a:solidFill>
                  <a:schemeClr val="accent6">
                    <a:lumMod val="50000"/>
                  </a:schemeClr>
                </a:solidFill>
                <a:ea typeface="Times New Roman" panose="02020603050405020304" pitchFamily="18" charset="0"/>
                <a:cs typeface="Calibri" panose="020F0502020204030204" pitchFamily="34" charset="0"/>
              </a:rPr>
              <a:t>gaps in health care and support women of color</a:t>
            </a:r>
            <a:endParaRPr lang="en-US" sz="1200" dirty="0">
              <a:solidFill>
                <a:schemeClr val="accent6">
                  <a:lumMod val="50000"/>
                </a:schemeClr>
              </a:solidFill>
            </a:endParaRPr>
          </a:p>
        </p:txBody>
      </p:sp>
      <p:cxnSp>
        <p:nvCxnSpPr>
          <p:cNvPr id="12" name="Straight Connector 11">
            <a:extLst>
              <a:ext uri="{FF2B5EF4-FFF2-40B4-BE49-F238E27FC236}">
                <a16:creationId xmlns:a16="http://schemas.microsoft.com/office/drawing/2014/main" id="{9821B9D4-22A6-F44F-B9FA-695959BB9933}"/>
              </a:ext>
            </a:extLst>
          </p:cNvPr>
          <p:cNvCxnSpPr>
            <a:cxnSpLocks/>
          </p:cNvCxnSpPr>
          <p:nvPr/>
        </p:nvCxnSpPr>
        <p:spPr>
          <a:xfrm flipV="1">
            <a:off x="7112412" y="2338410"/>
            <a:ext cx="0" cy="2741928"/>
          </a:xfrm>
          <a:prstGeom prst="line">
            <a:avLst/>
          </a:prstGeom>
          <a:ln w="1905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8AC3E0B-5D80-AF40-B8F6-6290C6E21ACF}"/>
              </a:ext>
            </a:extLst>
          </p:cNvPr>
          <p:cNvSpPr/>
          <p:nvPr/>
        </p:nvSpPr>
        <p:spPr bwMode="gray">
          <a:xfrm>
            <a:off x="5856061" y="2435573"/>
            <a:ext cx="775701" cy="775701"/>
          </a:xfrm>
          <a:prstGeom prst="ellipse">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pic>
        <p:nvPicPr>
          <p:cNvPr id="18" name="Picture 17">
            <a:extLst>
              <a:ext uri="{FF2B5EF4-FFF2-40B4-BE49-F238E27FC236}">
                <a16:creationId xmlns:a16="http://schemas.microsoft.com/office/drawing/2014/main" id="{6A80E0A8-CFF8-824E-A8D2-0207F5EDF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416" y="2615009"/>
            <a:ext cx="492537" cy="397548"/>
          </a:xfrm>
          <a:prstGeom prst="rect">
            <a:avLst/>
          </a:prstGeom>
        </p:spPr>
      </p:pic>
    </p:spTree>
    <p:extLst>
      <p:ext uri="{BB962C8B-B14F-4D97-AF65-F5344CB8AC3E}">
        <p14:creationId xmlns:p14="http://schemas.microsoft.com/office/powerpoint/2010/main" val="422286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DA20D0-9DF6-544E-8C19-A923D1B858DB}"/>
              </a:ext>
            </a:extLst>
          </p:cNvPr>
          <p:cNvSpPr/>
          <p:nvPr/>
        </p:nvSpPr>
        <p:spPr bwMode="gray">
          <a:xfrm>
            <a:off x="328236" y="191266"/>
            <a:ext cx="7776078" cy="6020799"/>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2" name="TextBox 1">
            <a:extLst>
              <a:ext uri="{FF2B5EF4-FFF2-40B4-BE49-F238E27FC236}">
                <a16:creationId xmlns:a16="http://schemas.microsoft.com/office/drawing/2014/main" id="{91BC90C3-E3AC-40C8-B950-7ECBCF95AECB}"/>
              </a:ext>
            </a:extLst>
          </p:cNvPr>
          <p:cNvSpPr txBox="1"/>
          <p:nvPr/>
        </p:nvSpPr>
        <p:spPr>
          <a:xfrm>
            <a:off x="530485" y="3984460"/>
            <a:ext cx="7254138" cy="1453811"/>
          </a:xfrm>
          <a:prstGeom prst="rect">
            <a:avLst/>
          </a:prstGeom>
          <a:noFill/>
        </p:spPr>
        <p:txBody>
          <a:bodyPr wrap="square" lIns="0" tIns="0" rIns="0" bIns="0" rtlCol="0">
            <a:noAutofit/>
          </a:bodyPr>
          <a:lstStyle/>
          <a:p>
            <a:pPr>
              <a:lnSpc>
                <a:spcPct val="107000"/>
              </a:lnSpc>
            </a:pPr>
            <a:r>
              <a:rPr lang="en-US" sz="1400" dirty="0">
                <a:solidFill>
                  <a:schemeClr val="accent6">
                    <a:lumMod val="50000"/>
                  </a:schemeClr>
                </a:solidFill>
                <a:effectLst/>
                <a:latin typeface="+mj-lt"/>
                <a:ea typeface="Times New Roman" panose="02020603050405020304" pitchFamily="18" charset="0"/>
                <a:cs typeface="Calibri" panose="020F0502020204030204" pitchFamily="34" charset="0"/>
              </a:rPr>
              <a:t>And if you have certain risk factors, you’ll also get special support to help avoid an </a:t>
            </a:r>
            <a:br>
              <a:rPr lang="en-US" sz="1400" dirty="0">
                <a:solidFill>
                  <a:schemeClr val="accent6">
                    <a:lumMod val="50000"/>
                  </a:schemeClr>
                </a:solidFill>
                <a:effectLst/>
                <a:latin typeface="+mj-lt"/>
                <a:ea typeface="Times New Roman" panose="02020603050405020304" pitchFamily="18" charset="0"/>
                <a:cs typeface="Calibri" panose="020F0502020204030204" pitchFamily="34" charset="0"/>
              </a:rPr>
            </a:br>
            <a:r>
              <a:rPr lang="en-US" sz="1400" dirty="0">
                <a:solidFill>
                  <a:schemeClr val="accent6">
                    <a:lumMod val="50000"/>
                  </a:schemeClr>
                </a:solidFill>
                <a:effectLst/>
                <a:latin typeface="+mj-lt"/>
                <a:ea typeface="Times New Roman" panose="02020603050405020304" pitchFamily="18" charset="0"/>
                <a:cs typeface="Calibri" panose="020F0502020204030204" pitchFamily="34" charset="0"/>
              </a:rPr>
              <a:t>early delivery.</a:t>
            </a:r>
            <a:br>
              <a:rPr lang="en-US" sz="1400" dirty="0">
                <a:solidFill>
                  <a:schemeClr val="accent6">
                    <a:lumMod val="50000"/>
                  </a:schemeClr>
                </a:solidFill>
                <a:effectLst/>
                <a:latin typeface="+mj-lt"/>
                <a:ea typeface="Times New Roman" panose="02020603050405020304" pitchFamily="18" charset="0"/>
                <a:cs typeface="Calibri" panose="020F0502020204030204" pitchFamily="34" charset="0"/>
              </a:rPr>
            </a:br>
            <a:endParaRPr lang="en-US" sz="1400" dirty="0">
              <a:solidFill>
                <a:schemeClr val="accent6">
                  <a:lumMod val="50000"/>
                </a:schemeClr>
              </a:solidFill>
              <a:effectLst/>
              <a:latin typeface="+mj-lt"/>
              <a:ea typeface="Times New Roman" panose="02020603050405020304" pitchFamily="18" charset="0"/>
              <a:cs typeface="Calibri" panose="020F0502020204030204" pitchFamily="34" charset="0"/>
            </a:endParaRPr>
          </a:p>
          <a:p>
            <a:pPr>
              <a:lnSpc>
                <a:spcPct val="107000"/>
              </a:lnSpc>
            </a:pPr>
            <a:r>
              <a:rPr lang="en-US" sz="1500" b="1" dirty="0">
                <a:solidFill>
                  <a:schemeClr val="accent6">
                    <a:lumMod val="50000"/>
                  </a:schemeClr>
                </a:solidFill>
                <a:latin typeface="+mj-lt"/>
                <a:ea typeface="Times New Roman" panose="02020603050405020304" pitchFamily="18" charset="0"/>
                <a:cs typeface="Calibri" panose="020F0502020204030204" pitchFamily="34" charset="0"/>
              </a:rPr>
              <a:t>More features on your member website</a:t>
            </a:r>
            <a:endParaRPr lang="en-US" sz="1500" b="1" dirty="0">
              <a:solidFill>
                <a:schemeClr val="accent6">
                  <a:lumMod val="50000"/>
                </a:schemeClr>
              </a:solidFill>
              <a:effectLst/>
              <a:latin typeface="+mj-lt"/>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400" dirty="0">
                <a:solidFill>
                  <a:schemeClr val="accent6">
                    <a:lumMod val="50000"/>
                  </a:schemeClr>
                </a:solidFill>
                <a:effectLst/>
                <a:latin typeface="+mj-lt"/>
                <a:ea typeface="Times New Roman" panose="02020603050405020304" pitchFamily="18" charset="0"/>
                <a:cs typeface="Calibri" panose="020F0502020204030204" pitchFamily="34" charset="0"/>
              </a:rPr>
              <a:t>You’ll have access to the Maternity Support Center.* On the site, you’ll get helpful tools and resources, information about pregnancy stages, personalized benefit details and more.</a:t>
            </a:r>
            <a:endParaRPr lang="en-US" sz="14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D6AD7F5-8C3E-0D44-8BA5-687F01F28C8B}"/>
              </a:ext>
            </a:extLst>
          </p:cNvPr>
          <p:cNvSpPr txBox="1"/>
          <p:nvPr/>
        </p:nvSpPr>
        <p:spPr>
          <a:xfrm>
            <a:off x="530485" y="5811745"/>
            <a:ext cx="6905221" cy="276999"/>
          </a:xfrm>
          <a:prstGeom prst="rect">
            <a:avLst/>
          </a:prstGeom>
          <a:noFill/>
        </p:spPr>
        <p:txBody>
          <a:bodyPr wrap="square" lIns="0" tIns="0" rIns="0" bIns="0" rtlCol="0">
            <a:spAutoFit/>
          </a:bodyPr>
          <a:lstStyle/>
          <a:p>
            <a:r>
              <a:rPr lang="en-US" sz="900" dirty="0">
                <a:solidFill>
                  <a:schemeClr val="accent6">
                    <a:lumMod val="50000"/>
                  </a:schemeClr>
                </a:solidFill>
                <a:ea typeface="Times New Roman" panose="02020603050405020304" pitchFamily="18" charset="0"/>
              </a:rPr>
              <a:t>*Our maternity program and support teams do not diagnose or treat members. We assist you in getting the care you need, and our </a:t>
            </a:r>
            <a:br>
              <a:rPr lang="en-US" sz="900" dirty="0">
                <a:solidFill>
                  <a:schemeClr val="accent6">
                    <a:lumMod val="50000"/>
                  </a:schemeClr>
                </a:solidFill>
                <a:ea typeface="Times New Roman" panose="02020603050405020304" pitchFamily="18" charset="0"/>
              </a:rPr>
            </a:br>
            <a:r>
              <a:rPr lang="en-US" sz="900" dirty="0">
                <a:solidFill>
                  <a:schemeClr val="accent6">
                    <a:lumMod val="50000"/>
                  </a:schemeClr>
                </a:solidFill>
                <a:ea typeface="Times New Roman" panose="02020603050405020304" pitchFamily="18" charset="0"/>
              </a:rPr>
              <a:t>  program is not a substitute for the medical treatment and/or instructions provided by your health care providers.</a:t>
            </a:r>
            <a:endParaRPr lang="en-US" sz="900" dirty="0">
              <a:solidFill>
                <a:schemeClr val="accent6">
                  <a:lumMod val="50000"/>
                </a:schemeClr>
              </a:solidFill>
            </a:endParaRPr>
          </a:p>
        </p:txBody>
      </p:sp>
      <p:sp>
        <p:nvSpPr>
          <p:cNvPr id="4" name="Title 3">
            <a:extLst>
              <a:ext uri="{FF2B5EF4-FFF2-40B4-BE49-F238E27FC236}">
                <a16:creationId xmlns:a16="http://schemas.microsoft.com/office/drawing/2014/main" id="{54515610-3B4E-6249-A2F9-4DAAC7700530}"/>
              </a:ext>
            </a:extLst>
          </p:cNvPr>
          <p:cNvSpPr>
            <a:spLocks noGrp="1"/>
          </p:cNvSpPr>
          <p:nvPr>
            <p:ph type="title"/>
          </p:nvPr>
        </p:nvSpPr>
        <p:spPr>
          <a:xfrm>
            <a:off x="8200570" y="2318192"/>
            <a:ext cx="3585029" cy="1117595"/>
          </a:xfrm>
        </p:spPr>
        <p:txBody>
          <a:bodyPr/>
          <a:lstStyle/>
          <a:p>
            <a:pPr>
              <a:spcAft>
                <a:spcPts val="600"/>
              </a:spcAft>
            </a:pPr>
            <a:r>
              <a:rPr lang="en-US" dirty="0"/>
              <a:t>Aetna Maternity Program</a:t>
            </a:r>
            <a:endParaRPr lang="en-US" sz="2400" b="0" dirty="0"/>
          </a:p>
        </p:txBody>
      </p:sp>
      <p:cxnSp>
        <p:nvCxnSpPr>
          <p:cNvPr id="6" name="Straight Connector 5">
            <a:extLst>
              <a:ext uri="{FF2B5EF4-FFF2-40B4-BE49-F238E27FC236}">
                <a16:creationId xmlns:a16="http://schemas.microsoft.com/office/drawing/2014/main" id="{119D4D10-9BC7-4845-A873-C0E420CD865D}"/>
              </a:ext>
            </a:extLst>
          </p:cNvPr>
          <p:cNvCxnSpPr>
            <a:cxnSpLocks/>
          </p:cNvCxnSpPr>
          <p:nvPr/>
        </p:nvCxnSpPr>
        <p:spPr>
          <a:xfrm>
            <a:off x="9662249" y="3516086"/>
            <a:ext cx="643395" cy="0"/>
          </a:xfrm>
          <a:prstGeom prst="line">
            <a:avLst/>
          </a:prstGeom>
          <a:ln w="19050" cmpd="sng">
            <a:solidFill>
              <a:srgbClr val="B18C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E95693-0282-9944-B123-A5CFA00DE9F9}"/>
              </a:ext>
            </a:extLst>
          </p:cNvPr>
          <p:cNvSpPr txBox="1"/>
          <p:nvPr/>
        </p:nvSpPr>
        <p:spPr>
          <a:xfrm>
            <a:off x="8200570" y="3676684"/>
            <a:ext cx="3585029" cy="615553"/>
          </a:xfrm>
          <a:prstGeom prst="rect">
            <a:avLst/>
          </a:prstGeom>
          <a:noFill/>
        </p:spPr>
        <p:txBody>
          <a:bodyPr wrap="square" lIns="0" tIns="0" rIns="0" bIns="0" rtlCol="0">
            <a:spAutoFit/>
          </a:bodyPr>
          <a:lstStyle/>
          <a:p>
            <a:pPr algn="ctr"/>
            <a:r>
              <a:rPr lang="en-US" sz="2000" dirty="0">
                <a:solidFill>
                  <a:schemeClr val="bg1"/>
                </a:solidFill>
                <a:ea typeface="Times New Roman" panose="02020603050405020304" pitchFamily="18" charset="0"/>
                <a:cs typeface="Calibri" panose="020F0502020204030204" pitchFamily="34" charset="0"/>
              </a:rPr>
              <a:t>Giving you and your baby</a:t>
            </a:r>
          </a:p>
          <a:p>
            <a:pPr algn="ctr"/>
            <a:r>
              <a:rPr lang="en-US" sz="2000" dirty="0">
                <a:solidFill>
                  <a:schemeClr val="bg1"/>
                </a:solidFill>
                <a:ea typeface="Times New Roman" panose="02020603050405020304" pitchFamily="18" charset="0"/>
                <a:cs typeface="Calibri" panose="020F0502020204030204" pitchFamily="34" charset="0"/>
              </a:rPr>
              <a:t>a healthy start</a:t>
            </a:r>
            <a:endParaRPr lang="en-US" sz="2000" dirty="0">
              <a:solidFill>
                <a:schemeClr val="bg1"/>
              </a:solidFill>
            </a:endParaRPr>
          </a:p>
        </p:txBody>
      </p:sp>
      <p:sp>
        <p:nvSpPr>
          <p:cNvPr id="8" name="TextBox 7">
            <a:extLst>
              <a:ext uri="{FF2B5EF4-FFF2-40B4-BE49-F238E27FC236}">
                <a16:creationId xmlns:a16="http://schemas.microsoft.com/office/drawing/2014/main" id="{988C31B4-6496-994D-B8BD-6BA9751420CF}"/>
              </a:ext>
            </a:extLst>
          </p:cNvPr>
          <p:cNvSpPr txBox="1"/>
          <p:nvPr/>
        </p:nvSpPr>
        <p:spPr>
          <a:xfrm>
            <a:off x="530485" y="826931"/>
            <a:ext cx="2636765" cy="2608856"/>
          </a:xfrm>
          <a:prstGeom prst="rect">
            <a:avLst/>
          </a:prstGeom>
          <a:noFill/>
        </p:spPr>
        <p:txBody>
          <a:bodyPr wrap="square" lIns="0" tIns="0" rIns="0" bIns="0" rtlCol="0">
            <a:spAutoFit/>
          </a:bodyPr>
          <a:lstStyle/>
          <a:p>
            <a:pPr>
              <a:lnSpc>
                <a:spcPts val="1880"/>
              </a:lnSpc>
              <a:spcAft>
                <a:spcPts val="1600"/>
              </a:spcAft>
            </a:pPr>
            <a:r>
              <a:rPr lang="en-US" sz="1400" dirty="0">
                <a:solidFill>
                  <a:schemeClr val="accent6">
                    <a:lumMod val="50000"/>
                  </a:schemeClr>
                </a:solidFill>
                <a:ea typeface="Times New Roman" panose="02020603050405020304" pitchFamily="18" charset="0"/>
                <a:cs typeface="Calibri" panose="020F0502020204030204" pitchFamily="34" charset="0"/>
              </a:rPr>
              <a:t>This program is part of your plan — there’s no extra cost to you. By participating in this program, you’ll learn more about:</a:t>
            </a:r>
          </a:p>
          <a:p>
            <a:pPr marL="285750" indent="-285750">
              <a:lnSpc>
                <a:spcPts val="1880"/>
              </a:lnSpc>
              <a:spcAft>
                <a:spcPts val="600"/>
              </a:spcAft>
              <a:buFont typeface="Arial" panose="020B0604020202020204" pitchFamily="34" charset="0"/>
              <a:buChar char="•"/>
            </a:pPr>
            <a:r>
              <a:rPr lang="en-US" sz="1400" dirty="0">
                <a:solidFill>
                  <a:schemeClr val="accent6">
                    <a:lumMod val="50000"/>
                  </a:schemeClr>
                </a:solidFill>
                <a:ea typeface="Times New Roman" panose="02020603050405020304" pitchFamily="18" charset="0"/>
                <a:cs typeface="Calibri" panose="020F0502020204030204" pitchFamily="34" charset="0"/>
              </a:rPr>
              <a:t>What to expect before and </a:t>
            </a:r>
            <a:br>
              <a:rPr lang="en-US" sz="1400" dirty="0">
                <a:solidFill>
                  <a:schemeClr val="accent6">
                    <a:lumMod val="50000"/>
                  </a:schemeClr>
                </a:solidFill>
                <a:ea typeface="Times New Roman" panose="02020603050405020304" pitchFamily="18" charset="0"/>
                <a:cs typeface="Calibri" panose="020F0502020204030204" pitchFamily="34" charset="0"/>
              </a:rPr>
            </a:br>
            <a:r>
              <a:rPr lang="en-US" sz="1400" dirty="0">
                <a:solidFill>
                  <a:schemeClr val="accent6">
                    <a:lumMod val="50000"/>
                  </a:schemeClr>
                </a:solidFill>
                <a:ea typeface="Times New Roman" panose="02020603050405020304" pitchFamily="18" charset="0"/>
                <a:cs typeface="Calibri" panose="020F0502020204030204" pitchFamily="34" charset="0"/>
              </a:rPr>
              <a:t>after delivery </a:t>
            </a:r>
          </a:p>
          <a:p>
            <a:pPr marL="285750" indent="-285750">
              <a:lnSpc>
                <a:spcPts val="1880"/>
              </a:lnSpc>
              <a:spcAft>
                <a:spcPts val="600"/>
              </a:spcAft>
              <a:buFont typeface="Arial" panose="020B0604020202020204" pitchFamily="34" charset="0"/>
              <a:buChar char="•"/>
            </a:pPr>
            <a:r>
              <a:rPr lang="en-US" sz="1400" dirty="0">
                <a:solidFill>
                  <a:schemeClr val="accent6">
                    <a:lumMod val="50000"/>
                  </a:schemeClr>
                </a:solidFill>
                <a:ea typeface="Times New Roman" panose="02020603050405020304" pitchFamily="18" charset="0"/>
                <a:cs typeface="Calibri" panose="020F0502020204030204" pitchFamily="34" charset="0"/>
              </a:rPr>
              <a:t>Early labor symptoms</a:t>
            </a:r>
          </a:p>
          <a:p>
            <a:pPr marL="285750" indent="-285750">
              <a:lnSpc>
                <a:spcPts val="1880"/>
              </a:lnSpc>
              <a:spcAft>
                <a:spcPts val="600"/>
              </a:spcAft>
              <a:buFont typeface="Arial" panose="020B0604020202020204" pitchFamily="34" charset="0"/>
              <a:buChar char="•"/>
            </a:pPr>
            <a:r>
              <a:rPr lang="en-US" sz="1400" dirty="0">
                <a:solidFill>
                  <a:schemeClr val="accent6">
                    <a:lumMod val="50000"/>
                  </a:schemeClr>
                </a:solidFill>
                <a:ea typeface="Times New Roman" panose="02020603050405020304" pitchFamily="18" charset="0"/>
                <a:cs typeface="Calibri" panose="020F0502020204030204" pitchFamily="34" charset="0"/>
              </a:rPr>
              <a:t>Newborn care</a:t>
            </a:r>
          </a:p>
          <a:p>
            <a:pPr marL="285750" indent="-285750">
              <a:lnSpc>
                <a:spcPts val="1880"/>
              </a:lnSpc>
              <a:spcAft>
                <a:spcPts val="600"/>
              </a:spcAft>
              <a:buFont typeface="Arial" panose="020B0604020202020204" pitchFamily="34" charset="0"/>
              <a:buChar char="•"/>
            </a:pPr>
            <a:r>
              <a:rPr lang="en-US" sz="1400" dirty="0">
                <a:solidFill>
                  <a:schemeClr val="accent6">
                    <a:lumMod val="50000"/>
                  </a:schemeClr>
                </a:solidFill>
                <a:ea typeface="Times New Roman" panose="02020603050405020304" pitchFamily="18" charset="0"/>
                <a:cs typeface="Calibri" panose="020F0502020204030204" pitchFamily="34" charset="0"/>
              </a:rPr>
              <a:t>Breastfeeding, and more</a:t>
            </a:r>
            <a:endParaRPr lang="en-US" sz="1400" dirty="0">
              <a:solidFill>
                <a:schemeClr val="accent6">
                  <a:lumMod val="50000"/>
                </a:schemeClr>
              </a:solidFill>
            </a:endParaRPr>
          </a:p>
        </p:txBody>
      </p:sp>
      <p:pic>
        <p:nvPicPr>
          <p:cNvPr id="11" name="Picture 10">
            <a:extLst>
              <a:ext uri="{FF2B5EF4-FFF2-40B4-BE49-F238E27FC236}">
                <a16:creationId xmlns:a16="http://schemas.microsoft.com/office/drawing/2014/main" id="{BC8F6C1E-8544-8448-B4B1-75003C2F92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6942" y="397631"/>
            <a:ext cx="4297680" cy="3031369"/>
          </a:xfrm>
          <a:prstGeom prst="rect">
            <a:avLst/>
          </a:prstGeom>
        </p:spPr>
      </p:pic>
    </p:spTree>
    <p:extLst>
      <p:ext uri="{BB962C8B-B14F-4D97-AF65-F5344CB8AC3E}">
        <p14:creationId xmlns:p14="http://schemas.microsoft.com/office/powerpoint/2010/main" val="2946904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E7B17B-3A09-B347-BC57-E433C5207660}"/>
              </a:ext>
            </a:extLst>
          </p:cNvPr>
          <p:cNvSpPr/>
          <p:nvPr/>
        </p:nvSpPr>
        <p:spPr>
          <a:xfrm>
            <a:off x="4717774" y="387612"/>
            <a:ext cx="7081502" cy="5733637"/>
          </a:xfrm>
          <a:prstGeom prst="rect">
            <a:avLst/>
          </a:prstGeom>
          <a:solidFill>
            <a:srgbClr val="0A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A4B8C"/>
              </a:solidFill>
              <a:latin typeface="Open Sans Bold"/>
              <a:cs typeface="Open Sans Bold"/>
            </a:endParaRPr>
          </a:p>
        </p:txBody>
      </p:sp>
      <p:sp>
        <p:nvSpPr>
          <p:cNvPr id="12" name="TextBox 11">
            <a:extLst>
              <a:ext uri="{FF2B5EF4-FFF2-40B4-BE49-F238E27FC236}">
                <a16:creationId xmlns:a16="http://schemas.microsoft.com/office/drawing/2014/main" id="{8C039529-448A-4C4F-9080-4FE10A01E0A6}"/>
              </a:ext>
            </a:extLst>
          </p:cNvPr>
          <p:cNvSpPr txBox="1"/>
          <p:nvPr/>
        </p:nvSpPr>
        <p:spPr>
          <a:xfrm>
            <a:off x="575527" y="2260902"/>
            <a:ext cx="3467112" cy="1446550"/>
          </a:xfrm>
          <a:prstGeom prst="rect">
            <a:avLst/>
          </a:prstGeom>
          <a:noFill/>
        </p:spPr>
        <p:txBody>
          <a:bodyPr wrap="square" lIns="0" tIns="0" rIns="0" bIns="0" rtlCol="0">
            <a:spAutoFit/>
          </a:bodyPr>
          <a:lstStyle/>
          <a:p>
            <a:pPr>
              <a:spcAft>
                <a:spcPts val="600"/>
              </a:spcAft>
            </a:pPr>
            <a:r>
              <a:rPr lang="en-US" sz="1400" b="1" dirty="0">
                <a:solidFill>
                  <a:schemeClr val="accent6">
                    <a:lumMod val="50000"/>
                  </a:schemeClr>
                </a:solidFill>
              </a:rPr>
              <a:t>People of any age, gender, income, </a:t>
            </a:r>
            <a:br>
              <a:rPr lang="en-US" sz="1400" b="1" dirty="0">
                <a:solidFill>
                  <a:schemeClr val="accent6">
                    <a:lumMod val="50000"/>
                  </a:schemeClr>
                </a:solidFill>
              </a:rPr>
            </a:br>
            <a:r>
              <a:rPr lang="en-US" sz="1400" b="1" dirty="0">
                <a:solidFill>
                  <a:schemeClr val="accent6">
                    <a:lumMod val="50000"/>
                  </a:schemeClr>
                </a:solidFill>
              </a:rPr>
              <a:t>race or religion can be affected by: </a:t>
            </a:r>
          </a:p>
          <a:p>
            <a:pPr marL="176213" lvl="0" indent="-176213">
              <a:spcAft>
                <a:spcPts val="200"/>
              </a:spcAft>
              <a:buFont typeface="Arial" panose="020B0604020202020204" pitchFamily="34" charset="0"/>
              <a:buChar char="•"/>
            </a:pPr>
            <a:r>
              <a:rPr lang="en-US" sz="1400" dirty="0">
                <a:solidFill>
                  <a:schemeClr val="tx2"/>
                </a:solidFill>
              </a:rPr>
              <a:t>Anxiety</a:t>
            </a:r>
          </a:p>
          <a:p>
            <a:pPr marL="176213" lvl="0" indent="-176213">
              <a:spcAft>
                <a:spcPts val="200"/>
              </a:spcAft>
              <a:buFont typeface="Arial" panose="020B0604020202020204" pitchFamily="34" charset="0"/>
              <a:buChar char="•"/>
            </a:pPr>
            <a:r>
              <a:rPr lang="en-US" sz="1400" dirty="0">
                <a:solidFill>
                  <a:schemeClr val="tx2"/>
                </a:solidFill>
              </a:rPr>
              <a:t>Depression</a:t>
            </a:r>
          </a:p>
          <a:p>
            <a:pPr marL="176213" lvl="0" indent="-176213">
              <a:spcAft>
                <a:spcPts val="200"/>
              </a:spcAft>
              <a:buFont typeface="Arial" panose="020B0604020202020204" pitchFamily="34" charset="0"/>
              <a:buChar char="•"/>
            </a:pPr>
            <a:r>
              <a:rPr lang="en-US" sz="1400" dirty="0">
                <a:solidFill>
                  <a:schemeClr val="tx2"/>
                </a:solidFill>
              </a:rPr>
              <a:t>Eating disorders</a:t>
            </a:r>
          </a:p>
          <a:p>
            <a:pPr marL="176213" lvl="0" indent="-176213">
              <a:spcAft>
                <a:spcPts val="200"/>
              </a:spcAft>
              <a:buFont typeface="Arial" panose="020B0604020202020204" pitchFamily="34" charset="0"/>
              <a:buChar char="•"/>
            </a:pPr>
            <a:r>
              <a:rPr lang="en-US" sz="1400" dirty="0">
                <a:solidFill>
                  <a:schemeClr val="tx2"/>
                </a:solidFill>
              </a:rPr>
              <a:t>Substance use disorders </a:t>
            </a:r>
          </a:p>
        </p:txBody>
      </p:sp>
      <p:sp>
        <p:nvSpPr>
          <p:cNvPr id="14" name="Rectangle 13">
            <a:extLst>
              <a:ext uri="{FF2B5EF4-FFF2-40B4-BE49-F238E27FC236}">
                <a16:creationId xmlns:a16="http://schemas.microsoft.com/office/drawing/2014/main" id="{F6CFB740-4EC1-4BA7-B243-FFC353028767}"/>
              </a:ext>
            </a:extLst>
          </p:cNvPr>
          <p:cNvSpPr/>
          <p:nvPr/>
        </p:nvSpPr>
        <p:spPr>
          <a:xfrm>
            <a:off x="575526" y="629902"/>
            <a:ext cx="3702505" cy="1313180"/>
          </a:xfrm>
          <a:prstGeom prst="rect">
            <a:avLst/>
          </a:prstGeom>
        </p:spPr>
        <p:txBody>
          <a:bodyPr wrap="square" lIns="0">
            <a:spAutoFit/>
          </a:bodyPr>
          <a:lstStyle/>
          <a:p>
            <a:pPr>
              <a:spcAft>
                <a:spcPts val="400"/>
              </a:spcAft>
            </a:pPr>
            <a:r>
              <a:rPr lang="en-US" sz="3200" b="1" dirty="0">
                <a:solidFill>
                  <a:srgbClr val="0A4B8C"/>
                </a:solidFill>
              </a:rPr>
              <a:t>Feeling your best</a:t>
            </a:r>
          </a:p>
          <a:p>
            <a:r>
              <a:rPr lang="en-US" sz="2200" dirty="0">
                <a:solidFill>
                  <a:schemeClr val="accent6">
                    <a:lumMod val="50000"/>
                  </a:schemeClr>
                </a:solidFill>
              </a:rPr>
              <a:t>Living with a </a:t>
            </a:r>
            <a:br>
              <a:rPr lang="en-US" sz="2200" dirty="0">
                <a:solidFill>
                  <a:schemeClr val="accent6">
                    <a:lumMod val="50000"/>
                  </a:schemeClr>
                </a:solidFill>
              </a:rPr>
            </a:br>
            <a:r>
              <a:rPr lang="en-US" sz="2200" spc="-20" dirty="0">
                <a:solidFill>
                  <a:schemeClr val="accent6">
                    <a:lumMod val="50000"/>
                  </a:schemeClr>
                </a:solidFill>
              </a:rPr>
              <a:t>behavioral health condition</a:t>
            </a:r>
          </a:p>
        </p:txBody>
      </p:sp>
      <p:sp>
        <p:nvSpPr>
          <p:cNvPr id="2" name="Rectangle 1">
            <a:extLst>
              <a:ext uri="{FF2B5EF4-FFF2-40B4-BE49-F238E27FC236}">
                <a16:creationId xmlns:a16="http://schemas.microsoft.com/office/drawing/2014/main" id="{7985084F-B2CF-4D5D-B8C9-4681CA05D023}"/>
              </a:ext>
            </a:extLst>
          </p:cNvPr>
          <p:cNvSpPr/>
          <p:nvPr/>
        </p:nvSpPr>
        <p:spPr>
          <a:xfrm>
            <a:off x="6134168" y="1883049"/>
            <a:ext cx="5063918" cy="3754874"/>
          </a:xfrm>
          <a:prstGeom prst="rect">
            <a:avLst/>
          </a:prstGeom>
        </p:spPr>
        <p:txBody>
          <a:bodyPr wrap="square">
            <a:spAutoFit/>
          </a:bodyPr>
          <a:lstStyle/>
          <a:p>
            <a:pPr>
              <a:spcAft>
                <a:spcPts val="400"/>
              </a:spcAft>
            </a:pPr>
            <a:r>
              <a:rPr lang="en-US" sz="1600" b="1" dirty="0">
                <a:solidFill>
                  <a:schemeClr val="bg1"/>
                </a:solidFill>
              </a:rPr>
              <a:t>Behavioral therapy</a:t>
            </a:r>
            <a:r>
              <a:rPr lang="en-US" sz="1600" dirty="0">
                <a:solidFill>
                  <a:schemeClr val="bg1"/>
                </a:solidFill>
              </a:rPr>
              <a:t> </a:t>
            </a:r>
          </a:p>
          <a:p>
            <a:pPr>
              <a:spcAft>
                <a:spcPts val="3000"/>
              </a:spcAft>
            </a:pPr>
            <a:r>
              <a:rPr lang="en-US" sz="1300" dirty="0">
                <a:solidFill>
                  <a:schemeClr val="bg1"/>
                </a:solidFill>
              </a:rPr>
              <a:t>Behavioral therapy is one of the main ways to treat a behavioral health condition. Also known as talk therapy, it can help you identify issues in your life that can contribute to problems and teach you how to manage and move beyond those issues.</a:t>
            </a:r>
          </a:p>
          <a:p>
            <a:pPr>
              <a:spcAft>
                <a:spcPts val="400"/>
              </a:spcAft>
            </a:pPr>
            <a:r>
              <a:rPr lang="en-US" sz="1600" b="1" dirty="0">
                <a:solidFill>
                  <a:schemeClr val="bg1"/>
                </a:solidFill>
              </a:rPr>
              <a:t>Medication therapy and management</a:t>
            </a:r>
            <a:r>
              <a:rPr lang="en-US" sz="1600" dirty="0">
                <a:solidFill>
                  <a:schemeClr val="bg1"/>
                </a:solidFill>
              </a:rPr>
              <a:t> </a:t>
            </a:r>
          </a:p>
          <a:p>
            <a:pPr>
              <a:spcAft>
                <a:spcPts val="3000"/>
              </a:spcAft>
            </a:pPr>
            <a:r>
              <a:rPr lang="en-US" sz="1300" dirty="0">
                <a:solidFill>
                  <a:schemeClr val="bg1"/>
                </a:solidFill>
              </a:rPr>
              <a:t>Treatment may include taking prescription medications that are effective in treating conditions like depression and substance use disorders. Your doctors are trained to find the medications for you.</a:t>
            </a:r>
          </a:p>
          <a:p>
            <a:pPr>
              <a:spcAft>
                <a:spcPts val="400"/>
              </a:spcAft>
            </a:pPr>
            <a:r>
              <a:rPr lang="en-US" sz="1600" b="1" dirty="0">
                <a:solidFill>
                  <a:schemeClr val="bg1"/>
                </a:solidFill>
              </a:rPr>
              <a:t>Your care advocate</a:t>
            </a:r>
            <a:r>
              <a:rPr lang="en-US" sz="1600" dirty="0">
                <a:solidFill>
                  <a:schemeClr val="bg1"/>
                </a:solidFill>
              </a:rPr>
              <a:t> </a:t>
            </a:r>
          </a:p>
          <a:p>
            <a:pPr>
              <a:spcAft>
                <a:spcPts val="3000"/>
              </a:spcAft>
            </a:pPr>
            <a:r>
              <a:rPr lang="en-US" sz="1300" dirty="0">
                <a:solidFill>
                  <a:schemeClr val="bg1"/>
                </a:solidFill>
              </a:rPr>
              <a:t>They’ll work closely with you to support your emotional health and everyday needs. They can do all the legwork to help you give your emotional health the high priority it deserves.</a:t>
            </a:r>
          </a:p>
        </p:txBody>
      </p:sp>
      <p:grpSp>
        <p:nvGrpSpPr>
          <p:cNvPr id="17" name="Group 16">
            <a:extLst>
              <a:ext uri="{FF2B5EF4-FFF2-40B4-BE49-F238E27FC236}">
                <a16:creationId xmlns:a16="http://schemas.microsoft.com/office/drawing/2014/main" id="{5A040615-2562-4732-8476-11765B89AD02}"/>
              </a:ext>
            </a:extLst>
          </p:cNvPr>
          <p:cNvGrpSpPr/>
          <p:nvPr/>
        </p:nvGrpSpPr>
        <p:grpSpPr>
          <a:xfrm>
            <a:off x="5353667" y="4758005"/>
            <a:ext cx="569837" cy="553998"/>
            <a:chOff x="6601484" y="4204795"/>
            <a:chExt cx="416231" cy="404661"/>
          </a:xfrm>
        </p:grpSpPr>
        <p:sp>
          <p:nvSpPr>
            <p:cNvPr id="7" name="Freeform 9">
              <a:extLst>
                <a:ext uri="{FF2B5EF4-FFF2-40B4-BE49-F238E27FC236}">
                  <a16:creationId xmlns:a16="http://schemas.microsoft.com/office/drawing/2014/main" id="{FB815B16-E73E-467A-996D-9B04A8AF142B}"/>
                </a:ext>
              </a:extLst>
            </p:cNvPr>
            <p:cNvSpPr>
              <a:spLocks noEditPoints="1"/>
            </p:cNvSpPr>
            <p:nvPr/>
          </p:nvSpPr>
          <p:spPr bwMode="auto">
            <a:xfrm>
              <a:off x="6601484" y="4311818"/>
              <a:ext cx="177744" cy="297638"/>
            </a:xfrm>
            <a:custGeom>
              <a:avLst/>
              <a:gdLst>
                <a:gd name="T0" fmla="*/ 204 w 205"/>
                <a:gd name="T1" fmla="*/ 345 h 345"/>
                <a:gd name="T2" fmla="*/ 102 w 205"/>
                <a:gd name="T3" fmla="*/ 345 h 345"/>
                <a:gd name="T4" fmla="*/ 102 w 205"/>
                <a:gd name="T5" fmla="*/ 291 h 345"/>
                <a:gd name="T6" fmla="*/ 99 w 205"/>
                <a:gd name="T7" fmla="*/ 283 h 345"/>
                <a:gd name="T8" fmla="*/ 16 w 205"/>
                <a:gd name="T9" fmla="*/ 194 h 345"/>
                <a:gd name="T10" fmla="*/ 0 w 205"/>
                <a:gd name="T11" fmla="*/ 153 h 345"/>
                <a:gd name="T12" fmla="*/ 0 w 205"/>
                <a:gd name="T13" fmla="*/ 35 h 345"/>
                <a:gd name="T14" fmla="*/ 10 w 205"/>
                <a:gd name="T15" fmla="*/ 10 h 345"/>
                <a:gd name="T16" fmla="*/ 35 w 205"/>
                <a:gd name="T17" fmla="*/ 0 h 345"/>
                <a:gd name="T18" fmla="*/ 70 w 205"/>
                <a:gd name="T19" fmla="*/ 35 h 345"/>
                <a:gd name="T20" fmla="*/ 70 w 205"/>
                <a:gd name="T21" fmla="*/ 104 h 345"/>
                <a:gd name="T22" fmla="*/ 86 w 205"/>
                <a:gd name="T23" fmla="*/ 101 h 345"/>
                <a:gd name="T24" fmla="*/ 112 w 205"/>
                <a:gd name="T25" fmla="*/ 112 h 345"/>
                <a:gd name="T26" fmla="*/ 130 w 205"/>
                <a:gd name="T27" fmla="*/ 132 h 345"/>
                <a:gd name="T28" fmla="*/ 152 w 205"/>
                <a:gd name="T29" fmla="*/ 145 h 345"/>
                <a:gd name="T30" fmla="*/ 161 w 205"/>
                <a:gd name="T31" fmla="*/ 148 h 345"/>
                <a:gd name="T32" fmla="*/ 194 w 205"/>
                <a:gd name="T33" fmla="*/ 170 h 345"/>
                <a:gd name="T34" fmla="*/ 205 w 205"/>
                <a:gd name="T35" fmla="*/ 208 h 345"/>
                <a:gd name="T36" fmla="*/ 204 w 205"/>
                <a:gd name="T37" fmla="*/ 232 h 345"/>
                <a:gd name="T38" fmla="*/ 204 w 205"/>
                <a:gd name="T39" fmla="*/ 345 h 345"/>
                <a:gd name="T40" fmla="*/ 123 w 205"/>
                <a:gd name="T41" fmla="*/ 325 h 345"/>
                <a:gd name="T42" fmla="*/ 183 w 205"/>
                <a:gd name="T43" fmla="*/ 325 h 345"/>
                <a:gd name="T44" fmla="*/ 183 w 205"/>
                <a:gd name="T45" fmla="*/ 232 h 345"/>
                <a:gd name="T46" fmla="*/ 184 w 205"/>
                <a:gd name="T47" fmla="*/ 207 h 345"/>
                <a:gd name="T48" fmla="*/ 156 w 205"/>
                <a:gd name="T49" fmla="*/ 168 h 345"/>
                <a:gd name="T50" fmla="*/ 146 w 205"/>
                <a:gd name="T51" fmla="*/ 165 h 345"/>
                <a:gd name="T52" fmla="*/ 115 w 205"/>
                <a:gd name="T53" fmla="*/ 146 h 345"/>
                <a:gd name="T54" fmla="*/ 97 w 205"/>
                <a:gd name="T55" fmla="*/ 127 h 345"/>
                <a:gd name="T56" fmla="*/ 86 w 205"/>
                <a:gd name="T57" fmla="*/ 122 h 345"/>
                <a:gd name="T58" fmla="*/ 75 w 205"/>
                <a:gd name="T59" fmla="*/ 126 h 345"/>
                <a:gd name="T60" fmla="*/ 70 w 205"/>
                <a:gd name="T61" fmla="*/ 135 h 345"/>
                <a:gd name="T62" fmla="*/ 70 w 205"/>
                <a:gd name="T63" fmla="*/ 140 h 345"/>
                <a:gd name="T64" fmla="*/ 74 w 205"/>
                <a:gd name="T65" fmla="*/ 148 h 345"/>
                <a:gd name="T66" fmla="*/ 121 w 205"/>
                <a:gd name="T67" fmla="*/ 196 h 345"/>
                <a:gd name="T68" fmla="*/ 106 w 205"/>
                <a:gd name="T69" fmla="*/ 210 h 345"/>
                <a:gd name="T70" fmla="*/ 59 w 205"/>
                <a:gd name="T71" fmla="*/ 163 h 345"/>
                <a:gd name="T72" fmla="*/ 50 w 205"/>
                <a:gd name="T73" fmla="*/ 143 h 345"/>
                <a:gd name="T74" fmla="*/ 49 w 205"/>
                <a:gd name="T75" fmla="*/ 143 h 345"/>
                <a:gd name="T76" fmla="*/ 49 w 205"/>
                <a:gd name="T77" fmla="*/ 142 h 345"/>
                <a:gd name="T78" fmla="*/ 49 w 205"/>
                <a:gd name="T79" fmla="*/ 137 h 345"/>
                <a:gd name="T80" fmla="*/ 49 w 205"/>
                <a:gd name="T81" fmla="*/ 133 h 345"/>
                <a:gd name="T82" fmla="*/ 49 w 205"/>
                <a:gd name="T83" fmla="*/ 35 h 345"/>
                <a:gd name="T84" fmla="*/ 35 w 205"/>
                <a:gd name="T85" fmla="*/ 21 h 345"/>
                <a:gd name="T86" fmla="*/ 25 w 205"/>
                <a:gd name="T87" fmla="*/ 25 h 345"/>
                <a:gd name="T88" fmla="*/ 21 w 205"/>
                <a:gd name="T89" fmla="*/ 35 h 345"/>
                <a:gd name="T90" fmla="*/ 21 w 205"/>
                <a:gd name="T91" fmla="*/ 153 h 345"/>
                <a:gd name="T92" fmla="*/ 32 w 205"/>
                <a:gd name="T93" fmla="*/ 179 h 345"/>
                <a:gd name="T94" fmla="*/ 114 w 205"/>
                <a:gd name="T95" fmla="*/ 269 h 345"/>
                <a:gd name="T96" fmla="*/ 123 w 205"/>
                <a:gd name="T97" fmla="*/ 291 h 345"/>
                <a:gd name="T98" fmla="*/ 123 w 205"/>
                <a:gd name="T99"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345">
                  <a:moveTo>
                    <a:pt x="204" y="345"/>
                  </a:moveTo>
                  <a:cubicBezTo>
                    <a:pt x="102" y="345"/>
                    <a:pt x="102" y="345"/>
                    <a:pt x="102" y="345"/>
                  </a:cubicBezTo>
                  <a:cubicBezTo>
                    <a:pt x="102" y="291"/>
                    <a:pt x="102" y="291"/>
                    <a:pt x="102" y="291"/>
                  </a:cubicBezTo>
                  <a:cubicBezTo>
                    <a:pt x="102" y="288"/>
                    <a:pt x="101" y="285"/>
                    <a:pt x="99" y="283"/>
                  </a:cubicBezTo>
                  <a:cubicBezTo>
                    <a:pt x="16" y="194"/>
                    <a:pt x="16" y="194"/>
                    <a:pt x="16" y="194"/>
                  </a:cubicBezTo>
                  <a:cubicBezTo>
                    <a:pt x="6" y="182"/>
                    <a:pt x="0" y="168"/>
                    <a:pt x="0" y="153"/>
                  </a:cubicBezTo>
                  <a:cubicBezTo>
                    <a:pt x="0" y="35"/>
                    <a:pt x="0" y="35"/>
                    <a:pt x="0" y="35"/>
                  </a:cubicBezTo>
                  <a:cubicBezTo>
                    <a:pt x="0" y="26"/>
                    <a:pt x="4" y="17"/>
                    <a:pt x="10" y="10"/>
                  </a:cubicBezTo>
                  <a:cubicBezTo>
                    <a:pt x="17" y="4"/>
                    <a:pt x="26" y="0"/>
                    <a:pt x="35" y="0"/>
                  </a:cubicBezTo>
                  <a:cubicBezTo>
                    <a:pt x="55" y="0"/>
                    <a:pt x="70" y="16"/>
                    <a:pt x="70" y="35"/>
                  </a:cubicBezTo>
                  <a:cubicBezTo>
                    <a:pt x="70" y="104"/>
                    <a:pt x="70" y="104"/>
                    <a:pt x="70" y="104"/>
                  </a:cubicBezTo>
                  <a:cubicBezTo>
                    <a:pt x="75" y="102"/>
                    <a:pt x="80" y="101"/>
                    <a:pt x="86" y="101"/>
                  </a:cubicBezTo>
                  <a:cubicBezTo>
                    <a:pt x="96" y="101"/>
                    <a:pt x="105" y="105"/>
                    <a:pt x="112" y="112"/>
                  </a:cubicBezTo>
                  <a:cubicBezTo>
                    <a:pt x="130" y="132"/>
                    <a:pt x="130" y="132"/>
                    <a:pt x="130" y="132"/>
                  </a:cubicBezTo>
                  <a:cubicBezTo>
                    <a:pt x="136" y="138"/>
                    <a:pt x="144" y="142"/>
                    <a:pt x="152" y="145"/>
                  </a:cubicBezTo>
                  <a:cubicBezTo>
                    <a:pt x="161" y="148"/>
                    <a:pt x="161" y="148"/>
                    <a:pt x="161" y="148"/>
                  </a:cubicBezTo>
                  <a:cubicBezTo>
                    <a:pt x="174" y="151"/>
                    <a:pt x="186" y="159"/>
                    <a:pt x="194" y="170"/>
                  </a:cubicBezTo>
                  <a:cubicBezTo>
                    <a:pt x="201" y="181"/>
                    <a:pt x="205" y="195"/>
                    <a:pt x="205" y="208"/>
                  </a:cubicBezTo>
                  <a:cubicBezTo>
                    <a:pt x="204" y="232"/>
                    <a:pt x="204" y="232"/>
                    <a:pt x="204" y="232"/>
                  </a:cubicBezTo>
                  <a:lnTo>
                    <a:pt x="204" y="345"/>
                  </a:lnTo>
                  <a:close/>
                  <a:moveTo>
                    <a:pt x="123" y="325"/>
                  </a:moveTo>
                  <a:cubicBezTo>
                    <a:pt x="183" y="325"/>
                    <a:pt x="183" y="325"/>
                    <a:pt x="183" y="325"/>
                  </a:cubicBezTo>
                  <a:cubicBezTo>
                    <a:pt x="183" y="232"/>
                    <a:pt x="183" y="232"/>
                    <a:pt x="183" y="232"/>
                  </a:cubicBezTo>
                  <a:cubicBezTo>
                    <a:pt x="184" y="207"/>
                    <a:pt x="184" y="207"/>
                    <a:pt x="184" y="207"/>
                  </a:cubicBezTo>
                  <a:cubicBezTo>
                    <a:pt x="185" y="189"/>
                    <a:pt x="173" y="173"/>
                    <a:pt x="156" y="168"/>
                  </a:cubicBezTo>
                  <a:cubicBezTo>
                    <a:pt x="146" y="165"/>
                    <a:pt x="146" y="165"/>
                    <a:pt x="146" y="165"/>
                  </a:cubicBezTo>
                  <a:cubicBezTo>
                    <a:pt x="134" y="161"/>
                    <a:pt x="124" y="155"/>
                    <a:pt x="115" y="146"/>
                  </a:cubicBezTo>
                  <a:cubicBezTo>
                    <a:pt x="97" y="127"/>
                    <a:pt x="97" y="127"/>
                    <a:pt x="97" y="127"/>
                  </a:cubicBezTo>
                  <a:cubicBezTo>
                    <a:pt x="94" y="124"/>
                    <a:pt x="90" y="122"/>
                    <a:pt x="86" y="122"/>
                  </a:cubicBezTo>
                  <a:cubicBezTo>
                    <a:pt x="81" y="122"/>
                    <a:pt x="78" y="124"/>
                    <a:pt x="75" y="126"/>
                  </a:cubicBezTo>
                  <a:cubicBezTo>
                    <a:pt x="72" y="129"/>
                    <a:pt x="71" y="132"/>
                    <a:pt x="70" y="135"/>
                  </a:cubicBezTo>
                  <a:cubicBezTo>
                    <a:pt x="70" y="140"/>
                    <a:pt x="70" y="140"/>
                    <a:pt x="70" y="140"/>
                  </a:cubicBezTo>
                  <a:cubicBezTo>
                    <a:pt x="71" y="143"/>
                    <a:pt x="72" y="146"/>
                    <a:pt x="74" y="148"/>
                  </a:cubicBezTo>
                  <a:cubicBezTo>
                    <a:pt x="121" y="196"/>
                    <a:pt x="121" y="196"/>
                    <a:pt x="121" y="196"/>
                  </a:cubicBezTo>
                  <a:cubicBezTo>
                    <a:pt x="106" y="210"/>
                    <a:pt x="106" y="210"/>
                    <a:pt x="106" y="210"/>
                  </a:cubicBezTo>
                  <a:cubicBezTo>
                    <a:pt x="59" y="163"/>
                    <a:pt x="59" y="163"/>
                    <a:pt x="59" y="163"/>
                  </a:cubicBezTo>
                  <a:cubicBezTo>
                    <a:pt x="54" y="157"/>
                    <a:pt x="51" y="150"/>
                    <a:pt x="50" y="143"/>
                  </a:cubicBezTo>
                  <a:cubicBezTo>
                    <a:pt x="49" y="143"/>
                    <a:pt x="49" y="143"/>
                    <a:pt x="49" y="143"/>
                  </a:cubicBezTo>
                  <a:cubicBezTo>
                    <a:pt x="49" y="142"/>
                    <a:pt x="49" y="142"/>
                    <a:pt x="49" y="142"/>
                  </a:cubicBezTo>
                  <a:cubicBezTo>
                    <a:pt x="49" y="140"/>
                    <a:pt x="49" y="139"/>
                    <a:pt x="49" y="137"/>
                  </a:cubicBezTo>
                  <a:cubicBezTo>
                    <a:pt x="49" y="136"/>
                    <a:pt x="49" y="135"/>
                    <a:pt x="49" y="133"/>
                  </a:cubicBezTo>
                  <a:cubicBezTo>
                    <a:pt x="49" y="35"/>
                    <a:pt x="49" y="35"/>
                    <a:pt x="49" y="35"/>
                  </a:cubicBezTo>
                  <a:cubicBezTo>
                    <a:pt x="49" y="27"/>
                    <a:pt x="43" y="21"/>
                    <a:pt x="35" y="21"/>
                  </a:cubicBezTo>
                  <a:cubicBezTo>
                    <a:pt x="31" y="21"/>
                    <a:pt x="28" y="22"/>
                    <a:pt x="25" y="25"/>
                  </a:cubicBezTo>
                  <a:cubicBezTo>
                    <a:pt x="22" y="28"/>
                    <a:pt x="21" y="31"/>
                    <a:pt x="21" y="35"/>
                  </a:cubicBezTo>
                  <a:cubicBezTo>
                    <a:pt x="21" y="153"/>
                    <a:pt x="21" y="153"/>
                    <a:pt x="21" y="153"/>
                  </a:cubicBezTo>
                  <a:cubicBezTo>
                    <a:pt x="21" y="163"/>
                    <a:pt x="25" y="172"/>
                    <a:pt x="32" y="179"/>
                  </a:cubicBezTo>
                  <a:cubicBezTo>
                    <a:pt x="114" y="269"/>
                    <a:pt x="114" y="269"/>
                    <a:pt x="114" y="269"/>
                  </a:cubicBezTo>
                  <a:cubicBezTo>
                    <a:pt x="120" y="275"/>
                    <a:pt x="123" y="282"/>
                    <a:pt x="123" y="291"/>
                  </a:cubicBezTo>
                  <a:lnTo>
                    <a:pt x="123" y="3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10">
              <a:extLst>
                <a:ext uri="{FF2B5EF4-FFF2-40B4-BE49-F238E27FC236}">
                  <a16:creationId xmlns:a16="http://schemas.microsoft.com/office/drawing/2014/main" id="{3A2DFDDB-23F3-4148-B6EB-9A78A7AA7D90}"/>
                </a:ext>
              </a:extLst>
            </p:cNvPr>
            <p:cNvSpPr>
              <a:spLocks noEditPoints="1"/>
            </p:cNvSpPr>
            <p:nvPr/>
          </p:nvSpPr>
          <p:spPr bwMode="auto">
            <a:xfrm>
              <a:off x="6839971" y="4311818"/>
              <a:ext cx="177744" cy="297638"/>
            </a:xfrm>
            <a:custGeom>
              <a:avLst/>
              <a:gdLst>
                <a:gd name="T0" fmla="*/ 104 w 205"/>
                <a:gd name="T1" fmla="*/ 345 h 345"/>
                <a:gd name="T2" fmla="*/ 2 w 205"/>
                <a:gd name="T3" fmla="*/ 345 h 345"/>
                <a:gd name="T4" fmla="*/ 2 w 205"/>
                <a:gd name="T5" fmla="*/ 232 h 345"/>
                <a:gd name="T6" fmla="*/ 1 w 205"/>
                <a:gd name="T7" fmla="*/ 208 h 345"/>
                <a:gd name="T8" fmla="*/ 12 w 205"/>
                <a:gd name="T9" fmla="*/ 170 h 345"/>
                <a:gd name="T10" fmla="*/ 44 w 205"/>
                <a:gd name="T11" fmla="*/ 148 h 345"/>
                <a:gd name="T12" fmla="*/ 54 w 205"/>
                <a:gd name="T13" fmla="*/ 145 h 345"/>
                <a:gd name="T14" fmla="*/ 75 w 205"/>
                <a:gd name="T15" fmla="*/ 132 h 345"/>
                <a:gd name="T16" fmla="*/ 75 w 205"/>
                <a:gd name="T17" fmla="*/ 132 h 345"/>
                <a:gd name="T18" fmla="*/ 94 w 205"/>
                <a:gd name="T19" fmla="*/ 112 h 345"/>
                <a:gd name="T20" fmla="*/ 120 w 205"/>
                <a:gd name="T21" fmla="*/ 101 h 345"/>
                <a:gd name="T22" fmla="*/ 135 w 205"/>
                <a:gd name="T23" fmla="*/ 104 h 345"/>
                <a:gd name="T24" fmla="*/ 135 w 205"/>
                <a:gd name="T25" fmla="*/ 35 h 345"/>
                <a:gd name="T26" fmla="*/ 170 w 205"/>
                <a:gd name="T27" fmla="*/ 0 h 345"/>
                <a:gd name="T28" fmla="*/ 195 w 205"/>
                <a:gd name="T29" fmla="*/ 10 h 345"/>
                <a:gd name="T30" fmla="*/ 205 w 205"/>
                <a:gd name="T31" fmla="*/ 35 h 345"/>
                <a:gd name="T32" fmla="*/ 205 w 205"/>
                <a:gd name="T33" fmla="*/ 153 h 345"/>
                <a:gd name="T34" fmla="*/ 189 w 205"/>
                <a:gd name="T35" fmla="*/ 194 h 345"/>
                <a:gd name="T36" fmla="*/ 107 w 205"/>
                <a:gd name="T37" fmla="*/ 283 h 345"/>
                <a:gd name="T38" fmla="*/ 104 w 205"/>
                <a:gd name="T39" fmla="*/ 291 h 345"/>
                <a:gd name="T40" fmla="*/ 104 w 205"/>
                <a:gd name="T41" fmla="*/ 345 h 345"/>
                <a:gd name="T42" fmla="*/ 23 w 205"/>
                <a:gd name="T43" fmla="*/ 325 h 345"/>
                <a:gd name="T44" fmla="*/ 83 w 205"/>
                <a:gd name="T45" fmla="*/ 325 h 345"/>
                <a:gd name="T46" fmla="*/ 83 w 205"/>
                <a:gd name="T47" fmla="*/ 291 h 345"/>
                <a:gd name="T48" fmla="*/ 91 w 205"/>
                <a:gd name="T49" fmla="*/ 269 h 345"/>
                <a:gd name="T50" fmla="*/ 174 w 205"/>
                <a:gd name="T51" fmla="*/ 179 h 345"/>
                <a:gd name="T52" fmla="*/ 184 w 205"/>
                <a:gd name="T53" fmla="*/ 153 h 345"/>
                <a:gd name="T54" fmla="*/ 185 w 205"/>
                <a:gd name="T55" fmla="*/ 35 h 345"/>
                <a:gd name="T56" fmla="*/ 180 w 205"/>
                <a:gd name="T57" fmla="*/ 25 h 345"/>
                <a:gd name="T58" fmla="*/ 170 w 205"/>
                <a:gd name="T59" fmla="*/ 21 h 345"/>
                <a:gd name="T60" fmla="*/ 156 w 205"/>
                <a:gd name="T61" fmla="*/ 35 h 345"/>
                <a:gd name="T62" fmla="*/ 156 w 205"/>
                <a:gd name="T63" fmla="*/ 133 h 345"/>
                <a:gd name="T64" fmla="*/ 156 w 205"/>
                <a:gd name="T65" fmla="*/ 137 h 345"/>
                <a:gd name="T66" fmla="*/ 156 w 205"/>
                <a:gd name="T67" fmla="*/ 142 h 345"/>
                <a:gd name="T68" fmla="*/ 156 w 205"/>
                <a:gd name="T69" fmla="*/ 143 h 345"/>
                <a:gd name="T70" fmla="*/ 156 w 205"/>
                <a:gd name="T71" fmla="*/ 143 h 345"/>
                <a:gd name="T72" fmla="*/ 146 w 205"/>
                <a:gd name="T73" fmla="*/ 163 h 345"/>
                <a:gd name="T74" fmla="*/ 100 w 205"/>
                <a:gd name="T75" fmla="*/ 210 h 345"/>
                <a:gd name="T76" fmla="*/ 85 w 205"/>
                <a:gd name="T77" fmla="*/ 196 h 345"/>
                <a:gd name="T78" fmla="*/ 131 w 205"/>
                <a:gd name="T79" fmla="*/ 148 h 345"/>
                <a:gd name="T80" fmla="*/ 135 w 205"/>
                <a:gd name="T81" fmla="*/ 140 h 345"/>
                <a:gd name="T82" fmla="*/ 135 w 205"/>
                <a:gd name="T83" fmla="*/ 135 h 345"/>
                <a:gd name="T84" fmla="*/ 131 w 205"/>
                <a:gd name="T85" fmla="*/ 126 h 345"/>
                <a:gd name="T86" fmla="*/ 120 w 205"/>
                <a:gd name="T87" fmla="*/ 122 h 345"/>
                <a:gd name="T88" fmla="*/ 120 w 205"/>
                <a:gd name="T89" fmla="*/ 122 h 345"/>
                <a:gd name="T90" fmla="*/ 109 w 205"/>
                <a:gd name="T91" fmla="*/ 127 h 345"/>
                <a:gd name="T92" fmla="*/ 90 w 205"/>
                <a:gd name="T93" fmla="*/ 146 h 345"/>
                <a:gd name="T94" fmla="*/ 60 w 205"/>
                <a:gd name="T95" fmla="*/ 165 h 345"/>
                <a:gd name="T96" fmla="*/ 50 w 205"/>
                <a:gd name="T97" fmla="*/ 168 h 345"/>
                <a:gd name="T98" fmla="*/ 22 w 205"/>
                <a:gd name="T99" fmla="*/ 207 h 345"/>
                <a:gd name="T100" fmla="*/ 23 w 205"/>
                <a:gd name="T101" fmla="*/ 232 h 345"/>
                <a:gd name="T102" fmla="*/ 23 w 205"/>
                <a:gd name="T103"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345">
                  <a:moveTo>
                    <a:pt x="104" y="345"/>
                  </a:moveTo>
                  <a:cubicBezTo>
                    <a:pt x="2" y="345"/>
                    <a:pt x="2" y="345"/>
                    <a:pt x="2" y="345"/>
                  </a:cubicBezTo>
                  <a:cubicBezTo>
                    <a:pt x="2" y="232"/>
                    <a:pt x="2" y="232"/>
                    <a:pt x="2" y="232"/>
                  </a:cubicBezTo>
                  <a:cubicBezTo>
                    <a:pt x="1" y="208"/>
                    <a:pt x="1" y="208"/>
                    <a:pt x="1" y="208"/>
                  </a:cubicBezTo>
                  <a:cubicBezTo>
                    <a:pt x="0" y="195"/>
                    <a:pt x="4" y="181"/>
                    <a:pt x="12" y="170"/>
                  </a:cubicBezTo>
                  <a:cubicBezTo>
                    <a:pt x="20" y="159"/>
                    <a:pt x="31" y="151"/>
                    <a:pt x="44" y="148"/>
                  </a:cubicBezTo>
                  <a:cubicBezTo>
                    <a:pt x="54" y="145"/>
                    <a:pt x="54" y="145"/>
                    <a:pt x="54" y="145"/>
                  </a:cubicBezTo>
                  <a:cubicBezTo>
                    <a:pt x="62" y="142"/>
                    <a:pt x="69" y="138"/>
                    <a:pt x="75" y="132"/>
                  </a:cubicBezTo>
                  <a:cubicBezTo>
                    <a:pt x="75" y="132"/>
                    <a:pt x="75" y="132"/>
                    <a:pt x="75" y="132"/>
                  </a:cubicBezTo>
                  <a:cubicBezTo>
                    <a:pt x="94" y="112"/>
                    <a:pt x="94" y="112"/>
                    <a:pt x="94" y="112"/>
                  </a:cubicBezTo>
                  <a:cubicBezTo>
                    <a:pt x="101" y="105"/>
                    <a:pt x="110" y="101"/>
                    <a:pt x="120" y="101"/>
                  </a:cubicBezTo>
                  <a:cubicBezTo>
                    <a:pt x="125" y="101"/>
                    <a:pt x="131" y="102"/>
                    <a:pt x="135" y="104"/>
                  </a:cubicBezTo>
                  <a:cubicBezTo>
                    <a:pt x="135" y="35"/>
                    <a:pt x="135" y="35"/>
                    <a:pt x="135" y="35"/>
                  </a:cubicBezTo>
                  <a:cubicBezTo>
                    <a:pt x="135" y="16"/>
                    <a:pt x="151" y="0"/>
                    <a:pt x="170" y="0"/>
                  </a:cubicBezTo>
                  <a:cubicBezTo>
                    <a:pt x="180" y="0"/>
                    <a:pt x="188" y="4"/>
                    <a:pt x="195" y="10"/>
                  </a:cubicBezTo>
                  <a:cubicBezTo>
                    <a:pt x="202" y="17"/>
                    <a:pt x="205" y="26"/>
                    <a:pt x="205" y="35"/>
                  </a:cubicBezTo>
                  <a:cubicBezTo>
                    <a:pt x="205" y="153"/>
                    <a:pt x="205" y="153"/>
                    <a:pt x="205" y="153"/>
                  </a:cubicBezTo>
                  <a:cubicBezTo>
                    <a:pt x="205" y="168"/>
                    <a:pt x="200" y="182"/>
                    <a:pt x="189" y="194"/>
                  </a:cubicBezTo>
                  <a:cubicBezTo>
                    <a:pt x="107" y="283"/>
                    <a:pt x="107" y="283"/>
                    <a:pt x="107" y="283"/>
                  </a:cubicBezTo>
                  <a:cubicBezTo>
                    <a:pt x="105" y="285"/>
                    <a:pt x="104" y="288"/>
                    <a:pt x="104" y="291"/>
                  </a:cubicBezTo>
                  <a:lnTo>
                    <a:pt x="104" y="345"/>
                  </a:lnTo>
                  <a:close/>
                  <a:moveTo>
                    <a:pt x="23" y="325"/>
                  </a:moveTo>
                  <a:cubicBezTo>
                    <a:pt x="83" y="325"/>
                    <a:pt x="83" y="325"/>
                    <a:pt x="83" y="325"/>
                  </a:cubicBezTo>
                  <a:cubicBezTo>
                    <a:pt x="83" y="291"/>
                    <a:pt x="83" y="291"/>
                    <a:pt x="83" y="291"/>
                  </a:cubicBezTo>
                  <a:cubicBezTo>
                    <a:pt x="83" y="282"/>
                    <a:pt x="86" y="275"/>
                    <a:pt x="91" y="269"/>
                  </a:cubicBezTo>
                  <a:cubicBezTo>
                    <a:pt x="174" y="179"/>
                    <a:pt x="174" y="179"/>
                    <a:pt x="174" y="179"/>
                  </a:cubicBezTo>
                  <a:cubicBezTo>
                    <a:pt x="181" y="172"/>
                    <a:pt x="184" y="163"/>
                    <a:pt x="184" y="153"/>
                  </a:cubicBezTo>
                  <a:cubicBezTo>
                    <a:pt x="185" y="35"/>
                    <a:pt x="185" y="35"/>
                    <a:pt x="185" y="35"/>
                  </a:cubicBezTo>
                  <a:cubicBezTo>
                    <a:pt x="185" y="31"/>
                    <a:pt x="183" y="28"/>
                    <a:pt x="180" y="25"/>
                  </a:cubicBezTo>
                  <a:cubicBezTo>
                    <a:pt x="178" y="22"/>
                    <a:pt x="174" y="21"/>
                    <a:pt x="170" y="21"/>
                  </a:cubicBezTo>
                  <a:cubicBezTo>
                    <a:pt x="163" y="21"/>
                    <a:pt x="156" y="27"/>
                    <a:pt x="156" y="35"/>
                  </a:cubicBezTo>
                  <a:cubicBezTo>
                    <a:pt x="156" y="133"/>
                    <a:pt x="156" y="133"/>
                    <a:pt x="156" y="133"/>
                  </a:cubicBezTo>
                  <a:cubicBezTo>
                    <a:pt x="156" y="135"/>
                    <a:pt x="156" y="136"/>
                    <a:pt x="156" y="137"/>
                  </a:cubicBezTo>
                  <a:cubicBezTo>
                    <a:pt x="156" y="139"/>
                    <a:pt x="156" y="140"/>
                    <a:pt x="156" y="142"/>
                  </a:cubicBezTo>
                  <a:cubicBezTo>
                    <a:pt x="156" y="143"/>
                    <a:pt x="156" y="143"/>
                    <a:pt x="156" y="143"/>
                  </a:cubicBezTo>
                  <a:cubicBezTo>
                    <a:pt x="156" y="143"/>
                    <a:pt x="156" y="143"/>
                    <a:pt x="156" y="143"/>
                  </a:cubicBezTo>
                  <a:cubicBezTo>
                    <a:pt x="155" y="150"/>
                    <a:pt x="151" y="157"/>
                    <a:pt x="146" y="163"/>
                  </a:cubicBezTo>
                  <a:cubicBezTo>
                    <a:pt x="100" y="210"/>
                    <a:pt x="100" y="210"/>
                    <a:pt x="100" y="210"/>
                  </a:cubicBezTo>
                  <a:cubicBezTo>
                    <a:pt x="85" y="196"/>
                    <a:pt x="85" y="196"/>
                    <a:pt x="85" y="196"/>
                  </a:cubicBezTo>
                  <a:cubicBezTo>
                    <a:pt x="131" y="148"/>
                    <a:pt x="131" y="148"/>
                    <a:pt x="131" y="148"/>
                  </a:cubicBezTo>
                  <a:cubicBezTo>
                    <a:pt x="133" y="146"/>
                    <a:pt x="135" y="143"/>
                    <a:pt x="135" y="140"/>
                  </a:cubicBezTo>
                  <a:cubicBezTo>
                    <a:pt x="135" y="135"/>
                    <a:pt x="135" y="135"/>
                    <a:pt x="135" y="135"/>
                  </a:cubicBezTo>
                  <a:cubicBezTo>
                    <a:pt x="135" y="132"/>
                    <a:pt x="133" y="129"/>
                    <a:pt x="131" y="126"/>
                  </a:cubicBezTo>
                  <a:cubicBezTo>
                    <a:pt x="128" y="124"/>
                    <a:pt x="124" y="122"/>
                    <a:pt x="120" y="122"/>
                  </a:cubicBezTo>
                  <a:cubicBezTo>
                    <a:pt x="120" y="122"/>
                    <a:pt x="120" y="122"/>
                    <a:pt x="120" y="122"/>
                  </a:cubicBezTo>
                  <a:cubicBezTo>
                    <a:pt x="116" y="122"/>
                    <a:pt x="112" y="124"/>
                    <a:pt x="109" y="127"/>
                  </a:cubicBezTo>
                  <a:cubicBezTo>
                    <a:pt x="90" y="146"/>
                    <a:pt x="90" y="146"/>
                    <a:pt x="90" y="146"/>
                  </a:cubicBezTo>
                  <a:cubicBezTo>
                    <a:pt x="82" y="155"/>
                    <a:pt x="72" y="161"/>
                    <a:pt x="60" y="165"/>
                  </a:cubicBezTo>
                  <a:cubicBezTo>
                    <a:pt x="50" y="168"/>
                    <a:pt x="50" y="168"/>
                    <a:pt x="50" y="168"/>
                  </a:cubicBezTo>
                  <a:cubicBezTo>
                    <a:pt x="33" y="173"/>
                    <a:pt x="21" y="189"/>
                    <a:pt x="22" y="207"/>
                  </a:cubicBezTo>
                  <a:cubicBezTo>
                    <a:pt x="23" y="232"/>
                    <a:pt x="23" y="232"/>
                    <a:pt x="23" y="232"/>
                  </a:cubicBezTo>
                  <a:lnTo>
                    <a:pt x="23" y="3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FD0C1732-D12F-44CA-AF8E-E9D62285FFD3}"/>
                </a:ext>
              </a:extLst>
            </p:cNvPr>
            <p:cNvSpPr>
              <a:spLocks noEditPoints="1"/>
            </p:cNvSpPr>
            <p:nvPr/>
          </p:nvSpPr>
          <p:spPr bwMode="auto">
            <a:xfrm>
              <a:off x="6685656" y="4204795"/>
              <a:ext cx="248755" cy="212310"/>
            </a:xfrm>
            <a:custGeom>
              <a:avLst/>
              <a:gdLst>
                <a:gd name="T0" fmla="*/ 143 w 287"/>
                <a:gd name="T1" fmla="*/ 246 h 246"/>
                <a:gd name="T2" fmla="*/ 12 w 287"/>
                <a:gd name="T3" fmla="*/ 115 h 246"/>
                <a:gd name="T4" fmla="*/ 0 w 287"/>
                <a:gd name="T5" fmla="*/ 86 h 246"/>
                <a:gd name="T6" fmla="*/ 12 w 287"/>
                <a:gd name="T7" fmla="*/ 56 h 246"/>
                <a:gd name="T8" fmla="*/ 56 w 287"/>
                <a:gd name="T9" fmla="*/ 12 h 246"/>
                <a:gd name="T10" fmla="*/ 85 w 287"/>
                <a:gd name="T11" fmla="*/ 0 h 246"/>
                <a:gd name="T12" fmla="*/ 114 w 287"/>
                <a:gd name="T13" fmla="*/ 12 h 246"/>
                <a:gd name="T14" fmla="*/ 143 w 287"/>
                <a:gd name="T15" fmla="*/ 41 h 246"/>
                <a:gd name="T16" fmla="*/ 172 w 287"/>
                <a:gd name="T17" fmla="*/ 12 h 246"/>
                <a:gd name="T18" fmla="*/ 201 w 287"/>
                <a:gd name="T19" fmla="*/ 0 h 246"/>
                <a:gd name="T20" fmla="*/ 231 w 287"/>
                <a:gd name="T21" fmla="*/ 12 h 246"/>
                <a:gd name="T22" fmla="*/ 274 w 287"/>
                <a:gd name="T23" fmla="*/ 56 h 246"/>
                <a:gd name="T24" fmla="*/ 287 w 287"/>
                <a:gd name="T25" fmla="*/ 86 h 246"/>
                <a:gd name="T26" fmla="*/ 274 w 287"/>
                <a:gd name="T27" fmla="*/ 115 h 246"/>
                <a:gd name="T28" fmla="*/ 143 w 287"/>
                <a:gd name="T29" fmla="*/ 246 h 246"/>
                <a:gd name="T30" fmla="*/ 85 w 287"/>
                <a:gd name="T31" fmla="*/ 21 h 246"/>
                <a:gd name="T32" fmla="*/ 71 w 287"/>
                <a:gd name="T33" fmla="*/ 27 h 246"/>
                <a:gd name="T34" fmla="*/ 27 w 287"/>
                <a:gd name="T35" fmla="*/ 71 h 246"/>
                <a:gd name="T36" fmla="*/ 21 w 287"/>
                <a:gd name="T37" fmla="*/ 86 h 246"/>
                <a:gd name="T38" fmla="*/ 27 w 287"/>
                <a:gd name="T39" fmla="*/ 100 h 246"/>
                <a:gd name="T40" fmla="*/ 143 w 287"/>
                <a:gd name="T41" fmla="*/ 217 h 246"/>
                <a:gd name="T42" fmla="*/ 260 w 287"/>
                <a:gd name="T43" fmla="*/ 100 h 246"/>
                <a:gd name="T44" fmla="*/ 266 w 287"/>
                <a:gd name="T45" fmla="*/ 86 h 246"/>
                <a:gd name="T46" fmla="*/ 260 w 287"/>
                <a:gd name="T47" fmla="*/ 71 h 246"/>
                <a:gd name="T48" fmla="*/ 216 w 287"/>
                <a:gd name="T49" fmla="*/ 27 h 246"/>
                <a:gd name="T50" fmla="*/ 201 w 287"/>
                <a:gd name="T51" fmla="*/ 21 h 246"/>
                <a:gd name="T52" fmla="*/ 187 w 287"/>
                <a:gd name="T53" fmla="*/ 27 h 246"/>
                <a:gd name="T54" fmla="*/ 143 w 287"/>
                <a:gd name="T55" fmla="*/ 71 h 246"/>
                <a:gd name="T56" fmla="*/ 100 w 287"/>
                <a:gd name="T57" fmla="*/ 27 h 246"/>
                <a:gd name="T58" fmla="*/ 85 w 287"/>
                <a:gd name="T59"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246">
                  <a:moveTo>
                    <a:pt x="143" y="246"/>
                  </a:moveTo>
                  <a:cubicBezTo>
                    <a:pt x="12" y="115"/>
                    <a:pt x="12" y="115"/>
                    <a:pt x="12" y="115"/>
                  </a:cubicBezTo>
                  <a:cubicBezTo>
                    <a:pt x="4" y="107"/>
                    <a:pt x="0" y="97"/>
                    <a:pt x="0" y="86"/>
                  </a:cubicBezTo>
                  <a:cubicBezTo>
                    <a:pt x="0" y="74"/>
                    <a:pt x="4" y="64"/>
                    <a:pt x="12" y="56"/>
                  </a:cubicBezTo>
                  <a:cubicBezTo>
                    <a:pt x="56" y="12"/>
                    <a:pt x="56" y="12"/>
                    <a:pt x="56" y="12"/>
                  </a:cubicBezTo>
                  <a:cubicBezTo>
                    <a:pt x="64" y="5"/>
                    <a:pt x="74" y="0"/>
                    <a:pt x="85" y="0"/>
                  </a:cubicBezTo>
                  <a:cubicBezTo>
                    <a:pt x="96" y="0"/>
                    <a:pt x="107" y="5"/>
                    <a:pt x="114" y="12"/>
                  </a:cubicBezTo>
                  <a:cubicBezTo>
                    <a:pt x="143" y="41"/>
                    <a:pt x="143" y="41"/>
                    <a:pt x="143" y="41"/>
                  </a:cubicBezTo>
                  <a:cubicBezTo>
                    <a:pt x="172" y="12"/>
                    <a:pt x="172" y="12"/>
                    <a:pt x="172" y="12"/>
                  </a:cubicBezTo>
                  <a:cubicBezTo>
                    <a:pt x="180" y="5"/>
                    <a:pt x="190" y="0"/>
                    <a:pt x="201" y="0"/>
                  </a:cubicBezTo>
                  <a:cubicBezTo>
                    <a:pt x="212" y="0"/>
                    <a:pt x="223" y="5"/>
                    <a:pt x="231" y="12"/>
                  </a:cubicBezTo>
                  <a:cubicBezTo>
                    <a:pt x="274" y="56"/>
                    <a:pt x="274" y="56"/>
                    <a:pt x="274" y="56"/>
                  </a:cubicBezTo>
                  <a:cubicBezTo>
                    <a:pt x="282" y="64"/>
                    <a:pt x="287" y="74"/>
                    <a:pt x="287" y="86"/>
                  </a:cubicBezTo>
                  <a:cubicBezTo>
                    <a:pt x="287" y="97"/>
                    <a:pt x="282" y="107"/>
                    <a:pt x="274" y="115"/>
                  </a:cubicBezTo>
                  <a:lnTo>
                    <a:pt x="143" y="246"/>
                  </a:lnTo>
                  <a:close/>
                  <a:moveTo>
                    <a:pt x="85" y="21"/>
                  </a:moveTo>
                  <a:cubicBezTo>
                    <a:pt x="80" y="21"/>
                    <a:pt x="74" y="23"/>
                    <a:pt x="71" y="27"/>
                  </a:cubicBezTo>
                  <a:cubicBezTo>
                    <a:pt x="27" y="71"/>
                    <a:pt x="27" y="71"/>
                    <a:pt x="27" y="71"/>
                  </a:cubicBezTo>
                  <a:cubicBezTo>
                    <a:pt x="23" y="75"/>
                    <a:pt x="21" y="80"/>
                    <a:pt x="21" y="86"/>
                  </a:cubicBezTo>
                  <a:cubicBezTo>
                    <a:pt x="21" y="91"/>
                    <a:pt x="23" y="96"/>
                    <a:pt x="27" y="100"/>
                  </a:cubicBezTo>
                  <a:cubicBezTo>
                    <a:pt x="143" y="217"/>
                    <a:pt x="143" y="217"/>
                    <a:pt x="143" y="217"/>
                  </a:cubicBezTo>
                  <a:cubicBezTo>
                    <a:pt x="260" y="100"/>
                    <a:pt x="260" y="100"/>
                    <a:pt x="260" y="100"/>
                  </a:cubicBezTo>
                  <a:cubicBezTo>
                    <a:pt x="264" y="96"/>
                    <a:pt x="266" y="91"/>
                    <a:pt x="266" y="86"/>
                  </a:cubicBezTo>
                  <a:cubicBezTo>
                    <a:pt x="266" y="80"/>
                    <a:pt x="264" y="75"/>
                    <a:pt x="260" y="71"/>
                  </a:cubicBezTo>
                  <a:cubicBezTo>
                    <a:pt x="216" y="27"/>
                    <a:pt x="216" y="27"/>
                    <a:pt x="216" y="27"/>
                  </a:cubicBezTo>
                  <a:cubicBezTo>
                    <a:pt x="212" y="23"/>
                    <a:pt x="207" y="21"/>
                    <a:pt x="201" y="21"/>
                  </a:cubicBezTo>
                  <a:cubicBezTo>
                    <a:pt x="196" y="21"/>
                    <a:pt x="191" y="23"/>
                    <a:pt x="187" y="27"/>
                  </a:cubicBezTo>
                  <a:cubicBezTo>
                    <a:pt x="143" y="71"/>
                    <a:pt x="143" y="71"/>
                    <a:pt x="143" y="71"/>
                  </a:cubicBezTo>
                  <a:cubicBezTo>
                    <a:pt x="100" y="27"/>
                    <a:pt x="100" y="27"/>
                    <a:pt x="100" y="27"/>
                  </a:cubicBezTo>
                  <a:cubicBezTo>
                    <a:pt x="96" y="23"/>
                    <a:pt x="91" y="21"/>
                    <a:pt x="85"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Freeform 105">
            <a:extLst>
              <a:ext uri="{FF2B5EF4-FFF2-40B4-BE49-F238E27FC236}">
                <a16:creationId xmlns:a16="http://schemas.microsoft.com/office/drawing/2014/main" id="{ACC0CD25-FD8D-4C30-96DB-8BE0C02EB3AC}"/>
              </a:ext>
            </a:extLst>
          </p:cNvPr>
          <p:cNvSpPr>
            <a:spLocks noChangeAspect="1" noEditPoints="1"/>
          </p:cNvSpPr>
          <p:nvPr/>
        </p:nvSpPr>
        <p:spPr bwMode="auto">
          <a:xfrm>
            <a:off x="5430256" y="3481041"/>
            <a:ext cx="413736" cy="563472"/>
          </a:xfrm>
          <a:custGeom>
            <a:avLst/>
            <a:gdLst>
              <a:gd name="T0" fmla="*/ 811 w 3804"/>
              <a:gd name="T1" fmla="*/ 5181 h 5181"/>
              <a:gd name="T2" fmla="*/ 359 w 3804"/>
              <a:gd name="T3" fmla="*/ 1150 h 5181"/>
              <a:gd name="T4" fmla="*/ 0 w 3804"/>
              <a:gd name="T5" fmla="*/ 377 h 5181"/>
              <a:gd name="T6" fmla="*/ 359 w 3804"/>
              <a:gd name="T7" fmla="*/ 0 h 5181"/>
              <a:gd name="T8" fmla="*/ 3445 w 3804"/>
              <a:gd name="T9" fmla="*/ 377 h 5181"/>
              <a:gd name="T10" fmla="*/ 3804 w 3804"/>
              <a:gd name="T11" fmla="*/ 1150 h 5181"/>
              <a:gd name="T12" fmla="*/ 3445 w 3804"/>
              <a:gd name="T13" fmla="*/ 4729 h 5181"/>
              <a:gd name="T14" fmla="*/ 590 w 3804"/>
              <a:gd name="T15" fmla="*/ 1150 h 5181"/>
              <a:gd name="T16" fmla="*/ 811 w 3804"/>
              <a:gd name="T17" fmla="*/ 4949 h 5181"/>
              <a:gd name="T18" fmla="*/ 3214 w 3804"/>
              <a:gd name="T19" fmla="*/ 4729 h 5181"/>
              <a:gd name="T20" fmla="*/ 1459 w 3804"/>
              <a:gd name="T21" fmla="*/ 4569 h 5181"/>
              <a:gd name="T22" fmla="*/ 1006 w 3804"/>
              <a:gd name="T23" fmla="*/ 1991 h 5181"/>
              <a:gd name="T24" fmla="*/ 3214 w 3804"/>
              <a:gd name="T25" fmla="*/ 1538 h 5181"/>
              <a:gd name="T26" fmla="*/ 590 w 3804"/>
              <a:gd name="T27" fmla="*/ 1150 h 5181"/>
              <a:gd name="T28" fmla="*/ 1238 w 3804"/>
              <a:gd name="T29" fmla="*/ 1991 h 5181"/>
              <a:gd name="T30" fmla="*/ 1459 w 3804"/>
              <a:gd name="T31" fmla="*/ 4337 h 5181"/>
              <a:gd name="T32" fmla="*/ 3214 w 3804"/>
              <a:gd name="T33" fmla="*/ 1769 h 5181"/>
              <a:gd name="T34" fmla="*/ 3214 w 3804"/>
              <a:gd name="T35" fmla="*/ 918 h 5181"/>
              <a:gd name="T36" fmla="*/ 3572 w 3804"/>
              <a:gd name="T37" fmla="*/ 609 h 5181"/>
              <a:gd name="T38" fmla="*/ 3214 w 3804"/>
              <a:gd name="T39" fmla="*/ 231 h 5181"/>
              <a:gd name="T40" fmla="*/ 2810 w 3804"/>
              <a:gd name="T41" fmla="*/ 610 h 5181"/>
              <a:gd name="T42" fmla="*/ 2578 w 3804"/>
              <a:gd name="T43" fmla="*/ 231 h 5181"/>
              <a:gd name="T44" fmla="*/ 2022 w 3804"/>
              <a:gd name="T45" fmla="*/ 610 h 5181"/>
              <a:gd name="T46" fmla="*/ 1790 w 3804"/>
              <a:gd name="T47" fmla="*/ 231 h 5181"/>
              <a:gd name="T48" fmla="*/ 1234 w 3804"/>
              <a:gd name="T49" fmla="*/ 610 h 5181"/>
              <a:gd name="T50" fmla="*/ 1002 w 3804"/>
              <a:gd name="T51" fmla="*/ 231 h 5181"/>
              <a:gd name="T52" fmla="*/ 590 w 3804"/>
              <a:gd name="T53" fmla="*/ 609 h 5181"/>
              <a:gd name="T54" fmla="*/ 232 w 3804"/>
              <a:gd name="T55" fmla="*/ 918 h 5181"/>
              <a:gd name="T56" fmla="*/ 2822 w 3804"/>
              <a:gd name="T57" fmla="*/ 3973 h 5181"/>
              <a:gd name="T58" fmla="*/ 2280 w 3804"/>
              <a:gd name="T59" fmla="*/ 3973 h 5181"/>
              <a:gd name="T60" fmla="*/ 2387 w 3804"/>
              <a:gd name="T61" fmla="*/ 3538 h 5181"/>
              <a:gd name="T62" fmla="*/ 1768 w 3804"/>
              <a:gd name="T63" fmla="*/ 3109 h 5181"/>
              <a:gd name="T64" fmla="*/ 1536 w 3804"/>
              <a:gd name="T65" fmla="*/ 3538 h 5181"/>
              <a:gd name="T66" fmla="*/ 2024 w 3804"/>
              <a:gd name="T67" fmla="*/ 2133 h 5181"/>
              <a:gd name="T68" fmla="*/ 2237 w 3804"/>
              <a:gd name="T69" fmla="*/ 3060 h 5181"/>
              <a:gd name="T70" fmla="*/ 2822 w 3804"/>
              <a:gd name="T71" fmla="*/ 3103 h 5181"/>
              <a:gd name="T72" fmla="*/ 2715 w 3804"/>
              <a:gd name="T73" fmla="*/ 3538 h 5181"/>
              <a:gd name="T74" fmla="*/ 2822 w 3804"/>
              <a:gd name="T75" fmla="*/ 3973 h 5181"/>
              <a:gd name="T76" fmla="*/ 2024 w 3804"/>
              <a:gd name="T77" fmla="*/ 2877 h 5181"/>
              <a:gd name="T78" fmla="*/ 2024 w 3804"/>
              <a:gd name="T79" fmla="*/ 2365 h 5181"/>
              <a:gd name="T80" fmla="*/ 1768 w 3804"/>
              <a:gd name="T81" fmla="*/ 2877 h 5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5181">
                <a:moveTo>
                  <a:pt x="2994" y="5181"/>
                </a:moveTo>
                <a:cubicBezTo>
                  <a:pt x="811" y="5181"/>
                  <a:pt x="811" y="5181"/>
                  <a:pt x="811" y="5181"/>
                </a:cubicBezTo>
                <a:cubicBezTo>
                  <a:pt x="561" y="5181"/>
                  <a:pt x="358" y="4978"/>
                  <a:pt x="359" y="4729"/>
                </a:cubicBezTo>
                <a:cubicBezTo>
                  <a:pt x="359" y="1150"/>
                  <a:pt x="359" y="1150"/>
                  <a:pt x="359" y="1150"/>
                </a:cubicBezTo>
                <a:cubicBezTo>
                  <a:pt x="0" y="1150"/>
                  <a:pt x="0" y="1150"/>
                  <a:pt x="0" y="1150"/>
                </a:cubicBezTo>
                <a:cubicBezTo>
                  <a:pt x="0" y="377"/>
                  <a:pt x="0" y="377"/>
                  <a:pt x="0" y="377"/>
                </a:cubicBezTo>
                <a:cubicBezTo>
                  <a:pt x="359" y="377"/>
                  <a:pt x="359" y="377"/>
                  <a:pt x="359" y="377"/>
                </a:cubicBezTo>
                <a:cubicBezTo>
                  <a:pt x="359" y="0"/>
                  <a:pt x="359" y="0"/>
                  <a:pt x="359" y="0"/>
                </a:cubicBezTo>
                <a:cubicBezTo>
                  <a:pt x="3445" y="0"/>
                  <a:pt x="3445" y="0"/>
                  <a:pt x="3445" y="0"/>
                </a:cubicBezTo>
                <a:cubicBezTo>
                  <a:pt x="3445" y="377"/>
                  <a:pt x="3445" y="377"/>
                  <a:pt x="3445" y="377"/>
                </a:cubicBezTo>
                <a:cubicBezTo>
                  <a:pt x="3804" y="377"/>
                  <a:pt x="3804" y="377"/>
                  <a:pt x="3804" y="377"/>
                </a:cubicBezTo>
                <a:cubicBezTo>
                  <a:pt x="3804" y="1150"/>
                  <a:pt x="3804" y="1150"/>
                  <a:pt x="3804" y="1150"/>
                </a:cubicBezTo>
                <a:cubicBezTo>
                  <a:pt x="3445" y="1150"/>
                  <a:pt x="3445" y="1150"/>
                  <a:pt x="3445" y="1150"/>
                </a:cubicBezTo>
                <a:cubicBezTo>
                  <a:pt x="3445" y="4729"/>
                  <a:pt x="3445" y="4729"/>
                  <a:pt x="3445" y="4729"/>
                </a:cubicBezTo>
                <a:cubicBezTo>
                  <a:pt x="3446" y="4978"/>
                  <a:pt x="3243" y="5181"/>
                  <a:pt x="2994" y="5181"/>
                </a:cubicBezTo>
                <a:close/>
                <a:moveTo>
                  <a:pt x="590" y="1150"/>
                </a:moveTo>
                <a:cubicBezTo>
                  <a:pt x="590" y="4729"/>
                  <a:pt x="590" y="4729"/>
                  <a:pt x="590" y="4729"/>
                </a:cubicBezTo>
                <a:cubicBezTo>
                  <a:pt x="590" y="4850"/>
                  <a:pt x="689" y="4949"/>
                  <a:pt x="811" y="4949"/>
                </a:cubicBezTo>
                <a:cubicBezTo>
                  <a:pt x="2993" y="4949"/>
                  <a:pt x="2993" y="4949"/>
                  <a:pt x="2993" y="4949"/>
                </a:cubicBezTo>
                <a:cubicBezTo>
                  <a:pt x="3115" y="4949"/>
                  <a:pt x="3214" y="4850"/>
                  <a:pt x="3214" y="4729"/>
                </a:cubicBezTo>
                <a:cubicBezTo>
                  <a:pt x="3214" y="4569"/>
                  <a:pt x="3214" y="4569"/>
                  <a:pt x="3214" y="4569"/>
                </a:cubicBezTo>
                <a:cubicBezTo>
                  <a:pt x="1459" y="4569"/>
                  <a:pt x="1459" y="4569"/>
                  <a:pt x="1459" y="4569"/>
                </a:cubicBezTo>
                <a:cubicBezTo>
                  <a:pt x="1209" y="4569"/>
                  <a:pt x="1006" y="4366"/>
                  <a:pt x="1006" y="4116"/>
                </a:cubicBezTo>
                <a:cubicBezTo>
                  <a:pt x="1006" y="1991"/>
                  <a:pt x="1006" y="1991"/>
                  <a:pt x="1006" y="1991"/>
                </a:cubicBezTo>
                <a:cubicBezTo>
                  <a:pt x="1006" y="1741"/>
                  <a:pt x="1209" y="1538"/>
                  <a:pt x="1459" y="1538"/>
                </a:cubicBezTo>
                <a:cubicBezTo>
                  <a:pt x="3214" y="1538"/>
                  <a:pt x="3214" y="1538"/>
                  <a:pt x="3214" y="1538"/>
                </a:cubicBezTo>
                <a:cubicBezTo>
                  <a:pt x="3214" y="1150"/>
                  <a:pt x="3214" y="1150"/>
                  <a:pt x="3214" y="1150"/>
                </a:cubicBezTo>
                <a:cubicBezTo>
                  <a:pt x="590" y="1150"/>
                  <a:pt x="590" y="1150"/>
                  <a:pt x="590" y="1150"/>
                </a:cubicBezTo>
                <a:close/>
                <a:moveTo>
                  <a:pt x="1459" y="1769"/>
                </a:moveTo>
                <a:cubicBezTo>
                  <a:pt x="1337" y="1769"/>
                  <a:pt x="1238" y="1869"/>
                  <a:pt x="1238" y="1991"/>
                </a:cubicBezTo>
                <a:cubicBezTo>
                  <a:pt x="1238" y="4116"/>
                  <a:pt x="1238" y="4116"/>
                  <a:pt x="1238" y="4116"/>
                </a:cubicBezTo>
                <a:cubicBezTo>
                  <a:pt x="1238" y="4238"/>
                  <a:pt x="1337" y="4337"/>
                  <a:pt x="1459" y="4337"/>
                </a:cubicBezTo>
                <a:cubicBezTo>
                  <a:pt x="3214" y="4337"/>
                  <a:pt x="3214" y="4337"/>
                  <a:pt x="3214" y="4337"/>
                </a:cubicBezTo>
                <a:cubicBezTo>
                  <a:pt x="3214" y="1769"/>
                  <a:pt x="3214" y="1769"/>
                  <a:pt x="3214" y="1769"/>
                </a:cubicBezTo>
                <a:cubicBezTo>
                  <a:pt x="1459" y="1769"/>
                  <a:pt x="1459" y="1769"/>
                  <a:pt x="1459" y="1769"/>
                </a:cubicBezTo>
                <a:close/>
                <a:moveTo>
                  <a:pt x="3214" y="918"/>
                </a:moveTo>
                <a:cubicBezTo>
                  <a:pt x="3572" y="918"/>
                  <a:pt x="3572" y="918"/>
                  <a:pt x="3572" y="918"/>
                </a:cubicBezTo>
                <a:cubicBezTo>
                  <a:pt x="3572" y="609"/>
                  <a:pt x="3572" y="609"/>
                  <a:pt x="3572" y="609"/>
                </a:cubicBezTo>
                <a:cubicBezTo>
                  <a:pt x="3214" y="609"/>
                  <a:pt x="3214" y="609"/>
                  <a:pt x="3214" y="609"/>
                </a:cubicBezTo>
                <a:cubicBezTo>
                  <a:pt x="3214" y="231"/>
                  <a:pt x="3214" y="231"/>
                  <a:pt x="3214" y="231"/>
                </a:cubicBezTo>
                <a:cubicBezTo>
                  <a:pt x="2810" y="231"/>
                  <a:pt x="2810" y="231"/>
                  <a:pt x="2810" y="231"/>
                </a:cubicBezTo>
                <a:cubicBezTo>
                  <a:pt x="2810" y="610"/>
                  <a:pt x="2810" y="610"/>
                  <a:pt x="2810" y="610"/>
                </a:cubicBezTo>
                <a:cubicBezTo>
                  <a:pt x="2578" y="610"/>
                  <a:pt x="2578" y="610"/>
                  <a:pt x="2578" y="610"/>
                </a:cubicBezTo>
                <a:cubicBezTo>
                  <a:pt x="2578" y="231"/>
                  <a:pt x="2578" y="231"/>
                  <a:pt x="2578" y="231"/>
                </a:cubicBezTo>
                <a:cubicBezTo>
                  <a:pt x="2022" y="231"/>
                  <a:pt x="2022" y="231"/>
                  <a:pt x="2022" y="231"/>
                </a:cubicBezTo>
                <a:cubicBezTo>
                  <a:pt x="2022" y="610"/>
                  <a:pt x="2022" y="610"/>
                  <a:pt x="2022" y="610"/>
                </a:cubicBezTo>
                <a:cubicBezTo>
                  <a:pt x="1790" y="610"/>
                  <a:pt x="1790" y="610"/>
                  <a:pt x="1790" y="610"/>
                </a:cubicBezTo>
                <a:cubicBezTo>
                  <a:pt x="1790" y="231"/>
                  <a:pt x="1790" y="231"/>
                  <a:pt x="1790" y="231"/>
                </a:cubicBezTo>
                <a:cubicBezTo>
                  <a:pt x="1234" y="231"/>
                  <a:pt x="1234" y="231"/>
                  <a:pt x="1234" y="231"/>
                </a:cubicBezTo>
                <a:cubicBezTo>
                  <a:pt x="1234" y="610"/>
                  <a:pt x="1234" y="610"/>
                  <a:pt x="1234" y="610"/>
                </a:cubicBezTo>
                <a:cubicBezTo>
                  <a:pt x="1002" y="610"/>
                  <a:pt x="1002" y="610"/>
                  <a:pt x="1002" y="610"/>
                </a:cubicBezTo>
                <a:cubicBezTo>
                  <a:pt x="1002" y="231"/>
                  <a:pt x="1002" y="231"/>
                  <a:pt x="1002" y="231"/>
                </a:cubicBezTo>
                <a:cubicBezTo>
                  <a:pt x="590" y="231"/>
                  <a:pt x="590" y="231"/>
                  <a:pt x="590" y="231"/>
                </a:cubicBezTo>
                <a:cubicBezTo>
                  <a:pt x="590" y="609"/>
                  <a:pt x="590" y="609"/>
                  <a:pt x="590" y="609"/>
                </a:cubicBezTo>
                <a:cubicBezTo>
                  <a:pt x="232" y="609"/>
                  <a:pt x="232" y="609"/>
                  <a:pt x="232" y="609"/>
                </a:cubicBezTo>
                <a:cubicBezTo>
                  <a:pt x="232" y="918"/>
                  <a:pt x="232" y="918"/>
                  <a:pt x="232" y="918"/>
                </a:cubicBezTo>
                <a:cubicBezTo>
                  <a:pt x="3214" y="918"/>
                  <a:pt x="3214" y="918"/>
                  <a:pt x="3214" y="918"/>
                </a:cubicBezTo>
                <a:close/>
                <a:moveTo>
                  <a:pt x="2822" y="3973"/>
                </a:moveTo>
                <a:cubicBezTo>
                  <a:pt x="2551" y="3702"/>
                  <a:pt x="2551" y="3702"/>
                  <a:pt x="2551" y="3702"/>
                </a:cubicBezTo>
                <a:cubicBezTo>
                  <a:pt x="2280" y="3973"/>
                  <a:pt x="2280" y="3973"/>
                  <a:pt x="2280" y="3973"/>
                </a:cubicBezTo>
                <a:cubicBezTo>
                  <a:pt x="2116" y="3809"/>
                  <a:pt x="2116" y="3809"/>
                  <a:pt x="2116" y="3809"/>
                </a:cubicBezTo>
                <a:cubicBezTo>
                  <a:pt x="2387" y="3538"/>
                  <a:pt x="2387" y="3538"/>
                  <a:pt x="2387" y="3538"/>
                </a:cubicBezTo>
                <a:cubicBezTo>
                  <a:pt x="1958" y="3109"/>
                  <a:pt x="1958" y="3109"/>
                  <a:pt x="1958" y="3109"/>
                </a:cubicBezTo>
                <a:cubicBezTo>
                  <a:pt x="1768" y="3109"/>
                  <a:pt x="1768" y="3109"/>
                  <a:pt x="1768" y="3109"/>
                </a:cubicBezTo>
                <a:cubicBezTo>
                  <a:pt x="1768" y="3538"/>
                  <a:pt x="1768" y="3538"/>
                  <a:pt x="1768" y="3538"/>
                </a:cubicBezTo>
                <a:cubicBezTo>
                  <a:pt x="1536" y="3538"/>
                  <a:pt x="1536" y="3538"/>
                  <a:pt x="1536" y="3538"/>
                </a:cubicBezTo>
                <a:cubicBezTo>
                  <a:pt x="1536" y="2133"/>
                  <a:pt x="1536" y="2133"/>
                  <a:pt x="1536" y="2133"/>
                </a:cubicBezTo>
                <a:cubicBezTo>
                  <a:pt x="2024" y="2133"/>
                  <a:pt x="2024" y="2133"/>
                  <a:pt x="2024" y="2133"/>
                </a:cubicBezTo>
                <a:cubicBezTo>
                  <a:pt x="2293" y="2133"/>
                  <a:pt x="2512" y="2352"/>
                  <a:pt x="2512" y="2621"/>
                </a:cubicBezTo>
                <a:cubicBezTo>
                  <a:pt x="2512" y="2814"/>
                  <a:pt x="2400" y="2981"/>
                  <a:pt x="2237" y="3060"/>
                </a:cubicBezTo>
                <a:cubicBezTo>
                  <a:pt x="2551" y="3374"/>
                  <a:pt x="2551" y="3374"/>
                  <a:pt x="2551" y="3374"/>
                </a:cubicBezTo>
                <a:cubicBezTo>
                  <a:pt x="2822" y="3103"/>
                  <a:pt x="2822" y="3103"/>
                  <a:pt x="2822" y="3103"/>
                </a:cubicBezTo>
                <a:cubicBezTo>
                  <a:pt x="2986" y="3267"/>
                  <a:pt x="2986" y="3267"/>
                  <a:pt x="2986" y="3267"/>
                </a:cubicBezTo>
                <a:cubicBezTo>
                  <a:pt x="2715" y="3538"/>
                  <a:pt x="2715" y="3538"/>
                  <a:pt x="2715" y="3538"/>
                </a:cubicBezTo>
                <a:cubicBezTo>
                  <a:pt x="2986" y="3809"/>
                  <a:pt x="2986" y="3809"/>
                  <a:pt x="2986" y="3809"/>
                </a:cubicBezTo>
                <a:cubicBezTo>
                  <a:pt x="2822" y="3973"/>
                  <a:pt x="2822" y="3973"/>
                  <a:pt x="2822" y="3973"/>
                </a:cubicBezTo>
                <a:close/>
                <a:moveTo>
                  <a:pt x="1768" y="2877"/>
                </a:moveTo>
                <a:cubicBezTo>
                  <a:pt x="2024" y="2877"/>
                  <a:pt x="2024" y="2877"/>
                  <a:pt x="2024" y="2877"/>
                </a:cubicBezTo>
                <a:cubicBezTo>
                  <a:pt x="2165" y="2877"/>
                  <a:pt x="2280" y="2762"/>
                  <a:pt x="2280" y="2621"/>
                </a:cubicBezTo>
                <a:cubicBezTo>
                  <a:pt x="2280" y="2480"/>
                  <a:pt x="2165" y="2365"/>
                  <a:pt x="2024" y="2365"/>
                </a:cubicBezTo>
                <a:cubicBezTo>
                  <a:pt x="1768" y="2365"/>
                  <a:pt x="1768" y="2365"/>
                  <a:pt x="1768" y="2365"/>
                </a:cubicBezTo>
                <a:cubicBezTo>
                  <a:pt x="1768" y="2877"/>
                  <a:pt x="1768" y="2877"/>
                  <a:pt x="1768" y="28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9">
            <a:extLst>
              <a:ext uri="{FF2B5EF4-FFF2-40B4-BE49-F238E27FC236}">
                <a16:creationId xmlns:a16="http://schemas.microsoft.com/office/drawing/2014/main" id="{2193AD93-EE11-410E-8A5B-FB8F84EA8F16}"/>
              </a:ext>
            </a:extLst>
          </p:cNvPr>
          <p:cNvSpPr>
            <a:spLocks noChangeAspect="1" noEditPoints="1"/>
          </p:cNvSpPr>
          <p:nvPr/>
        </p:nvSpPr>
        <p:spPr bwMode="auto">
          <a:xfrm>
            <a:off x="5256914" y="1971949"/>
            <a:ext cx="733638" cy="611365"/>
          </a:xfrm>
          <a:custGeom>
            <a:avLst/>
            <a:gdLst>
              <a:gd name="T0" fmla="*/ 676 w 5220"/>
              <a:gd name="T1" fmla="*/ 4350 h 4350"/>
              <a:gd name="T2" fmla="*/ 676 w 5220"/>
              <a:gd name="T3" fmla="*/ 3576 h 4350"/>
              <a:gd name="T4" fmla="*/ 425 w 5220"/>
              <a:gd name="T5" fmla="*/ 3576 h 4350"/>
              <a:gd name="T6" fmla="*/ 0 w 5220"/>
              <a:gd name="T7" fmla="*/ 3152 h 4350"/>
              <a:gd name="T8" fmla="*/ 0 w 5220"/>
              <a:gd name="T9" fmla="*/ 1448 h 4350"/>
              <a:gd name="T10" fmla="*/ 425 w 5220"/>
              <a:gd name="T11" fmla="*/ 1023 h 4350"/>
              <a:gd name="T12" fmla="*/ 1851 w 5220"/>
              <a:gd name="T13" fmla="*/ 1023 h 4350"/>
              <a:gd name="T14" fmla="*/ 1851 w 5220"/>
              <a:gd name="T15" fmla="*/ 425 h 4350"/>
              <a:gd name="T16" fmla="*/ 2275 w 5220"/>
              <a:gd name="T17" fmla="*/ 0 h 4350"/>
              <a:gd name="T18" fmla="*/ 4796 w 5220"/>
              <a:gd name="T19" fmla="*/ 0 h 4350"/>
              <a:gd name="T20" fmla="*/ 5220 w 5220"/>
              <a:gd name="T21" fmla="*/ 425 h 4350"/>
              <a:gd name="T22" fmla="*/ 5220 w 5220"/>
              <a:gd name="T23" fmla="*/ 2129 h 4350"/>
              <a:gd name="T24" fmla="*/ 4796 w 5220"/>
              <a:gd name="T25" fmla="*/ 2553 h 4350"/>
              <a:gd name="T26" fmla="*/ 4545 w 5220"/>
              <a:gd name="T27" fmla="*/ 2553 h 4350"/>
              <a:gd name="T28" fmla="*/ 4545 w 5220"/>
              <a:gd name="T29" fmla="*/ 3327 h 4350"/>
              <a:gd name="T30" fmla="*/ 3545 w 5220"/>
              <a:gd name="T31" fmla="*/ 2553 h 4350"/>
              <a:gd name="T32" fmla="*/ 3370 w 5220"/>
              <a:gd name="T33" fmla="*/ 2553 h 4350"/>
              <a:gd name="T34" fmla="*/ 3370 w 5220"/>
              <a:gd name="T35" fmla="*/ 3152 h 4350"/>
              <a:gd name="T36" fmla="*/ 2945 w 5220"/>
              <a:gd name="T37" fmla="*/ 3576 h 4350"/>
              <a:gd name="T38" fmla="*/ 1676 w 5220"/>
              <a:gd name="T39" fmla="*/ 3576 h 4350"/>
              <a:gd name="T40" fmla="*/ 676 w 5220"/>
              <a:gd name="T41" fmla="*/ 4350 h 4350"/>
              <a:gd name="T42" fmla="*/ 425 w 5220"/>
              <a:gd name="T43" fmla="*/ 1218 h 4350"/>
              <a:gd name="T44" fmla="*/ 195 w 5220"/>
              <a:gd name="T45" fmla="*/ 1448 h 4350"/>
              <a:gd name="T46" fmla="*/ 195 w 5220"/>
              <a:gd name="T47" fmla="*/ 3152 h 4350"/>
              <a:gd name="T48" fmla="*/ 425 w 5220"/>
              <a:gd name="T49" fmla="*/ 3381 h 4350"/>
              <a:gd name="T50" fmla="*/ 871 w 5220"/>
              <a:gd name="T51" fmla="*/ 3381 h 4350"/>
              <a:gd name="T52" fmla="*/ 871 w 5220"/>
              <a:gd name="T53" fmla="*/ 3953 h 4350"/>
              <a:gd name="T54" fmla="*/ 1609 w 5220"/>
              <a:gd name="T55" fmla="*/ 3381 h 4350"/>
              <a:gd name="T56" fmla="*/ 2945 w 5220"/>
              <a:gd name="T57" fmla="*/ 3381 h 4350"/>
              <a:gd name="T58" fmla="*/ 3175 w 5220"/>
              <a:gd name="T59" fmla="*/ 3152 h 4350"/>
              <a:gd name="T60" fmla="*/ 3175 w 5220"/>
              <a:gd name="T61" fmla="*/ 2553 h 4350"/>
              <a:gd name="T62" fmla="*/ 2275 w 5220"/>
              <a:gd name="T63" fmla="*/ 2553 h 4350"/>
              <a:gd name="T64" fmla="*/ 1851 w 5220"/>
              <a:gd name="T65" fmla="*/ 2129 h 4350"/>
              <a:gd name="T66" fmla="*/ 1851 w 5220"/>
              <a:gd name="T67" fmla="*/ 1218 h 4350"/>
              <a:gd name="T68" fmla="*/ 425 w 5220"/>
              <a:gd name="T69" fmla="*/ 1218 h 4350"/>
              <a:gd name="T70" fmla="*/ 3370 w 5220"/>
              <a:gd name="T71" fmla="*/ 2358 h 4350"/>
              <a:gd name="T72" fmla="*/ 3612 w 5220"/>
              <a:gd name="T73" fmla="*/ 2358 h 4350"/>
              <a:gd name="T74" fmla="*/ 4350 w 5220"/>
              <a:gd name="T75" fmla="*/ 2930 h 4350"/>
              <a:gd name="T76" fmla="*/ 4350 w 5220"/>
              <a:gd name="T77" fmla="*/ 2358 h 4350"/>
              <a:gd name="T78" fmla="*/ 4796 w 5220"/>
              <a:gd name="T79" fmla="*/ 2358 h 4350"/>
              <a:gd name="T80" fmla="*/ 5026 w 5220"/>
              <a:gd name="T81" fmla="*/ 2129 h 4350"/>
              <a:gd name="T82" fmla="*/ 5026 w 5220"/>
              <a:gd name="T83" fmla="*/ 425 h 4350"/>
              <a:gd name="T84" fmla="*/ 4796 w 5220"/>
              <a:gd name="T85" fmla="*/ 195 h 4350"/>
              <a:gd name="T86" fmla="*/ 2275 w 5220"/>
              <a:gd name="T87" fmla="*/ 195 h 4350"/>
              <a:gd name="T88" fmla="*/ 2045 w 5220"/>
              <a:gd name="T89" fmla="*/ 425 h 4350"/>
              <a:gd name="T90" fmla="*/ 2045 w 5220"/>
              <a:gd name="T91" fmla="*/ 1023 h 4350"/>
              <a:gd name="T92" fmla="*/ 2945 w 5220"/>
              <a:gd name="T93" fmla="*/ 1023 h 4350"/>
              <a:gd name="T94" fmla="*/ 3370 w 5220"/>
              <a:gd name="T95" fmla="*/ 1448 h 4350"/>
              <a:gd name="T96" fmla="*/ 3370 w 5220"/>
              <a:gd name="T97" fmla="*/ 2358 h 4350"/>
              <a:gd name="T98" fmla="*/ 2045 w 5220"/>
              <a:gd name="T99" fmla="*/ 1218 h 4350"/>
              <a:gd name="T100" fmla="*/ 2045 w 5220"/>
              <a:gd name="T101" fmla="*/ 2129 h 4350"/>
              <a:gd name="T102" fmla="*/ 2275 w 5220"/>
              <a:gd name="T103" fmla="*/ 2358 h 4350"/>
              <a:gd name="T104" fmla="*/ 3175 w 5220"/>
              <a:gd name="T105" fmla="*/ 2358 h 4350"/>
              <a:gd name="T106" fmla="*/ 3175 w 5220"/>
              <a:gd name="T107" fmla="*/ 1448 h 4350"/>
              <a:gd name="T108" fmla="*/ 2945 w 5220"/>
              <a:gd name="T109" fmla="*/ 1218 h 4350"/>
              <a:gd name="T110" fmla="*/ 2045 w 5220"/>
              <a:gd name="T111" fmla="*/ 1218 h 4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20" h="4350">
                <a:moveTo>
                  <a:pt x="676" y="4350"/>
                </a:moveTo>
                <a:cubicBezTo>
                  <a:pt x="676" y="3576"/>
                  <a:pt x="676" y="3576"/>
                  <a:pt x="676" y="3576"/>
                </a:cubicBezTo>
                <a:cubicBezTo>
                  <a:pt x="425" y="3576"/>
                  <a:pt x="425" y="3576"/>
                  <a:pt x="425" y="3576"/>
                </a:cubicBezTo>
                <a:cubicBezTo>
                  <a:pt x="191" y="3576"/>
                  <a:pt x="0" y="3386"/>
                  <a:pt x="0" y="3152"/>
                </a:cubicBezTo>
                <a:cubicBezTo>
                  <a:pt x="0" y="1448"/>
                  <a:pt x="0" y="1448"/>
                  <a:pt x="0" y="1448"/>
                </a:cubicBezTo>
                <a:cubicBezTo>
                  <a:pt x="0" y="1214"/>
                  <a:pt x="191" y="1023"/>
                  <a:pt x="425" y="1023"/>
                </a:cubicBezTo>
                <a:cubicBezTo>
                  <a:pt x="1851" y="1023"/>
                  <a:pt x="1851" y="1023"/>
                  <a:pt x="1851" y="1023"/>
                </a:cubicBezTo>
                <a:cubicBezTo>
                  <a:pt x="1851" y="425"/>
                  <a:pt x="1851" y="425"/>
                  <a:pt x="1851" y="425"/>
                </a:cubicBezTo>
                <a:cubicBezTo>
                  <a:pt x="1851" y="191"/>
                  <a:pt x="2041" y="0"/>
                  <a:pt x="2275" y="0"/>
                </a:cubicBezTo>
                <a:cubicBezTo>
                  <a:pt x="4796" y="0"/>
                  <a:pt x="4796" y="0"/>
                  <a:pt x="4796" y="0"/>
                </a:cubicBezTo>
                <a:cubicBezTo>
                  <a:pt x="5030" y="0"/>
                  <a:pt x="5220" y="191"/>
                  <a:pt x="5220" y="425"/>
                </a:cubicBezTo>
                <a:cubicBezTo>
                  <a:pt x="5220" y="2129"/>
                  <a:pt x="5220" y="2129"/>
                  <a:pt x="5220" y="2129"/>
                </a:cubicBezTo>
                <a:cubicBezTo>
                  <a:pt x="5220" y="2362"/>
                  <a:pt x="5030" y="2553"/>
                  <a:pt x="4796" y="2553"/>
                </a:cubicBezTo>
                <a:cubicBezTo>
                  <a:pt x="4545" y="2553"/>
                  <a:pt x="4545" y="2553"/>
                  <a:pt x="4545" y="2553"/>
                </a:cubicBezTo>
                <a:cubicBezTo>
                  <a:pt x="4545" y="3327"/>
                  <a:pt x="4545" y="3327"/>
                  <a:pt x="4545" y="3327"/>
                </a:cubicBezTo>
                <a:cubicBezTo>
                  <a:pt x="3545" y="2553"/>
                  <a:pt x="3545" y="2553"/>
                  <a:pt x="3545" y="2553"/>
                </a:cubicBezTo>
                <a:cubicBezTo>
                  <a:pt x="3370" y="2553"/>
                  <a:pt x="3370" y="2553"/>
                  <a:pt x="3370" y="2553"/>
                </a:cubicBezTo>
                <a:cubicBezTo>
                  <a:pt x="3370" y="3152"/>
                  <a:pt x="3370" y="3152"/>
                  <a:pt x="3370" y="3152"/>
                </a:cubicBezTo>
                <a:cubicBezTo>
                  <a:pt x="3370" y="3386"/>
                  <a:pt x="3179" y="3576"/>
                  <a:pt x="2945" y="3576"/>
                </a:cubicBezTo>
                <a:cubicBezTo>
                  <a:pt x="1676" y="3576"/>
                  <a:pt x="1676" y="3576"/>
                  <a:pt x="1676" y="3576"/>
                </a:cubicBezTo>
                <a:cubicBezTo>
                  <a:pt x="676" y="4350"/>
                  <a:pt x="676" y="4350"/>
                  <a:pt x="676" y="4350"/>
                </a:cubicBezTo>
                <a:close/>
                <a:moveTo>
                  <a:pt x="425" y="1218"/>
                </a:moveTo>
                <a:cubicBezTo>
                  <a:pt x="298" y="1218"/>
                  <a:pt x="195" y="1321"/>
                  <a:pt x="195" y="1448"/>
                </a:cubicBezTo>
                <a:cubicBezTo>
                  <a:pt x="195" y="3152"/>
                  <a:pt x="195" y="3152"/>
                  <a:pt x="195" y="3152"/>
                </a:cubicBezTo>
                <a:cubicBezTo>
                  <a:pt x="195" y="3278"/>
                  <a:pt x="298" y="3381"/>
                  <a:pt x="425" y="3381"/>
                </a:cubicBezTo>
                <a:cubicBezTo>
                  <a:pt x="871" y="3381"/>
                  <a:pt x="871" y="3381"/>
                  <a:pt x="871" y="3381"/>
                </a:cubicBezTo>
                <a:cubicBezTo>
                  <a:pt x="871" y="3953"/>
                  <a:pt x="871" y="3953"/>
                  <a:pt x="871" y="3953"/>
                </a:cubicBezTo>
                <a:cubicBezTo>
                  <a:pt x="1609" y="3381"/>
                  <a:pt x="1609" y="3381"/>
                  <a:pt x="1609" y="3381"/>
                </a:cubicBezTo>
                <a:cubicBezTo>
                  <a:pt x="2945" y="3381"/>
                  <a:pt x="2945" y="3381"/>
                  <a:pt x="2945" y="3381"/>
                </a:cubicBezTo>
                <a:cubicBezTo>
                  <a:pt x="3072" y="3381"/>
                  <a:pt x="3175" y="3278"/>
                  <a:pt x="3175" y="3152"/>
                </a:cubicBezTo>
                <a:cubicBezTo>
                  <a:pt x="3175" y="2553"/>
                  <a:pt x="3175" y="2553"/>
                  <a:pt x="3175" y="2553"/>
                </a:cubicBezTo>
                <a:cubicBezTo>
                  <a:pt x="2275" y="2553"/>
                  <a:pt x="2275" y="2553"/>
                  <a:pt x="2275" y="2553"/>
                </a:cubicBezTo>
                <a:cubicBezTo>
                  <a:pt x="2041" y="2553"/>
                  <a:pt x="1851" y="2362"/>
                  <a:pt x="1851" y="2129"/>
                </a:cubicBezTo>
                <a:cubicBezTo>
                  <a:pt x="1851" y="1218"/>
                  <a:pt x="1851" y="1218"/>
                  <a:pt x="1851" y="1218"/>
                </a:cubicBezTo>
                <a:cubicBezTo>
                  <a:pt x="425" y="1218"/>
                  <a:pt x="425" y="1218"/>
                  <a:pt x="425" y="1218"/>
                </a:cubicBezTo>
                <a:close/>
                <a:moveTo>
                  <a:pt x="3370" y="2358"/>
                </a:moveTo>
                <a:cubicBezTo>
                  <a:pt x="3612" y="2358"/>
                  <a:pt x="3612" y="2358"/>
                  <a:pt x="3612" y="2358"/>
                </a:cubicBezTo>
                <a:cubicBezTo>
                  <a:pt x="4350" y="2930"/>
                  <a:pt x="4350" y="2930"/>
                  <a:pt x="4350" y="2930"/>
                </a:cubicBezTo>
                <a:cubicBezTo>
                  <a:pt x="4350" y="2358"/>
                  <a:pt x="4350" y="2358"/>
                  <a:pt x="4350" y="2358"/>
                </a:cubicBezTo>
                <a:cubicBezTo>
                  <a:pt x="4796" y="2358"/>
                  <a:pt x="4796" y="2358"/>
                  <a:pt x="4796" y="2358"/>
                </a:cubicBezTo>
                <a:cubicBezTo>
                  <a:pt x="4923" y="2358"/>
                  <a:pt x="5026" y="2255"/>
                  <a:pt x="5026" y="2129"/>
                </a:cubicBezTo>
                <a:cubicBezTo>
                  <a:pt x="5026" y="425"/>
                  <a:pt x="5026" y="425"/>
                  <a:pt x="5026" y="425"/>
                </a:cubicBezTo>
                <a:cubicBezTo>
                  <a:pt x="5026" y="298"/>
                  <a:pt x="4923" y="195"/>
                  <a:pt x="4796" y="195"/>
                </a:cubicBezTo>
                <a:cubicBezTo>
                  <a:pt x="2275" y="195"/>
                  <a:pt x="2275" y="195"/>
                  <a:pt x="2275" y="195"/>
                </a:cubicBezTo>
                <a:cubicBezTo>
                  <a:pt x="2149" y="195"/>
                  <a:pt x="2045" y="298"/>
                  <a:pt x="2045" y="425"/>
                </a:cubicBezTo>
                <a:cubicBezTo>
                  <a:pt x="2045" y="1023"/>
                  <a:pt x="2045" y="1023"/>
                  <a:pt x="2045" y="1023"/>
                </a:cubicBezTo>
                <a:cubicBezTo>
                  <a:pt x="2945" y="1023"/>
                  <a:pt x="2945" y="1023"/>
                  <a:pt x="2945" y="1023"/>
                </a:cubicBezTo>
                <a:cubicBezTo>
                  <a:pt x="3179" y="1023"/>
                  <a:pt x="3370" y="1214"/>
                  <a:pt x="3370" y="1448"/>
                </a:cubicBezTo>
                <a:cubicBezTo>
                  <a:pt x="3370" y="2358"/>
                  <a:pt x="3370" y="2358"/>
                  <a:pt x="3370" y="2358"/>
                </a:cubicBezTo>
                <a:close/>
                <a:moveTo>
                  <a:pt x="2045" y="1218"/>
                </a:moveTo>
                <a:cubicBezTo>
                  <a:pt x="2045" y="2129"/>
                  <a:pt x="2045" y="2129"/>
                  <a:pt x="2045" y="2129"/>
                </a:cubicBezTo>
                <a:cubicBezTo>
                  <a:pt x="2045" y="2255"/>
                  <a:pt x="2149" y="2358"/>
                  <a:pt x="2275" y="2358"/>
                </a:cubicBezTo>
                <a:cubicBezTo>
                  <a:pt x="3175" y="2358"/>
                  <a:pt x="3175" y="2358"/>
                  <a:pt x="3175" y="2358"/>
                </a:cubicBezTo>
                <a:cubicBezTo>
                  <a:pt x="3175" y="1448"/>
                  <a:pt x="3175" y="1448"/>
                  <a:pt x="3175" y="1448"/>
                </a:cubicBezTo>
                <a:cubicBezTo>
                  <a:pt x="3175" y="1321"/>
                  <a:pt x="3072" y="1218"/>
                  <a:pt x="2945" y="1218"/>
                </a:cubicBezTo>
                <a:cubicBezTo>
                  <a:pt x="2045" y="1218"/>
                  <a:pt x="2045" y="1218"/>
                  <a:pt x="2045" y="121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8">
            <a:extLst>
              <a:ext uri="{FF2B5EF4-FFF2-40B4-BE49-F238E27FC236}">
                <a16:creationId xmlns:a16="http://schemas.microsoft.com/office/drawing/2014/main" id="{CEAC3D75-915A-4F1E-BE73-4D211AE85874}"/>
              </a:ext>
            </a:extLst>
          </p:cNvPr>
          <p:cNvSpPr/>
          <p:nvPr/>
        </p:nvSpPr>
        <p:spPr>
          <a:xfrm>
            <a:off x="575526" y="3962400"/>
            <a:ext cx="3702505" cy="2031325"/>
          </a:xfrm>
          <a:prstGeom prst="rect">
            <a:avLst/>
          </a:prstGeom>
        </p:spPr>
        <p:txBody>
          <a:bodyPr wrap="square" lIns="0">
            <a:spAutoFit/>
          </a:bodyPr>
          <a:lstStyle/>
          <a:p>
            <a:r>
              <a:rPr lang="en-US" sz="1400" b="1" dirty="0">
                <a:solidFill>
                  <a:schemeClr val="tx2"/>
                </a:solidFill>
              </a:rPr>
              <a:t>That’s why your medical plan includes behavioral health benefits</a:t>
            </a:r>
          </a:p>
          <a:p>
            <a:r>
              <a:rPr lang="en-US" sz="1400" dirty="0">
                <a:solidFill>
                  <a:schemeClr val="tx2"/>
                </a:solidFill>
              </a:rPr>
              <a:t>We’ve integrated your benefits so that you can take care of the whole you. </a:t>
            </a:r>
          </a:p>
          <a:p>
            <a:endParaRPr lang="en-US" sz="1400" dirty="0">
              <a:solidFill>
                <a:schemeClr val="tx2"/>
              </a:solidFill>
            </a:endParaRPr>
          </a:p>
          <a:p>
            <a:r>
              <a:rPr lang="en-US" sz="1400" dirty="0">
                <a:solidFill>
                  <a:schemeClr val="tx2"/>
                </a:solidFill>
              </a:rPr>
              <a:t>So</a:t>
            </a:r>
            <a:r>
              <a:rPr lang="en-US" sz="1400" dirty="0"/>
              <a:t>, </a:t>
            </a:r>
            <a:r>
              <a:rPr lang="en-US" sz="1400" dirty="0">
                <a:solidFill>
                  <a:schemeClr val="tx2"/>
                </a:solidFill>
              </a:rPr>
              <a:t>whether you choose face-to-face counseling or prefer televideo counseling, you get convenient access to care, support and other resources — wherever you are.</a:t>
            </a:r>
          </a:p>
        </p:txBody>
      </p:sp>
      <p:cxnSp>
        <p:nvCxnSpPr>
          <p:cNvPr id="24" name="Straight Connector 23">
            <a:extLst>
              <a:ext uri="{FF2B5EF4-FFF2-40B4-BE49-F238E27FC236}">
                <a16:creationId xmlns:a16="http://schemas.microsoft.com/office/drawing/2014/main" id="{CE03215C-26DE-4873-9CC2-BC679767BF36}"/>
              </a:ext>
            </a:extLst>
          </p:cNvPr>
          <p:cNvCxnSpPr>
            <a:cxnSpLocks/>
          </p:cNvCxnSpPr>
          <p:nvPr/>
        </p:nvCxnSpPr>
        <p:spPr>
          <a:xfrm>
            <a:off x="575526" y="1950744"/>
            <a:ext cx="572516" cy="0"/>
          </a:xfrm>
          <a:prstGeom prst="line">
            <a:avLst/>
          </a:prstGeom>
          <a:ln w="19050" cmpd="sng">
            <a:solidFill>
              <a:srgbClr val="09A7E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16A48B-FB92-4BC0-8955-E32D1EEA87D8}"/>
              </a:ext>
            </a:extLst>
          </p:cNvPr>
          <p:cNvSpPr txBox="1"/>
          <p:nvPr/>
        </p:nvSpPr>
        <p:spPr>
          <a:xfrm>
            <a:off x="5210524" y="938991"/>
            <a:ext cx="6202017" cy="553998"/>
          </a:xfrm>
          <a:prstGeom prst="rect">
            <a:avLst/>
          </a:prstGeom>
          <a:noFill/>
        </p:spPr>
        <p:txBody>
          <a:bodyPr wrap="square" lIns="0" tIns="0" rIns="0" bIns="0" rtlCol="0">
            <a:spAutoFit/>
          </a:bodyPr>
          <a:lstStyle/>
          <a:p>
            <a:r>
              <a:rPr lang="en-US" dirty="0">
                <a:solidFill>
                  <a:schemeClr val="bg1"/>
                </a:solidFill>
              </a:rPr>
              <a:t>Whether your condition is mild and short-lived or serious and long-lasting, there are effective treatments that can help.</a:t>
            </a:r>
          </a:p>
        </p:txBody>
      </p:sp>
    </p:spTree>
    <p:extLst>
      <p:ext uri="{BB962C8B-B14F-4D97-AF65-F5344CB8AC3E}">
        <p14:creationId xmlns:p14="http://schemas.microsoft.com/office/powerpoint/2010/main" val="222954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9F36-0BD6-208F-E1F6-3A485DDB700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5475E54-2BA5-02EF-E443-F8D67F7BC49D}"/>
              </a:ext>
            </a:extLst>
          </p:cNvPr>
          <p:cNvPicPr>
            <a:picLocks noChangeAspect="1"/>
          </p:cNvPicPr>
          <p:nvPr/>
        </p:nvPicPr>
        <p:blipFill>
          <a:blip r:embed="rId2"/>
          <a:stretch>
            <a:fillRect/>
          </a:stretch>
        </p:blipFill>
        <p:spPr>
          <a:xfrm>
            <a:off x="915924" y="4227660"/>
            <a:ext cx="10306974" cy="2095792"/>
          </a:xfrm>
          <a:prstGeom prst="rect">
            <a:avLst/>
          </a:prstGeom>
        </p:spPr>
      </p:pic>
      <p:pic>
        <p:nvPicPr>
          <p:cNvPr id="6" name="Picture 5">
            <a:extLst>
              <a:ext uri="{FF2B5EF4-FFF2-40B4-BE49-F238E27FC236}">
                <a16:creationId xmlns:a16="http://schemas.microsoft.com/office/drawing/2014/main" id="{13E697A8-8917-18A8-8F0E-932C1A30F6B6}"/>
              </a:ext>
            </a:extLst>
          </p:cNvPr>
          <p:cNvPicPr>
            <a:picLocks noChangeAspect="1"/>
          </p:cNvPicPr>
          <p:nvPr/>
        </p:nvPicPr>
        <p:blipFill>
          <a:blip r:embed="rId3"/>
          <a:stretch>
            <a:fillRect/>
          </a:stretch>
        </p:blipFill>
        <p:spPr>
          <a:xfrm>
            <a:off x="1873188" y="109888"/>
            <a:ext cx="7625920" cy="4117772"/>
          </a:xfrm>
          <a:prstGeom prst="rect">
            <a:avLst/>
          </a:prstGeom>
        </p:spPr>
      </p:pic>
    </p:spTree>
    <p:extLst>
      <p:ext uri="{BB962C8B-B14F-4D97-AF65-F5344CB8AC3E}">
        <p14:creationId xmlns:p14="http://schemas.microsoft.com/office/powerpoint/2010/main" val="2011362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901F9-79D4-92CC-5AF2-AAC49EFBEEE6}"/>
              </a:ext>
            </a:extLst>
          </p:cNvPr>
          <p:cNvPicPr>
            <a:picLocks noChangeAspect="1"/>
          </p:cNvPicPr>
          <p:nvPr/>
        </p:nvPicPr>
        <p:blipFill>
          <a:blip r:embed="rId2"/>
          <a:stretch>
            <a:fillRect/>
          </a:stretch>
        </p:blipFill>
        <p:spPr>
          <a:xfrm>
            <a:off x="640589" y="652075"/>
            <a:ext cx="10907647" cy="5553850"/>
          </a:xfrm>
          <a:prstGeom prst="rect">
            <a:avLst/>
          </a:prstGeom>
        </p:spPr>
      </p:pic>
    </p:spTree>
    <p:extLst>
      <p:ext uri="{BB962C8B-B14F-4D97-AF65-F5344CB8AC3E}">
        <p14:creationId xmlns:p14="http://schemas.microsoft.com/office/powerpoint/2010/main" val="334886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E9754E-A56A-D5B7-D30C-BB66512242A0}"/>
              </a:ext>
            </a:extLst>
          </p:cNvPr>
          <p:cNvPicPr>
            <a:picLocks noChangeAspect="1"/>
          </p:cNvPicPr>
          <p:nvPr/>
        </p:nvPicPr>
        <p:blipFill>
          <a:blip r:embed="rId2"/>
          <a:stretch>
            <a:fillRect/>
          </a:stretch>
        </p:blipFill>
        <p:spPr>
          <a:xfrm>
            <a:off x="597292" y="893354"/>
            <a:ext cx="10860016" cy="4182059"/>
          </a:xfrm>
          <a:prstGeom prst="rect">
            <a:avLst/>
          </a:prstGeom>
        </p:spPr>
      </p:pic>
    </p:spTree>
    <p:extLst>
      <p:ext uri="{BB962C8B-B14F-4D97-AF65-F5344CB8AC3E}">
        <p14:creationId xmlns:p14="http://schemas.microsoft.com/office/powerpoint/2010/main" val="222406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9094A5-5D4B-17F0-10D6-3012B2E44D43}"/>
              </a:ext>
            </a:extLst>
          </p:cNvPr>
          <p:cNvPicPr>
            <a:picLocks noChangeAspect="1"/>
          </p:cNvPicPr>
          <p:nvPr/>
        </p:nvPicPr>
        <p:blipFill>
          <a:blip r:embed="rId2"/>
          <a:stretch>
            <a:fillRect/>
          </a:stretch>
        </p:blipFill>
        <p:spPr>
          <a:xfrm>
            <a:off x="673931" y="890233"/>
            <a:ext cx="10840963" cy="5077534"/>
          </a:xfrm>
          <a:prstGeom prst="rect">
            <a:avLst/>
          </a:prstGeom>
        </p:spPr>
      </p:pic>
    </p:spTree>
    <p:extLst>
      <p:ext uri="{BB962C8B-B14F-4D97-AF65-F5344CB8AC3E}">
        <p14:creationId xmlns:p14="http://schemas.microsoft.com/office/powerpoint/2010/main" val="23643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B3759-084B-50F6-A0CC-FE6186B793D1}"/>
              </a:ext>
            </a:extLst>
          </p:cNvPr>
          <p:cNvPicPr>
            <a:picLocks noChangeAspect="1"/>
          </p:cNvPicPr>
          <p:nvPr/>
        </p:nvPicPr>
        <p:blipFill>
          <a:blip r:embed="rId2"/>
          <a:stretch>
            <a:fillRect/>
          </a:stretch>
        </p:blipFill>
        <p:spPr>
          <a:xfrm>
            <a:off x="697747" y="1114102"/>
            <a:ext cx="10793331" cy="4629796"/>
          </a:xfrm>
          <a:prstGeom prst="rect">
            <a:avLst/>
          </a:prstGeom>
        </p:spPr>
      </p:pic>
    </p:spTree>
    <p:extLst>
      <p:ext uri="{BB962C8B-B14F-4D97-AF65-F5344CB8AC3E}">
        <p14:creationId xmlns:p14="http://schemas.microsoft.com/office/powerpoint/2010/main" val="305079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08E6-0FC8-A148-95FD-52CF4727F797}"/>
              </a:ext>
            </a:extLst>
          </p:cNvPr>
          <p:cNvSpPr>
            <a:spLocks noGrp="1"/>
          </p:cNvSpPr>
          <p:nvPr>
            <p:ph type="title"/>
          </p:nvPr>
        </p:nvSpPr>
        <p:spPr>
          <a:xfrm>
            <a:off x="8159262" y="384048"/>
            <a:ext cx="3636371" cy="5724144"/>
          </a:xfrm>
        </p:spPr>
        <p:txBody>
          <a:bodyPr/>
          <a:lstStyle/>
          <a:p>
            <a:pPr>
              <a:lnSpc>
                <a:spcPct val="100000"/>
              </a:lnSpc>
              <a:spcBef>
                <a:spcPts val="1200"/>
              </a:spcBef>
            </a:pPr>
            <a:r>
              <a:rPr lang="en-US" dirty="0"/>
              <a:t>You’ve got this</a:t>
            </a:r>
            <a:br>
              <a:rPr lang="en-US" sz="1600" dirty="0"/>
            </a:br>
            <a:br>
              <a:rPr lang="en-US" sz="2400" dirty="0"/>
            </a:br>
            <a:r>
              <a:rPr lang="en-US" sz="2000" b="0" dirty="0"/>
              <a:t>An easier experience </a:t>
            </a:r>
            <a:br>
              <a:rPr lang="en-US" sz="2000" b="0" dirty="0"/>
            </a:br>
            <a:r>
              <a:rPr lang="en-US" sz="2000" b="0" dirty="0"/>
              <a:t>can make you </a:t>
            </a:r>
            <a:br>
              <a:rPr lang="en-US" sz="2000" b="0" dirty="0"/>
            </a:br>
            <a:r>
              <a:rPr lang="en-US" sz="2000" b="0" dirty="0"/>
              <a:t>happy and healthier.</a:t>
            </a:r>
            <a:endParaRPr lang="en-US" sz="2000" dirty="0"/>
          </a:p>
        </p:txBody>
      </p:sp>
      <p:pic>
        <p:nvPicPr>
          <p:cNvPr id="7" name="Picture Placeholder 6">
            <a:extLst>
              <a:ext uri="{FF2B5EF4-FFF2-40B4-BE49-F238E27FC236}">
                <a16:creationId xmlns:a16="http://schemas.microsoft.com/office/drawing/2014/main" id="{C3261ACC-7D13-6C43-A854-343332176275}"/>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393192" y="384048"/>
            <a:ext cx="7543800" cy="5724144"/>
          </a:xfrm>
        </p:spPr>
      </p:pic>
      <p:cxnSp>
        <p:nvCxnSpPr>
          <p:cNvPr id="4" name="Straight Connector 3">
            <a:extLst>
              <a:ext uri="{FF2B5EF4-FFF2-40B4-BE49-F238E27FC236}">
                <a16:creationId xmlns:a16="http://schemas.microsoft.com/office/drawing/2014/main" id="{68DDB9B6-6EC2-0B4F-9DB3-6F81415110AE}"/>
              </a:ext>
            </a:extLst>
          </p:cNvPr>
          <p:cNvCxnSpPr>
            <a:cxnSpLocks/>
          </p:cNvCxnSpPr>
          <p:nvPr/>
        </p:nvCxnSpPr>
        <p:spPr>
          <a:xfrm>
            <a:off x="9661190" y="3045408"/>
            <a:ext cx="643395" cy="0"/>
          </a:xfrm>
          <a:prstGeom prst="line">
            <a:avLst/>
          </a:prstGeom>
          <a:ln w="12700" cmpd="sng">
            <a:solidFill>
              <a:srgbClr val="09A7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95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a:extLst>
              <a:ext uri="{FF2B5EF4-FFF2-40B4-BE49-F238E27FC236}">
                <a16:creationId xmlns:a16="http://schemas.microsoft.com/office/drawing/2014/main" id="{8C9FC35D-04FE-9448-A6D2-BD9B2E760C5B}"/>
              </a:ext>
            </a:extLst>
          </p:cNvPr>
          <p:cNvSpPr/>
          <p:nvPr/>
        </p:nvSpPr>
        <p:spPr bwMode="gray">
          <a:xfrm>
            <a:off x="8976732" y="2478000"/>
            <a:ext cx="467783" cy="467783"/>
          </a:xfrm>
          <a:prstGeom prst="ellipse">
            <a:avLst/>
          </a:prstGeom>
          <a:solidFill>
            <a:schemeClr val="accent2">
              <a:alpha val="1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95" name="Oval 94">
            <a:extLst>
              <a:ext uri="{FF2B5EF4-FFF2-40B4-BE49-F238E27FC236}">
                <a16:creationId xmlns:a16="http://schemas.microsoft.com/office/drawing/2014/main" id="{ADAF77E3-9E54-2F44-BD70-22CBB4D0E814}"/>
              </a:ext>
            </a:extLst>
          </p:cNvPr>
          <p:cNvSpPr/>
          <p:nvPr/>
        </p:nvSpPr>
        <p:spPr bwMode="gray">
          <a:xfrm>
            <a:off x="6066319" y="2478000"/>
            <a:ext cx="467783" cy="467783"/>
          </a:xfrm>
          <a:prstGeom prst="ellipse">
            <a:avLst/>
          </a:prstGeom>
          <a:solidFill>
            <a:schemeClr val="accent2">
              <a:alpha val="1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17" name="Title 1">
            <a:extLst>
              <a:ext uri="{FF2B5EF4-FFF2-40B4-BE49-F238E27FC236}">
                <a16:creationId xmlns:a16="http://schemas.microsoft.com/office/drawing/2014/main" id="{B3F6105E-5652-994E-A48F-935C36D9BD38}"/>
              </a:ext>
            </a:extLst>
          </p:cNvPr>
          <p:cNvSpPr txBox="1">
            <a:spLocks/>
          </p:cNvSpPr>
          <p:nvPr/>
        </p:nvSpPr>
        <p:spPr>
          <a:xfrm>
            <a:off x="310082" y="5255169"/>
            <a:ext cx="3851371" cy="621003"/>
          </a:xfrm>
          <a:prstGeom prst="rect">
            <a:avLst/>
          </a:prstGeom>
        </p:spPr>
        <p:txBody>
          <a:bodyPr lIns="91440" tIns="45720" rIns="91440" bIns="45720" anchor="t"/>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lnSpc>
                <a:spcPct val="100000"/>
              </a:lnSpc>
            </a:pPr>
            <a:r>
              <a:rPr lang="en-US" sz="1100" dirty="0">
                <a:solidFill>
                  <a:schemeClr val="accent6">
                    <a:lumMod val="50000"/>
                  </a:schemeClr>
                </a:solidFill>
                <a:latin typeface="+mn-lt"/>
              </a:rPr>
              <a:t>Just visit </a:t>
            </a:r>
            <a:r>
              <a:rPr lang="en-US" sz="1100" b="1" dirty="0">
                <a:solidFill>
                  <a:schemeClr val="accent6">
                    <a:lumMod val="50000"/>
                  </a:schemeClr>
                </a:solidFill>
                <a:latin typeface="+mn-lt"/>
              </a:rPr>
              <a:t>Aetna.com </a:t>
            </a:r>
            <a:r>
              <a:rPr lang="en-US" sz="1100" dirty="0">
                <a:solidFill>
                  <a:schemeClr val="accent6">
                    <a:lumMod val="50000"/>
                  </a:schemeClr>
                </a:solidFill>
                <a:latin typeface="+mn-lt"/>
              </a:rPr>
              <a:t>to create an account </a:t>
            </a:r>
            <a:br>
              <a:rPr lang="en-US" sz="1100" dirty="0">
                <a:solidFill>
                  <a:schemeClr val="accent6">
                    <a:lumMod val="50000"/>
                  </a:schemeClr>
                </a:solidFill>
                <a:latin typeface="+mn-lt"/>
              </a:rPr>
            </a:br>
            <a:r>
              <a:rPr lang="en-US" sz="1100" dirty="0">
                <a:solidFill>
                  <a:schemeClr val="accent6">
                    <a:lumMod val="50000"/>
                  </a:schemeClr>
                </a:solidFill>
                <a:latin typeface="+mn-lt"/>
              </a:rPr>
              <a:t>and log in to your member website.</a:t>
            </a:r>
          </a:p>
        </p:txBody>
      </p:sp>
      <p:sp>
        <p:nvSpPr>
          <p:cNvPr id="118" name="Title 1">
            <a:extLst>
              <a:ext uri="{FF2B5EF4-FFF2-40B4-BE49-F238E27FC236}">
                <a16:creationId xmlns:a16="http://schemas.microsoft.com/office/drawing/2014/main" id="{3D051BA7-B85E-6148-A81C-D34B788CA70D}"/>
              </a:ext>
            </a:extLst>
          </p:cNvPr>
          <p:cNvSpPr txBox="1">
            <a:spLocks/>
          </p:cNvSpPr>
          <p:nvPr/>
        </p:nvSpPr>
        <p:spPr>
          <a:xfrm>
            <a:off x="358528" y="453529"/>
            <a:ext cx="7891153" cy="1018498"/>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spcAft>
                <a:spcPts val="200"/>
              </a:spcAft>
            </a:pPr>
            <a:r>
              <a:rPr lang="en-US" sz="3200" b="1" dirty="0">
                <a:latin typeface="+mn-lt"/>
              </a:rPr>
              <a:t>Take charge of your health care</a:t>
            </a:r>
          </a:p>
          <a:p>
            <a:pPr>
              <a:lnSpc>
                <a:spcPct val="100000"/>
              </a:lnSpc>
            </a:pPr>
            <a:r>
              <a:rPr lang="en-US" sz="2000" dirty="0">
                <a:solidFill>
                  <a:schemeClr val="accent6">
                    <a:lumMod val="50000"/>
                  </a:schemeClr>
                </a:solidFill>
              </a:rPr>
              <a:t>with the Aetna</a:t>
            </a:r>
            <a:r>
              <a:rPr lang="en-US" sz="2000" baseline="30000" dirty="0">
                <a:solidFill>
                  <a:schemeClr val="accent6">
                    <a:lumMod val="50000"/>
                  </a:schemeClr>
                </a:solidFill>
              </a:rPr>
              <a:t>®</a:t>
            </a:r>
            <a:r>
              <a:rPr lang="en-US" sz="2000" dirty="0">
                <a:solidFill>
                  <a:schemeClr val="accent6">
                    <a:lumMod val="50000"/>
                  </a:schemeClr>
                </a:solidFill>
              </a:rPr>
              <a:t> member website and the Aetna Health</a:t>
            </a:r>
            <a:r>
              <a:rPr lang="en-US" sz="2000" baseline="30000" dirty="0">
                <a:solidFill>
                  <a:schemeClr val="accent6">
                    <a:lumMod val="50000"/>
                  </a:schemeClr>
                </a:solidFill>
              </a:rPr>
              <a:t>℠</a:t>
            </a:r>
            <a:r>
              <a:rPr lang="en-US" sz="2000" dirty="0">
                <a:solidFill>
                  <a:schemeClr val="accent6">
                    <a:lumMod val="50000"/>
                  </a:schemeClr>
                </a:solidFill>
              </a:rPr>
              <a:t> app </a:t>
            </a:r>
          </a:p>
        </p:txBody>
      </p:sp>
      <p:sp>
        <p:nvSpPr>
          <p:cNvPr id="119" name="Title 2">
            <a:extLst>
              <a:ext uri="{FF2B5EF4-FFF2-40B4-BE49-F238E27FC236}">
                <a16:creationId xmlns:a16="http://schemas.microsoft.com/office/drawing/2014/main" id="{8F19F088-AB84-B644-84E5-A918EBA69989}"/>
              </a:ext>
            </a:extLst>
          </p:cNvPr>
          <p:cNvSpPr txBox="1">
            <a:spLocks/>
          </p:cNvSpPr>
          <p:nvPr/>
        </p:nvSpPr>
        <p:spPr>
          <a:xfrm>
            <a:off x="6660592" y="1684130"/>
            <a:ext cx="4925094" cy="741452"/>
          </a:xfrm>
          <a:prstGeom prst="rect">
            <a:avLst/>
          </a:prstGeom>
        </p:spPr>
        <p:txBody>
          <a:bodyPr lIns="0"/>
          <a:lst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a:lstStyle>
          <a:p>
            <a:pPr>
              <a:lnSpc>
                <a:spcPts val="2000"/>
              </a:lnSpc>
            </a:pPr>
            <a:r>
              <a:rPr lang="en-US" sz="1500" dirty="0">
                <a:solidFill>
                  <a:srgbClr val="693681"/>
                </a:solidFill>
                <a:ea typeface="Open Sans Light" charset="0"/>
                <a:cs typeface="Open Sans Light" charset="0"/>
              </a:rPr>
              <a:t>A smarter, simpler, more convenient way to take charge of your health care and benefits</a:t>
            </a:r>
          </a:p>
        </p:txBody>
      </p:sp>
      <p:sp>
        <p:nvSpPr>
          <p:cNvPr id="120" name="TextBox 119">
            <a:extLst>
              <a:ext uri="{FF2B5EF4-FFF2-40B4-BE49-F238E27FC236}">
                <a16:creationId xmlns:a16="http://schemas.microsoft.com/office/drawing/2014/main" id="{D3DAD6BA-6B04-E744-A1CD-A4812E33F195}"/>
              </a:ext>
            </a:extLst>
          </p:cNvPr>
          <p:cNvSpPr txBox="1"/>
          <p:nvPr/>
        </p:nvSpPr>
        <p:spPr>
          <a:xfrm>
            <a:off x="6660592" y="2575018"/>
            <a:ext cx="2108874" cy="1782034"/>
          </a:xfrm>
          <a:prstGeom prst="rect">
            <a:avLst/>
          </a:prstGeom>
          <a:noFill/>
        </p:spPr>
        <p:txBody>
          <a:bodyPr wrap="square" lIns="0" tIns="0" rIns="0" bIns="0" rtlCol="0" anchor="t">
            <a:noAutofit/>
          </a:bodyPr>
          <a:lstStyle/>
          <a:p>
            <a:pPr defTabSz="341801" eaLnBrk="0" fontAlgn="base" hangingPunct="0">
              <a:spcBef>
                <a:spcPts val="800"/>
              </a:spcBef>
              <a:spcAft>
                <a:spcPct val="0"/>
              </a:spcAft>
              <a:defRPr/>
            </a:pPr>
            <a:r>
              <a:rPr lang="en-US" sz="1300" b="1" dirty="0">
                <a:solidFill>
                  <a:srgbClr val="7D3F98"/>
                </a:solidFill>
              </a:rPr>
              <a:t>Manage your plan </a:t>
            </a:r>
          </a:p>
          <a:p>
            <a:pPr marL="171450" indent="-171450" defTabSz="341801" eaLnBrk="0" fontAlgn="base" hangingPunct="0">
              <a:spcBef>
                <a:spcPts val="400"/>
              </a:spcBef>
              <a:spcAft>
                <a:spcPct val="0"/>
              </a:spcAft>
              <a:buFont typeface="Arial" panose="020B0604020202020204" pitchFamily="34" charset="0"/>
              <a:buChar char="•"/>
              <a:defRPr/>
            </a:pPr>
            <a:r>
              <a:rPr lang="en-US" sz="1100" dirty="0">
                <a:solidFill>
                  <a:schemeClr val="tx2"/>
                </a:solidFill>
              </a:rPr>
              <a:t>Check your plan summary </a:t>
            </a:r>
            <a:br>
              <a:rPr lang="en-US" sz="1100" dirty="0">
                <a:solidFill>
                  <a:schemeClr val="tx2"/>
                </a:solidFill>
              </a:rPr>
            </a:br>
            <a:r>
              <a:rPr lang="en-US" sz="1100" dirty="0">
                <a:solidFill>
                  <a:schemeClr val="tx2"/>
                </a:solidFill>
              </a:rPr>
              <a:t>for detailed information on what’s covered by your plan. </a:t>
            </a:r>
          </a:p>
          <a:p>
            <a:pPr marL="171450" indent="-171450" defTabSz="341801" eaLnBrk="0" fontAlgn="base" hangingPunct="0">
              <a:spcBef>
                <a:spcPts val="800"/>
              </a:spcBef>
              <a:spcAft>
                <a:spcPct val="0"/>
              </a:spcAft>
              <a:buFont typeface="Arial" panose="020B0604020202020204" pitchFamily="34" charset="0"/>
              <a:buChar char="•"/>
              <a:defRPr/>
            </a:pPr>
            <a:r>
              <a:rPr lang="en-US" sz="1100" dirty="0">
                <a:solidFill>
                  <a:schemeClr val="tx2"/>
                </a:solidFill>
              </a:rPr>
              <a:t>Track your spending and understand your progress </a:t>
            </a:r>
            <a:br>
              <a:rPr lang="en-US" sz="1100" dirty="0">
                <a:solidFill>
                  <a:schemeClr val="tx2"/>
                </a:solidFill>
              </a:rPr>
            </a:br>
            <a:r>
              <a:rPr lang="en-US" sz="1100" dirty="0">
                <a:solidFill>
                  <a:schemeClr val="tx2"/>
                </a:solidFill>
              </a:rPr>
              <a:t>toward meeting your individual and family deductibles.</a:t>
            </a:r>
          </a:p>
          <a:p>
            <a:pPr marL="171450" indent="-171450" defTabSz="341801" eaLnBrk="0" fontAlgn="base" hangingPunct="0">
              <a:spcBef>
                <a:spcPts val="800"/>
              </a:spcBef>
              <a:spcAft>
                <a:spcPct val="0"/>
              </a:spcAft>
              <a:buFont typeface="Arial" panose="020B0604020202020204" pitchFamily="34" charset="0"/>
              <a:buChar char="•"/>
              <a:defRPr/>
            </a:pPr>
            <a:r>
              <a:rPr lang="en-US" sz="1100" dirty="0">
                <a:solidFill>
                  <a:schemeClr val="tx2"/>
                </a:solidFill>
              </a:rPr>
              <a:t>Easily access your digital ID    card anytime</a:t>
            </a:r>
            <a:r>
              <a:rPr lang="en-US" sz="1100" dirty="0">
                <a:solidFill>
                  <a:srgbClr val="00B050"/>
                </a:solidFill>
              </a:rPr>
              <a:t>.</a:t>
            </a:r>
            <a:endParaRPr lang="en-US" sz="1200" strike="sngStrike" dirty="0">
              <a:solidFill>
                <a:srgbClr val="FF0000"/>
              </a:solidFill>
            </a:endParaRPr>
          </a:p>
        </p:txBody>
      </p:sp>
      <p:sp>
        <p:nvSpPr>
          <p:cNvPr id="121" name="TextBox 120">
            <a:extLst>
              <a:ext uri="{FF2B5EF4-FFF2-40B4-BE49-F238E27FC236}">
                <a16:creationId xmlns:a16="http://schemas.microsoft.com/office/drawing/2014/main" id="{81FF6774-03E0-6544-8B49-29E64D5A2802}"/>
              </a:ext>
            </a:extLst>
          </p:cNvPr>
          <p:cNvSpPr txBox="1"/>
          <p:nvPr/>
        </p:nvSpPr>
        <p:spPr>
          <a:xfrm>
            <a:off x="9607289" y="2575018"/>
            <a:ext cx="2193478" cy="2318102"/>
          </a:xfrm>
          <a:prstGeom prst="rect">
            <a:avLst/>
          </a:prstGeom>
          <a:noFill/>
        </p:spPr>
        <p:txBody>
          <a:bodyPr wrap="square" lIns="0" tIns="0" rIns="0" bIns="0" rtlCol="0" anchor="t">
            <a:noAutofit/>
          </a:bodyPr>
          <a:lstStyle/>
          <a:p>
            <a:pPr defTabSz="341801" eaLnBrk="0" fontAlgn="base" hangingPunct="0">
              <a:spcBef>
                <a:spcPts val="800"/>
              </a:spcBef>
              <a:spcAft>
                <a:spcPct val="0"/>
              </a:spcAft>
              <a:defRPr/>
            </a:pPr>
            <a:r>
              <a:rPr lang="en-US" sz="1300" b="1" dirty="0">
                <a:solidFill>
                  <a:srgbClr val="7D3F98"/>
                </a:solidFill>
              </a:rPr>
              <a:t>Connect to care</a:t>
            </a:r>
          </a:p>
          <a:p>
            <a:pPr marL="171450" indent="-171450" defTabSz="341801" eaLnBrk="0" fontAlgn="base" hangingPunct="0">
              <a:spcBef>
                <a:spcPts val="400"/>
              </a:spcBef>
              <a:spcAft>
                <a:spcPct val="0"/>
              </a:spcAft>
              <a:buFont typeface="Arial" panose="020B0604020202020204" pitchFamily="34" charset="0"/>
              <a:buChar char="•"/>
              <a:defRPr/>
            </a:pPr>
            <a:r>
              <a:rPr lang="en-US" sz="1100" dirty="0">
                <a:solidFill>
                  <a:schemeClr val="tx2"/>
                </a:solidFill>
              </a:rPr>
              <a:t>Use tools to help you choose quality, in-network and local providers, pharmacies and facilities, including convenient retail clinics and urgent care.</a:t>
            </a:r>
          </a:p>
          <a:p>
            <a:pPr marL="171450" indent="-171450" defTabSz="341801" eaLnBrk="0" fontAlgn="base" hangingPunct="0">
              <a:spcBef>
                <a:spcPts val="800"/>
              </a:spcBef>
              <a:spcAft>
                <a:spcPct val="0"/>
              </a:spcAft>
              <a:buFont typeface="Arial" panose="020B0604020202020204" pitchFamily="34" charset="0"/>
              <a:buChar char="•"/>
              <a:defRPr/>
            </a:pPr>
            <a:r>
              <a:rPr lang="en-US" sz="1100" dirty="0">
                <a:solidFill>
                  <a:schemeClr val="tx2"/>
                </a:solidFill>
              </a:rPr>
              <a:t>Get cost estimates for visits and procedures before getting care.</a:t>
            </a:r>
            <a:r>
              <a:rPr lang="en-US" sz="1100" dirty="0">
                <a:solidFill>
                  <a:schemeClr val="tx2"/>
                </a:solidFill>
                <a:ea typeface="Open Sans Light" charset="0"/>
                <a:cs typeface="Open Sans Light" charset="0"/>
              </a:rPr>
              <a:t> </a:t>
            </a:r>
          </a:p>
          <a:p>
            <a:pPr marL="171450" indent="-171450" defTabSz="341801" eaLnBrk="0" fontAlgn="base" hangingPunct="0">
              <a:spcBef>
                <a:spcPts val="800"/>
              </a:spcBef>
              <a:spcAft>
                <a:spcPct val="0"/>
              </a:spcAft>
              <a:buFont typeface="Arial" panose="020B0604020202020204" pitchFamily="34" charset="0"/>
              <a:buChar char="•"/>
              <a:defRPr/>
            </a:pPr>
            <a:r>
              <a:rPr lang="en-US" sz="1100" dirty="0">
                <a:solidFill>
                  <a:schemeClr val="tx2"/>
                </a:solidFill>
                <a:ea typeface="Open Sans Light" charset="0"/>
                <a:cs typeface="Open Sans Light" charset="0"/>
              </a:rPr>
              <a:t>Talk to a doctor anytime by phone or video chat from home. </a:t>
            </a:r>
          </a:p>
          <a:p>
            <a:pPr marL="171450" indent="-171450" defTabSz="341801" eaLnBrk="0" fontAlgn="base" hangingPunct="0">
              <a:spcBef>
                <a:spcPts val="800"/>
              </a:spcBef>
              <a:spcAft>
                <a:spcPct val="0"/>
              </a:spcAft>
              <a:buFont typeface="Arial" panose="020B0604020202020204" pitchFamily="34" charset="0"/>
              <a:buChar char="•"/>
              <a:defRPr/>
            </a:pPr>
            <a:endParaRPr lang="en-US" sz="1100" dirty="0">
              <a:solidFill>
                <a:schemeClr val="tx2"/>
              </a:solidFill>
            </a:endParaRPr>
          </a:p>
          <a:p>
            <a:pPr defTabSz="341801" eaLnBrk="0" fontAlgn="base" hangingPunct="0">
              <a:spcBef>
                <a:spcPts val="800"/>
              </a:spcBef>
              <a:spcAft>
                <a:spcPct val="0"/>
              </a:spcAft>
              <a:defRPr/>
            </a:pPr>
            <a:endParaRPr lang="en-US" sz="1100" dirty="0">
              <a:solidFill>
                <a:schemeClr val="tx2"/>
              </a:solidFill>
            </a:endParaRPr>
          </a:p>
        </p:txBody>
      </p:sp>
      <p:sp>
        <p:nvSpPr>
          <p:cNvPr id="122" name="TextBox 121">
            <a:extLst>
              <a:ext uri="{FF2B5EF4-FFF2-40B4-BE49-F238E27FC236}">
                <a16:creationId xmlns:a16="http://schemas.microsoft.com/office/drawing/2014/main" id="{495BCEDF-350E-FF49-91DC-30D7B0BC0C24}"/>
              </a:ext>
            </a:extLst>
          </p:cNvPr>
          <p:cNvSpPr txBox="1"/>
          <p:nvPr/>
        </p:nvSpPr>
        <p:spPr>
          <a:xfrm>
            <a:off x="6660592" y="4888338"/>
            <a:ext cx="2098198" cy="1133714"/>
          </a:xfrm>
          <a:prstGeom prst="rect">
            <a:avLst/>
          </a:prstGeom>
          <a:noFill/>
        </p:spPr>
        <p:txBody>
          <a:bodyPr wrap="square" lIns="0" tIns="0" rIns="0" bIns="0" rtlCol="0" anchor="t">
            <a:noAutofit/>
          </a:bodyPr>
          <a:lstStyle/>
          <a:p>
            <a:pPr defTabSz="341801" eaLnBrk="0" fontAlgn="base" hangingPunct="0">
              <a:spcBef>
                <a:spcPts val="800"/>
              </a:spcBef>
              <a:spcAft>
                <a:spcPct val="0"/>
              </a:spcAft>
              <a:defRPr/>
            </a:pPr>
            <a:r>
              <a:rPr lang="en-US" sz="1300" b="1" dirty="0">
                <a:solidFill>
                  <a:srgbClr val="7D3F98"/>
                </a:solidFill>
              </a:rPr>
              <a:t>View claims</a:t>
            </a:r>
          </a:p>
          <a:p>
            <a:pPr marL="171450" indent="-171450" defTabSz="341801" eaLnBrk="0" fontAlgn="base" hangingPunct="0">
              <a:spcBef>
                <a:spcPts val="400"/>
              </a:spcBef>
              <a:spcAft>
                <a:spcPct val="0"/>
              </a:spcAft>
              <a:buFont typeface="Arial" panose="020B0604020202020204" pitchFamily="34" charset="0"/>
              <a:buChar char="•"/>
              <a:defRPr/>
            </a:pPr>
            <a:r>
              <a:rPr lang="en-US" sz="1100" dirty="0">
                <a:solidFill>
                  <a:schemeClr val="tx2"/>
                </a:solidFill>
              </a:rPr>
              <a:t>Check up to two years of claims for your whole family.</a:t>
            </a:r>
          </a:p>
          <a:p>
            <a:pPr marL="171450" indent="-171450" defTabSz="341801" eaLnBrk="0" fontAlgn="base" hangingPunct="0">
              <a:spcBef>
                <a:spcPts val="800"/>
              </a:spcBef>
              <a:spcAft>
                <a:spcPct val="0"/>
              </a:spcAft>
              <a:buFont typeface="Arial" panose="020B0604020202020204" pitchFamily="34" charset="0"/>
              <a:buChar char="•"/>
              <a:defRPr/>
            </a:pPr>
            <a:r>
              <a:rPr lang="en-US" sz="1100" dirty="0">
                <a:solidFill>
                  <a:schemeClr val="tx2"/>
                </a:solidFill>
              </a:rPr>
              <a:t>Pay claims.</a:t>
            </a:r>
          </a:p>
          <a:p>
            <a:pPr defTabSz="341801" eaLnBrk="0" fontAlgn="base" hangingPunct="0">
              <a:spcBef>
                <a:spcPts val="800"/>
              </a:spcBef>
              <a:spcAft>
                <a:spcPct val="0"/>
              </a:spcAft>
              <a:defRPr/>
            </a:pPr>
            <a:endParaRPr lang="en-US" sz="1100" dirty="0">
              <a:solidFill>
                <a:schemeClr val="tx2"/>
              </a:solidFill>
            </a:endParaRPr>
          </a:p>
        </p:txBody>
      </p:sp>
      <p:sp>
        <p:nvSpPr>
          <p:cNvPr id="123" name="TextBox 122">
            <a:extLst>
              <a:ext uri="{FF2B5EF4-FFF2-40B4-BE49-F238E27FC236}">
                <a16:creationId xmlns:a16="http://schemas.microsoft.com/office/drawing/2014/main" id="{41BF6540-842F-074F-96E4-DA1A780A0088}"/>
              </a:ext>
            </a:extLst>
          </p:cNvPr>
          <p:cNvSpPr txBox="1"/>
          <p:nvPr/>
        </p:nvSpPr>
        <p:spPr>
          <a:xfrm>
            <a:off x="9607290" y="4888337"/>
            <a:ext cx="1978396" cy="688817"/>
          </a:xfrm>
          <a:prstGeom prst="rect">
            <a:avLst/>
          </a:prstGeom>
          <a:noFill/>
        </p:spPr>
        <p:txBody>
          <a:bodyPr wrap="square" lIns="0" tIns="0" rIns="0" bIns="0" rtlCol="0" anchor="t">
            <a:noAutofit/>
          </a:bodyPr>
          <a:lstStyle/>
          <a:p>
            <a:pPr defTabSz="341801" eaLnBrk="0" fontAlgn="base" hangingPunct="0">
              <a:spcBef>
                <a:spcPts val="800"/>
              </a:spcBef>
              <a:spcAft>
                <a:spcPct val="0"/>
              </a:spcAft>
              <a:defRPr/>
            </a:pPr>
            <a:r>
              <a:rPr lang="en-US" sz="1300" b="1" dirty="0">
                <a:solidFill>
                  <a:srgbClr val="7D3F98"/>
                </a:solidFill>
              </a:rPr>
              <a:t>Improve your health</a:t>
            </a:r>
          </a:p>
          <a:p>
            <a:pPr marL="171450" indent="-171450" defTabSz="341801" eaLnBrk="0" fontAlgn="base" hangingPunct="0">
              <a:spcBef>
                <a:spcPts val="400"/>
              </a:spcBef>
              <a:spcAft>
                <a:spcPct val="0"/>
              </a:spcAft>
              <a:buFont typeface="Arial" panose="020B0604020202020204" pitchFamily="34" charset="0"/>
              <a:buChar char="•"/>
              <a:defRPr/>
            </a:pPr>
            <a:r>
              <a:rPr lang="en-US" sz="1100" dirty="0">
                <a:solidFill>
                  <a:schemeClr val="tx2"/>
                </a:solidFill>
              </a:rPr>
              <a:t>Receive personalized reminders to improve your health.</a:t>
            </a:r>
          </a:p>
        </p:txBody>
      </p:sp>
      <p:sp>
        <p:nvSpPr>
          <p:cNvPr id="124" name="TextBox 123">
            <a:extLst>
              <a:ext uri="{FF2B5EF4-FFF2-40B4-BE49-F238E27FC236}">
                <a16:creationId xmlns:a16="http://schemas.microsoft.com/office/drawing/2014/main" id="{30280B5E-833C-A648-B989-917805217947}"/>
              </a:ext>
            </a:extLst>
          </p:cNvPr>
          <p:cNvSpPr txBox="1"/>
          <p:nvPr/>
        </p:nvSpPr>
        <p:spPr>
          <a:xfrm>
            <a:off x="15945853" y="-2791326"/>
            <a:ext cx="914400" cy="91440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grpSp>
        <p:nvGrpSpPr>
          <p:cNvPr id="125" name="Group 124">
            <a:extLst>
              <a:ext uri="{FF2B5EF4-FFF2-40B4-BE49-F238E27FC236}">
                <a16:creationId xmlns:a16="http://schemas.microsoft.com/office/drawing/2014/main" id="{DE9FCA74-EB23-0C4B-95E0-4BFD6CAD769A}"/>
              </a:ext>
            </a:extLst>
          </p:cNvPr>
          <p:cNvGrpSpPr/>
          <p:nvPr/>
        </p:nvGrpSpPr>
        <p:grpSpPr>
          <a:xfrm>
            <a:off x="310082" y="2765965"/>
            <a:ext cx="3851920" cy="2290879"/>
            <a:chOff x="4489704" y="2432304"/>
            <a:chExt cx="4849068" cy="2883919"/>
          </a:xfrm>
        </p:grpSpPr>
        <p:pic>
          <p:nvPicPr>
            <p:cNvPr id="126" name="Laptop2" descr="A screen shot of a computer&#10;&#10;Description automatically generated">
              <a:extLst>
                <a:ext uri="{FF2B5EF4-FFF2-40B4-BE49-F238E27FC236}">
                  <a16:creationId xmlns:a16="http://schemas.microsoft.com/office/drawing/2014/main" id="{592CA784-4915-7242-87C1-F3CE7B8C91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9704" y="2432304"/>
              <a:ext cx="4849068" cy="2883919"/>
            </a:xfrm>
            <a:prstGeom prst="rect">
              <a:avLst/>
            </a:prstGeom>
          </p:spPr>
        </p:pic>
        <p:pic>
          <p:nvPicPr>
            <p:cNvPr id="127" name="Picture 126" descr="Graphical user interface, text, application, email&#10;&#10;Description automatically generated">
              <a:extLst>
                <a:ext uri="{FF2B5EF4-FFF2-40B4-BE49-F238E27FC236}">
                  <a16:creationId xmlns:a16="http://schemas.microsoft.com/office/drawing/2014/main" id="{8D0CA3A4-1C02-B143-AF26-A4569B58F0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2266" y="2556714"/>
              <a:ext cx="3685032" cy="2429928"/>
            </a:xfrm>
            <a:prstGeom prst="rect">
              <a:avLst/>
            </a:prstGeom>
          </p:spPr>
        </p:pic>
      </p:grpSp>
      <p:sp>
        <p:nvSpPr>
          <p:cNvPr id="128" name="App screens text">
            <a:extLst>
              <a:ext uri="{FF2B5EF4-FFF2-40B4-BE49-F238E27FC236}">
                <a16:creationId xmlns:a16="http://schemas.microsoft.com/office/drawing/2014/main" id="{D6C6E021-12EE-F64D-8870-B535ED27E281}"/>
              </a:ext>
            </a:extLst>
          </p:cNvPr>
          <p:cNvSpPr txBox="1"/>
          <p:nvPr/>
        </p:nvSpPr>
        <p:spPr>
          <a:xfrm>
            <a:off x="722279" y="5928433"/>
            <a:ext cx="4313002" cy="358087"/>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900" b="0" i="0" u="none" strike="noStrike" kern="0" cap="none" spc="0" normalizeH="0" noProof="0" dirty="0">
                <a:ln>
                  <a:noFill/>
                </a:ln>
                <a:solidFill>
                  <a:schemeClr val="accent5"/>
                </a:solidFill>
                <a:effectLst/>
                <a:uLnTx/>
                <a:uFillTx/>
                <a:ea typeface="+mn-ea"/>
                <a:cs typeface="+mn-cs"/>
              </a:rPr>
              <a:t>App screens are a composite of real situations. </a:t>
            </a:r>
            <a:br>
              <a:rPr kumimoji="0" lang="en-US" sz="900" b="0" i="0" u="none" strike="noStrike" kern="0" cap="none" spc="0" normalizeH="0" noProof="0" dirty="0">
                <a:ln>
                  <a:noFill/>
                </a:ln>
                <a:solidFill>
                  <a:schemeClr val="accent5"/>
                </a:solidFill>
                <a:effectLst/>
                <a:uLnTx/>
                <a:uFillTx/>
                <a:ea typeface="+mn-ea"/>
                <a:cs typeface="+mn-cs"/>
              </a:rPr>
            </a:br>
            <a:r>
              <a:rPr kumimoji="0" lang="en-US" sz="900" b="0" i="0" u="none" strike="noStrike" kern="0" cap="none" spc="0" normalizeH="0" noProof="0" dirty="0">
                <a:ln>
                  <a:noFill/>
                </a:ln>
                <a:solidFill>
                  <a:schemeClr val="accent5"/>
                </a:solidFill>
                <a:effectLst/>
                <a:uLnTx/>
                <a:uFillTx/>
                <a:ea typeface="+mn-ea"/>
                <a:cs typeface="+mn-cs"/>
              </a:rPr>
              <a:t>All names and other identifying information are fictional</a:t>
            </a:r>
            <a:r>
              <a:rPr kumimoji="0" lang="en-US" sz="900" b="0" i="0" u="none" strike="noStrike" kern="0" cap="none" spc="0" normalizeH="0" baseline="0" noProof="0" dirty="0">
                <a:ln>
                  <a:noFill/>
                </a:ln>
                <a:solidFill>
                  <a:schemeClr val="accent5"/>
                </a:solidFill>
                <a:effectLst/>
                <a:uLnTx/>
                <a:uFillTx/>
                <a:ea typeface="+mn-ea"/>
                <a:cs typeface="+mn-cs"/>
              </a:rPr>
              <a:t>. </a:t>
            </a:r>
          </a:p>
        </p:txBody>
      </p:sp>
      <p:grpSp>
        <p:nvGrpSpPr>
          <p:cNvPr id="129" name="Group 128">
            <a:extLst>
              <a:ext uri="{FF2B5EF4-FFF2-40B4-BE49-F238E27FC236}">
                <a16:creationId xmlns:a16="http://schemas.microsoft.com/office/drawing/2014/main" id="{81AE02E1-CDD5-3244-88BE-468BB76E4418}"/>
              </a:ext>
            </a:extLst>
          </p:cNvPr>
          <p:cNvGrpSpPr/>
          <p:nvPr/>
        </p:nvGrpSpPr>
        <p:grpSpPr>
          <a:xfrm>
            <a:off x="3308199" y="3641566"/>
            <a:ext cx="893507" cy="1572571"/>
            <a:chOff x="3457430" y="749808"/>
            <a:chExt cx="2859324" cy="4990093"/>
          </a:xfrm>
        </p:grpSpPr>
        <p:grpSp>
          <p:nvGrpSpPr>
            <p:cNvPr id="130" name="Group 129">
              <a:extLst>
                <a:ext uri="{FF2B5EF4-FFF2-40B4-BE49-F238E27FC236}">
                  <a16:creationId xmlns:a16="http://schemas.microsoft.com/office/drawing/2014/main" id="{6AAEB07B-BA57-E948-8D7A-DB2D00346629}"/>
                </a:ext>
              </a:extLst>
            </p:cNvPr>
            <p:cNvGrpSpPr/>
            <p:nvPr/>
          </p:nvGrpSpPr>
          <p:grpSpPr>
            <a:xfrm>
              <a:off x="3457430" y="749808"/>
              <a:ext cx="2859324" cy="4990093"/>
              <a:chOff x="2794151" y="704645"/>
              <a:chExt cx="2859324" cy="4990093"/>
            </a:xfrm>
          </p:grpSpPr>
          <p:pic>
            <p:nvPicPr>
              <p:cNvPr id="134" name="Manage screen" descr="A screenshot of a cell phone&#10;&#10;Description automatically generated">
                <a:extLst>
                  <a:ext uri="{FF2B5EF4-FFF2-40B4-BE49-F238E27FC236}">
                    <a16:creationId xmlns:a16="http://schemas.microsoft.com/office/drawing/2014/main" id="{8D30A345-9EDD-EF48-A914-3891438339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3189796" y="1246651"/>
                <a:ext cx="2060498" cy="3820687"/>
              </a:xfrm>
              <a:prstGeom prst="rect">
                <a:avLst/>
              </a:prstGeom>
              <a:ln>
                <a:noFill/>
              </a:ln>
            </p:spPr>
          </p:pic>
          <p:grpSp>
            <p:nvGrpSpPr>
              <p:cNvPr id="135" name="Group 134">
                <a:extLst>
                  <a:ext uri="{FF2B5EF4-FFF2-40B4-BE49-F238E27FC236}">
                    <a16:creationId xmlns:a16="http://schemas.microsoft.com/office/drawing/2014/main" id="{22FE48CC-40C0-754E-9521-0E1F9426CF7D}"/>
                  </a:ext>
                </a:extLst>
              </p:cNvPr>
              <p:cNvGrpSpPr/>
              <p:nvPr/>
            </p:nvGrpSpPr>
            <p:grpSpPr>
              <a:xfrm>
                <a:off x="3189878" y="4882158"/>
                <a:ext cx="2057400" cy="323019"/>
                <a:chOff x="3177178" y="4888508"/>
                <a:chExt cx="2057400" cy="323019"/>
              </a:xfrm>
            </p:grpSpPr>
            <p:sp>
              <p:nvSpPr>
                <p:cNvPr id="137" name="Rectangle 136">
                  <a:extLst>
                    <a:ext uri="{FF2B5EF4-FFF2-40B4-BE49-F238E27FC236}">
                      <a16:creationId xmlns:a16="http://schemas.microsoft.com/office/drawing/2014/main" id="{6D7BFEA7-F6DF-BE41-92F8-BEB5E83B8BF4}"/>
                    </a:ext>
                  </a:extLst>
                </p:cNvPr>
                <p:cNvSpPr/>
                <p:nvPr/>
              </p:nvSpPr>
              <p:spPr bwMode="gray">
                <a:xfrm>
                  <a:off x="3177178" y="4888508"/>
                  <a:ext cx="2057400" cy="323019"/>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8" name="Manage_Search Footer" descr="image001">
                  <a:extLst>
                    <a:ext uri="{FF2B5EF4-FFF2-40B4-BE49-F238E27FC236}">
                      <a16:creationId xmlns:a16="http://schemas.microsoft.com/office/drawing/2014/main" id="{FD75B7D3-044D-DB4A-BDA4-691B291466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77178" y="4934328"/>
                  <a:ext cx="2057400" cy="27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6" name="Phone" descr="A screen shot of a computer&#10;&#10;Description automatically generated">
                <a:extLst>
                  <a:ext uri="{FF2B5EF4-FFF2-40B4-BE49-F238E27FC236}">
                    <a16:creationId xmlns:a16="http://schemas.microsoft.com/office/drawing/2014/main" id="{B86825F7-727E-D144-8122-E4B43ACC5C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4151" y="704645"/>
                <a:ext cx="2859324" cy="4990093"/>
              </a:xfrm>
              <a:prstGeom prst="rect">
                <a:avLst/>
              </a:prstGeom>
            </p:spPr>
          </p:pic>
        </p:grpSp>
        <p:pic>
          <p:nvPicPr>
            <p:cNvPr id="131" name="Picture 130" descr="Graphical user interface, application, Teams&#10;&#10;Description automatically generated">
              <a:extLst>
                <a:ext uri="{FF2B5EF4-FFF2-40B4-BE49-F238E27FC236}">
                  <a16:creationId xmlns:a16="http://schemas.microsoft.com/office/drawing/2014/main" id="{43E59584-45FE-B54A-B2A2-A38BCF8B606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60490" y="1298569"/>
              <a:ext cx="2038505" cy="352432"/>
            </a:xfrm>
            <a:prstGeom prst="rect">
              <a:avLst/>
            </a:prstGeom>
          </p:spPr>
        </p:pic>
        <p:pic>
          <p:nvPicPr>
            <p:cNvPr id="132" name="Picture 131" descr="Graphical user interface, application, Teams&#10;&#10;Description automatically generated">
              <a:extLst>
                <a:ext uri="{FF2B5EF4-FFF2-40B4-BE49-F238E27FC236}">
                  <a16:creationId xmlns:a16="http://schemas.microsoft.com/office/drawing/2014/main" id="{25146580-467B-3C4D-9427-D6885074D59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62838" y="4959866"/>
              <a:ext cx="2047308" cy="286152"/>
            </a:xfrm>
            <a:prstGeom prst="rect">
              <a:avLst/>
            </a:prstGeom>
          </p:spPr>
        </p:pic>
        <p:pic>
          <p:nvPicPr>
            <p:cNvPr id="133" name="Picture 132" descr="Graphical user interface, application, Teams&#10;&#10;Description automatically generated">
              <a:extLst>
                <a:ext uri="{FF2B5EF4-FFF2-40B4-BE49-F238E27FC236}">
                  <a16:creationId xmlns:a16="http://schemas.microsoft.com/office/drawing/2014/main" id="{BD5579EC-1AB5-3848-8B62-365F084678C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60490" y="1659466"/>
              <a:ext cx="2038505" cy="3251649"/>
            </a:xfrm>
            <a:prstGeom prst="rect">
              <a:avLst/>
            </a:prstGeom>
          </p:spPr>
        </p:pic>
      </p:grpSp>
      <p:sp>
        <p:nvSpPr>
          <p:cNvPr id="139" name="Title 1">
            <a:extLst>
              <a:ext uri="{FF2B5EF4-FFF2-40B4-BE49-F238E27FC236}">
                <a16:creationId xmlns:a16="http://schemas.microsoft.com/office/drawing/2014/main" id="{167C65F7-FC04-9E40-9631-16F92B1E1BE0}"/>
              </a:ext>
            </a:extLst>
          </p:cNvPr>
          <p:cNvSpPr txBox="1">
            <a:spLocks/>
          </p:cNvSpPr>
          <p:nvPr/>
        </p:nvSpPr>
        <p:spPr>
          <a:xfrm>
            <a:off x="389080" y="1626571"/>
            <a:ext cx="4305677" cy="86991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nSpc>
                <a:spcPct val="100000"/>
              </a:lnSpc>
              <a:spcAft>
                <a:spcPts val="1200"/>
              </a:spcAft>
            </a:pPr>
            <a:r>
              <a:rPr lang="en-US" sz="1500" b="1" dirty="0">
                <a:solidFill>
                  <a:schemeClr val="tx2"/>
                </a:solidFill>
              </a:rPr>
              <a:t>Find everything you need, all in one place</a:t>
            </a:r>
            <a:br>
              <a:rPr lang="en-US" sz="1500" b="1" dirty="0">
                <a:solidFill>
                  <a:schemeClr val="tx2"/>
                </a:solidFill>
              </a:rPr>
            </a:br>
            <a:r>
              <a:rPr lang="en-US" sz="1500" dirty="0">
                <a:solidFill>
                  <a:schemeClr val="tx2"/>
                </a:solidFill>
                <a:ea typeface="+mj-lt"/>
                <a:cs typeface="+mj-lt"/>
              </a:rPr>
              <a:t>Set up your account to manage your benefits and more at home or on the go. </a:t>
            </a:r>
            <a:endParaRPr lang="en-US" sz="1500" dirty="0">
              <a:solidFill>
                <a:schemeClr val="tx2"/>
              </a:solidFill>
            </a:endParaRPr>
          </a:p>
        </p:txBody>
      </p:sp>
      <p:sp>
        <p:nvSpPr>
          <p:cNvPr id="140" name="Title 1">
            <a:extLst>
              <a:ext uri="{FF2B5EF4-FFF2-40B4-BE49-F238E27FC236}">
                <a16:creationId xmlns:a16="http://schemas.microsoft.com/office/drawing/2014/main" id="{9903F37D-E458-D04A-A394-A03D47F970C2}"/>
              </a:ext>
            </a:extLst>
          </p:cNvPr>
          <p:cNvSpPr txBox="1">
            <a:spLocks/>
          </p:cNvSpPr>
          <p:nvPr/>
        </p:nvSpPr>
        <p:spPr>
          <a:xfrm>
            <a:off x="4249791" y="4494061"/>
            <a:ext cx="1376546" cy="484631"/>
          </a:xfrm>
          <a:prstGeom prst="rect">
            <a:avLst/>
          </a:prstGeom>
        </p:spPr>
        <p:txBody>
          <a:bodyPr lIns="91440" tIns="45720" rIns="91440" bIns="45720" anchor="t"/>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nSpc>
                <a:spcPct val="100000"/>
              </a:lnSpc>
            </a:pPr>
            <a:r>
              <a:rPr lang="en-US" sz="1100" dirty="0">
                <a:solidFill>
                  <a:schemeClr val="accent6">
                    <a:lumMod val="50000"/>
                  </a:schemeClr>
                </a:solidFill>
              </a:rPr>
              <a:t>Download the</a:t>
            </a:r>
            <a:br>
              <a:rPr lang="en-US" sz="1100" dirty="0">
                <a:solidFill>
                  <a:schemeClr val="accent6">
                    <a:lumMod val="50000"/>
                  </a:schemeClr>
                </a:solidFill>
              </a:rPr>
            </a:br>
            <a:r>
              <a:rPr lang="en-US" sz="1100" dirty="0">
                <a:solidFill>
                  <a:schemeClr val="accent6">
                    <a:lumMod val="50000"/>
                  </a:schemeClr>
                </a:solidFill>
              </a:rPr>
              <a:t>Aetna Health app</a:t>
            </a:r>
          </a:p>
        </p:txBody>
      </p:sp>
      <p:sp>
        <p:nvSpPr>
          <p:cNvPr id="164" name="Freeform 77">
            <a:extLst>
              <a:ext uri="{FF2B5EF4-FFF2-40B4-BE49-F238E27FC236}">
                <a16:creationId xmlns:a16="http://schemas.microsoft.com/office/drawing/2014/main" id="{809B2779-D020-5944-9F5E-99E771DAEB6D}"/>
              </a:ext>
            </a:extLst>
          </p:cNvPr>
          <p:cNvSpPr>
            <a:spLocks noChangeAspect="1" noEditPoints="1"/>
          </p:cNvSpPr>
          <p:nvPr/>
        </p:nvSpPr>
        <p:spPr bwMode="auto">
          <a:xfrm>
            <a:off x="6205702" y="2559680"/>
            <a:ext cx="194933" cy="271188"/>
          </a:xfrm>
          <a:custGeom>
            <a:avLst/>
            <a:gdLst>
              <a:gd name="T0" fmla="*/ 455 w 3736"/>
              <a:gd name="T1" fmla="*/ 5197 h 5197"/>
              <a:gd name="T2" fmla="*/ 0 w 3736"/>
              <a:gd name="T3" fmla="*/ 797 h 5197"/>
              <a:gd name="T4" fmla="*/ 1399 w 3736"/>
              <a:gd name="T5" fmla="*/ 343 h 5197"/>
              <a:gd name="T6" fmla="*/ 2337 w 3736"/>
              <a:gd name="T7" fmla="*/ 343 h 5197"/>
              <a:gd name="T8" fmla="*/ 3736 w 3736"/>
              <a:gd name="T9" fmla="*/ 797 h 5197"/>
              <a:gd name="T10" fmla="*/ 3281 w 3736"/>
              <a:gd name="T11" fmla="*/ 5197 h 5197"/>
              <a:gd name="T12" fmla="*/ 233 w 3736"/>
              <a:gd name="T13" fmla="*/ 797 h 5197"/>
              <a:gd name="T14" fmla="*/ 455 w 3736"/>
              <a:gd name="T15" fmla="*/ 4964 h 5197"/>
              <a:gd name="T16" fmla="*/ 3503 w 3736"/>
              <a:gd name="T17" fmla="*/ 4742 h 5197"/>
              <a:gd name="T18" fmla="*/ 3281 w 3736"/>
              <a:gd name="T19" fmla="*/ 575 h 5197"/>
              <a:gd name="T20" fmla="*/ 2312 w 3736"/>
              <a:gd name="T21" fmla="*/ 705 h 5197"/>
              <a:gd name="T22" fmla="*/ 2539 w 3736"/>
              <a:gd name="T23" fmla="*/ 854 h 5197"/>
              <a:gd name="T24" fmla="*/ 3234 w 3736"/>
              <a:gd name="T25" fmla="*/ 4674 h 5197"/>
              <a:gd name="T26" fmla="*/ 476 w 3736"/>
              <a:gd name="T27" fmla="*/ 854 h 5197"/>
              <a:gd name="T28" fmla="*/ 1289 w 3736"/>
              <a:gd name="T29" fmla="*/ 779 h 5197"/>
              <a:gd name="T30" fmla="*/ 1383 w 3736"/>
              <a:gd name="T31" fmla="*/ 575 h 5197"/>
              <a:gd name="T32" fmla="*/ 708 w 3736"/>
              <a:gd name="T33" fmla="*/ 4442 h 5197"/>
              <a:gd name="T34" fmla="*/ 3002 w 3736"/>
              <a:gd name="T35" fmla="*/ 1938 h 5197"/>
              <a:gd name="T36" fmla="*/ 2670 w 3736"/>
              <a:gd name="T37" fmla="*/ 3741 h 5197"/>
              <a:gd name="T38" fmla="*/ 1050 w 3736"/>
              <a:gd name="T39" fmla="*/ 2121 h 5197"/>
              <a:gd name="T40" fmla="*/ 3002 w 3736"/>
              <a:gd name="T41" fmla="*/ 1571 h 5197"/>
              <a:gd name="T42" fmla="*/ 2694 w 3736"/>
              <a:gd name="T43" fmla="*/ 1087 h 5197"/>
              <a:gd name="T44" fmla="*/ 2752 w 3736"/>
              <a:gd name="T45" fmla="*/ 1320 h 5197"/>
              <a:gd name="T46" fmla="*/ 984 w 3736"/>
              <a:gd name="T47" fmla="*/ 1574 h 5197"/>
              <a:gd name="T48" fmla="*/ 984 w 3736"/>
              <a:gd name="T49" fmla="*/ 1313 h 5197"/>
              <a:gd name="T50" fmla="*/ 708 w 3736"/>
              <a:gd name="T51" fmla="*/ 1087 h 5197"/>
              <a:gd name="T52" fmla="*/ 1283 w 3736"/>
              <a:gd name="T53" fmla="*/ 3508 h 5197"/>
              <a:gd name="T54" fmla="*/ 2438 w 3736"/>
              <a:gd name="T55" fmla="*/ 2630 h 5197"/>
              <a:gd name="T56" fmla="*/ 1469 w 3736"/>
              <a:gd name="T57" fmla="*/ 2842 h 5197"/>
              <a:gd name="T58" fmla="*/ 1852 w 3736"/>
              <a:gd name="T59" fmla="*/ 2980 h 5197"/>
              <a:gd name="T60" fmla="*/ 1283 w 3736"/>
              <a:gd name="T61" fmla="*/ 2353 h 5197"/>
              <a:gd name="T62" fmla="*/ 1216 w 3736"/>
              <a:gd name="T63" fmla="*/ 1342 h 5197"/>
              <a:gd name="T64" fmla="*/ 2520 w 3736"/>
              <a:gd name="T65" fmla="*/ 1335 h 5197"/>
              <a:gd name="T66" fmla="*/ 2151 w 3736"/>
              <a:gd name="T67" fmla="*/ 895 h 5197"/>
              <a:gd name="T68" fmla="*/ 1585 w 3736"/>
              <a:gd name="T69" fmla="*/ 895 h 5197"/>
              <a:gd name="T70" fmla="*/ 1216 w 3736"/>
              <a:gd name="T71" fmla="*/ 1335 h 5197"/>
              <a:gd name="T72" fmla="*/ 1868 w 3736"/>
              <a:gd name="T73" fmla="*/ 233 h 5197"/>
              <a:gd name="T74" fmla="*/ 1868 w 3736"/>
              <a:gd name="T75" fmla="*/ 752 h 5197"/>
              <a:gd name="T76" fmla="*/ 1868 w 3736"/>
              <a:gd name="T77" fmla="*/ 233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36" h="5197">
                <a:moveTo>
                  <a:pt x="3281" y="5197"/>
                </a:moveTo>
                <a:cubicBezTo>
                  <a:pt x="455" y="5197"/>
                  <a:pt x="455" y="5197"/>
                  <a:pt x="455" y="5197"/>
                </a:cubicBezTo>
                <a:cubicBezTo>
                  <a:pt x="204" y="5197"/>
                  <a:pt x="0" y="4993"/>
                  <a:pt x="0" y="4742"/>
                </a:cubicBezTo>
                <a:cubicBezTo>
                  <a:pt x="0" y="797"/>
                  <a:pt x="0" y="797"/>
                  <a:pt x="0" y="797"/>
                </a:cubicBezTo>
                <a:cubicBezTo>
                  <a:pt x="0" y="547"/>
                  <a:pt x="204" y="343"/>
                  <a:pt x="455" y="343"/>
                </a:cubicBezTo>
                <a:cubicBezTo>
                  <a:pt x="1399" y="343"/>
                  <a:pt x="1399" y="343"/>
                  <a:pt x="1399" y="343"/>
                </a:cubicBezTo>
                <a:cubicBezTo>
                  <a:pt x="1463" y="144"/>
                  <a:pt x="1649" y="0"/>
                  <a:pt x="1868" y="0"/>
                </a:cubicBezTo>
                <a:cubicBezTo>
                  <a:pt x="2087" y="0"/>
                  <a:pt x="2274" y="144"/>
                  <a:pt x="2337" y="343"/>
                </a:cubicBezTo>
                <a:cubicBezTo>
                  <a:pt x="3281" y="343"/>
                  <a:pt x="3281" y="343"/>
                  <a:pt x="3281" y="343"/>
                </a:cubicBezTo>
                <a:cubicBezTo>
                  <a:pt x="3532" y="343"/>
                  <a:pt x="3736" y="547"/>
                  <a:pt x="3736" y="797"/>
                </a:cubicBezTo>
                <a:cubicBezTo>
                  <a:pt x="3736" y="4742"/>
                  <a:pt x="3736" y="4742"/>
                  <a:pt x="3736" y="4742"/>
                </a:cubicBezTo>
                <a:cubicBezTo>
                  <a:pt x="3736" y="4993"/>
                  <a:pt x="3532" y="5197"/>
                  <a:pt x="3281" y="5197"/>
                </a:cubicBezTo>
                <a:close/>
                <a:moveTo>
                  <a:pt x="455" y="575"/>
                </a:moveTo>
                <a:cubicBezTo>
                  <a:pt x="332" y="575"/>
                  <a:pt x="233" y="675"/>
                  <a:pt x="233" y="797"/>
                </a:cubicBezTo>
                <a:cubicBezTo>
                  <a:pt x="233" y="4742"/>
                  <a:pt x="233" y="4742"/>
                  <a:pt x="233" y="4742"/>
                </a:cubicBezTo>
                <a:cubicBezTo>
                  <a:pt x="233" y="4865"/>
                  <a:pt x="332" y="4964"/>
                  <a:pt x="455" y="4964"/>
                </a:cubicBezTo>
                <a:cubicBezTo>
                  <a:pt x="3281" y="4964"/>
                  <a:pt x="3281" y="4964"/>
                  <a:pt x="3281" y="4964"/>
                </a:cubicBezTo>
                <a:cubicBezTo>
                  <a:pt x="3404" y="4964"/>
                  <a:pt x="3503" y="4865"/>
                  <a:pt x="3503" y="4742"/>
                </a:cubicBezTo>
                <a:cubicBezTo>
                  <a:pt x="3503" y="797"/>
                  <a:pt x="3503" y="797"/>
                  <a:pt x="3503" y="797"/>
                </a:cubicBezTo>
                <a:cubicBezTo>
                  <a:pt x="3503" y="675"/>
                  <a:pt x="3404" y="575"/>
                  <a:pt x="3281" y="575"/>
                </a:cubicBezTo>
                <a:cubicBezTo>
                  <a:pt x="2353" y="575"/>
                  <a:pt x="2353" y="575"/>
                  <a:pt x="2353" y="575"/>
                </a:cubicBezTo>
                <a:cubicBezTo>
                  <a:pt x="2345" y="621"/>
                  <a:pt x="2331" y="664"/>
                  <a:pt x="2312" y="705"/>
                </a:cubicBezTo>
                <a:cubicBezTo>
                  <a:pt x="2360" y="725"/>
                  <a:pt x="2406" y="750"/>
                  <a:pt x="2448" y="779"/>
                </a:cubicBezTo>
                <a:cubicBezTo>
                  <a:pt x="2480" y="802"/>
                  <a:pt x="2511" y="827"/>
                  <a:pt x="2539" y="854"/>
                </a:cubicBezTo>
                <a:cubicBezTo>
                  <a:pt x="3234" y="854"/>
                  <a:pt x="3234" y="854"/>
                  <a:pt x="3234" y="854"/>
                </a:cubicBezTo>
                <a:cubicBezTo>
                  <a:pt x="3234" y="4674"/>
                  <a:pt x="3234" y="4674"/>
                  <a:pt x="3234" y="4674"/>
                </a:cubicBezTo>
                <a:cubicBezTo>
                  <a:pt x="476" y="4674"/>
                  <a:pt x="476" y="4674"/>
                  <a:pt x="476" y="4674"/>
                </a:cubicBezTo>
                <a:cubicBezTo>
                  <a:pt x="476" y="854"/>
                  <a:pt x="476" y="854"/>
                  <a:pt x="476" y="854"/>
                </a:cubicBezTo>
                <a:cubicBezTo>
                  <a:pt x="1198" y="854"/>
                  <a:pt x="1198" y="854"/>
                  <a:pt x="1198" y="854"/>
                </a:cubicBezTo>
                <a:cubicBezTo>
                  <a:pt x="1225" y="827"/>
                  <a:pt x="1256" y="802"/>
                  <a:pt x="1289" y="779"/>
                </a:cubicBezTo>
                <a:cubicBezTo>
                  <a:pt x="1331" y="750"/>
                  <a:pt x="1376" y="725"/>
                  <a:pt x="1424" y="705"/>
                </a:cubicBezTo>
                <a:cubicBezTo>
                  <a:pt x="1405" y="664"/>
                  <a:pt x="1391" y="621"/>
                  <a:pt x="1383" y="575"/>
                </a:cubicBezTo>
                <a:lnTo>
                  <a:pt x="455" y="575"/>
                </a:lnTo>
                <a:close/>
                <a:moveTo>
                  <a:pt x="708" y="4442"/>
                </a:moveTo>
                <a:cubicBezTo>
                  <a:pt x="3002" y="4442"/>
                  <a:pt x="3002" y="4442"/>
                  <a:pt x="3002" y="4442"/>
                </a:cubicBezTo>
                <a:cubicBezTo>
                  <a:pt x="3002" y="1938"/>
                  <a:pt x="3002" y="1938"/>
                  <a:pt x="3002" y="1938"/>
                </a:cubicBezTo>
                <a:cubicBezTo>
                  <a:pt x="2670" y="2345"/>
                  <a:pt x="2670" y="2345"/>
                  <a:pt x="2670" y="2345"/>
                </a:cubicBezTo>
                <a:cubicBezTo>
                  <a:pt x="2670" y="3741"/>
                  <a:pt x="2670" y="3741"/>
                  <a:pt x="2670" y="3741"/>
                </a:cubicBezTo>
                <a:cubicBezTo>
                  <a:pt x="1050" y="3741"/>
                  <a:pt x="1050" y="3741"/>
                  <a:pt x="1050" y="3741"/>
                </a:cubicBezTo>
                <a:cubicBezTo>
                  <a:pt x="1050" y="2121"/>
                  <a:pt x="1050" y="2121"/>
                  <a:pt x="1050" y="2121"/>
                </a:cubicBezTo>
                <a:cubicBezTo>
                  <a:pt x="2554" y="2121"/>
                  <a:pt x="2554" y="2121"/>
                  <a:pt x="2554" y="2121"/>
                </a:cubicBezTo>
                <a:cubicBezTo>
                  <a:pt x="3002" y="1571"/>
                  <a:pt x="3002" y="1571"/>
                  <a:pt x="3002" y="1571"/>
                </a:cubicBezTo>
                <a:cubicBezTo>
                  <a:pt x="3002" y="1087"/>
                  <a:pt x="3002" y="1087"/>
                  <a:pt x="3002" y="1087"/>
                </a:cubicBezTo>
                <a:cubicBezTo>
                  <a:pt x="2694" y="1087"/>
                  <a:pt x="2694" y="1087"/>
                  <a:pt x="2694" y="1087"/>
                </a:cubicBezTo>
                <a:cubicBezTo>
                  <a:pt x="2722" y="1155"/>
                  <a:pt x="2741" y="1231"/>
                  <a:pt x="2752" y="1313"/>
                </a:cubicBezTo>
                <a:cubicBezTo>
                  <a:pt x="2752" y="1320"/>
                  <a:pt x="2752" y="1320"/>
                  <a:pt x="2752" y="1320"/>
                </a:cubicBezTo>
                <a:cubicBezTo>
                  <a:pt x="2752" y="1574"/>
                  <a:pt x="2752" y="1574"/>
                  <a:pt x="2752" y="1574"/>
                </a:cubicBezTo>
                <a:cubicBezTo>
                  <a:pt x="984" y="1574"/>
                  <a:pt x="984" y="1574"/>
                  <a:pt x="984" y="1574"/>
                </a:cubicBezTo>
                <a:cubicBezTo>
                  <a:pt x="984" y="1320"/>
                  <a:pt x="984" y="1320"/>
                  <a:pt x="984" y="1320"/>
                </a:cubicBezTo>
                <a:cubicBezTo>
                  <a:pt x="984" y="1313"/>
                  <a:pt x="984" y="1313"/>
                  <a:pt x="984" y="1313"/>
                </a:cubicBezTo>
                <a:cubicBezTo>
                  <a:pt x="995" y="1231"/>
                  <a:pt x="1014" y="1155"/>
                  <a:pt x="1042" y="1087"/>
                </a:cubicBezTo>
                <a:cubicBezTo>
                  <a:pt x="708" y="1087"/>
                  <a:pt x="708" y="1087"/>
                  <a:pt x="708" y="1087"/>
                </a:cubicBezTo>
                <a:lnTo>
                  <a:pt x="708" y="4442"/>
                </a:lnTo>
                <a:close/>
                <a:moveTo>
                  <a:pt x="1283" y="3508"/>
                </a:moveTo>
                <a:cubicBezTo>
                  <a:pt x="2438" y="3508"/>
                  <a:pt x="2438" y="3508"/>
                  <a:pt x="2438" y="3508"/>
                </a:cubicBezTo>
                <a:cubicBezTo>
                  <a:pt x="2438" y="2630"/>
                  <a:pt x="2438" y="2630"/>
                  <a:pt x="2438" y="2630"/>
                </a:cubicBezTo>
                <a:cubicBezTo>
                  <a:pt x="1840" y="3362"/>
                  <a:pt x="1840" y="3362"/>
                  <a:pt x="1840" y="3362"/>
                </a:cubicBezTo>
                <a:cubicBezTo>
                  <a:pt x="1469" y="2842"/>
                  <a:pt x="1469" y="2842"/>
                  <a:pt x="1469" y="2842"/>
                </a:cubicBezTo>
                <a:cubicBezTo>
                  <a:pt x="1657" y="2707"/>
                  <a:pt x="1657" y="2707"/>
                  <a:pt x="1657" y="2707"/>
                </a:cubicBezTo>
                <a:cubicBezTo>
                  <a:pt x="1852" y="2980"/>
                  <a:pt x="1852" y="2980"/>
                  <a:pt x="1852" y="2980"/>
                </a:cubicBezTo>
                <a:cubicBezTo>
                  <a:pt x="2364" y="2353"/>
                  <a:pt x="2364" y="2353"/>
                  <a:pt x="2364" y="2353"/>
                </a:cubicBezTo>
                <a:cubicBezTo>
                  <a:pt x="1283" y="2353"/>
                  <a:pt x="1283" y="2353"/>
                  <a:pt x="1283" y="2353"/>
                </a:cubicBezTo>
                <a:lnTo>
                  <a:pt x="1283" y="3508"/>
                </a:lnTo>
                <a:close/>
                <a:moveTo>
                  <a:pt x="1216" y="1342"/>
                </a:moveTo>
                <a:cubicBezTo>
                  <a:pt x="2520" y="1342"/>
                  <a:pt x="2520" y="1342"/>
                  <a:pt x="2520" y="1342"/>
                </a:cubicBezTo>
                <a:cubicBezTo>
                  <a:pt x="2520" y="1335"/>
                  <a:pt x="2520" y="1335"/>
                  <a:pt x="2520" y="1335"/>
                </a:cubicBezTo>
                <a:cubicBezTo>
                  <a:pt x="2498" y="1170"/>
                  <a:pt x="2431" y="1050"/>
                  <a:pt x="2315" y="970"/>
                </a:cubicBezTo>
                <a:cubicBezTo>
                  <a:pt x="2267" y="937"/>
                  <a:pt x="2212" y="911"/>
                  <a:pt x="2151" y="895"/>
                </a:cubicBezTo>
                <a:cubicBezTo>
                  <a:pt x="2071" y="951"/>
                  <a:pt x="1973" y="984"/>
                  <a:pt x="1868" y="984"/>
                </a:cubicBezTo>
                <a:cubicBezTo>
                  <a:pt x="1763" y="984"/>
                  <a:pt x="1665" y="951"/>
                  <a:pt x="1585" y="895"/>
                </a:cubicBezTo>
                <a:cubicBezTo>
                  <a:pt x="1524" y="911"/>
                  <a:pt x="1469" y="937"/>
                  <a:pt x="1421" y="970"/>
                </a:cubicBezTo>
                <a:cubicBezTo>
                  <a:pt x="1306" y="1050"/>
                  <a:pt x="1238" y="1170"/>
                  <a:pt x="1216" y="1335"/>
                </a:cubicBezTo>
                <a:lnTo>
                  <a:pt x="1216" y="1342"/>
                </a:lnTo>
                <a:close/>
                <a:moveTo>
                  <a:pt x="1868" y="233"/>
                </a:moveTo>
                <a:cubicBezTo>
                  <a:pt x="1725" y="233"/>
                  <a:pt x="1608" y="349"/>
                  <a:pt x="1608" y="492"/>
                </a:cubicBezTo>
                <a:cubicBezTo>
                  <a:pt x="1608" y="635"/>
                  <a:pt x="1725" y="752"/>
                  <a:pt x="1868" y="752"/>
                </a:cubicBezTo>
                <a:cubicBezTo>
                  <a:pt x="2011" y="752"/>
                  <a:pt x="2128" y="635"/>
                  <a:pt x="2128" y="492"/>
                </a:cubicBezTo>
                <a:cubicBezTo>
                  <a:pt x="2128" y="349"/>
                  <a:pt x="2011" y="233"/>
                  <a:pt x="1868" y="233"/>
                </a:cubicBezTo>
                <a:close/>
              </a:path>
            </a:pathLst>
          </a:custGeom>
          <a:solidFill>
            <a:srgbClr val="7D3F98"/>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65" name="Group 164">
            <a:extLst>
              <a:ext uri="{FF2B5EF4-FFF2-40B4-BE49-F238E27FC236}">
                <a16:creationId xmlns:a16="http://schemas.microsoft.com/office/drawing/2014/main" id="{A82BA59D-C215-A34A-B483-EC8CC43D76CA}"/>
              </a:ext>
            </a:extLst>
          </p:cNvPr>
          <p:cNvGrpSpPr/>
          <p:nvPr/>
        </p:nvGrpSpPr>
        <p:grpSpPr>
          <a:xfrm>
            <a:off x="9084558" y="2592183"/>
            <a:ext cx="253038" cy="247272"/>
            <a:chOff x="8618538" y="749300"/>
            <a:chExt cx="557212" cy="544513"/>
          </a:xfrm>
          <a:solidFill>
            <a:srgbClr val="7D3F98"/>
          </a:solidFill>
        </p:grpSpPr>
        <p:sp>
          <p:nvSpPr>
            <p:cNvPr id="166" name="Freeform 33">
              <a:extLst>
                <a:ext uri="{FF2B5EF4-FFF2-40B4-BE49-F238E27FC236}">
                  <a16:creationId xmlns:a16="http://schemas.microsoft.com/office/drawing/2014/main" id="{86E7076B-3031-664E-81F5-714466BCA99A}"/>
                </a:ext>
              </a:extLst>
            </p:cNvPr>
            <p:cNvSpPr>
              <a:spLocks noEditPoints="1"/>
            </p:cNvSpPr>
            <p:nvPr/>
          </p:nvSpPr>
          <p:spPr bwMode="auto">
            <a:xfrm>
              <a:off x="8842375" y="808038"/>
              <a:ext cx="109537" cy="101600"/>
            </a:xfrm>
            <a:custGeom>
              <a:avLst/>
              <a:gdLst>
                <a:gd name="T0" fmla="*/ 98 w 196"/>
                <a:gd name="T1" fmla="*/ 179 h 179"/>
                <a:gd name="T2" fmla="*/ 161 w 196"/>
                <a:gd name="T3" fmla="*/ 153 h 179"/>
                <a:gd name="T4" fmla="*/ 161 w 196"/>
                <a:gd name="T5" fmla="*/ 153 h 179"/>
                <a:gd name="T6" fmla="*/ 161 w 196"/>
                <a:gd name="T7" fmla="*/ 26 h 179"/>
                <a:gd name="T8" fmla="*/ 98 w 196"/>
                <a:gd name="T9" fmla="*/ 0 h 179"/>
                <a:gd name="T10" fmla="*/ 35 w 196"/>
                <a:gd name="T11" fmla="*/ 26 h 179"/>
                <a:gd name="T12" fmla="*/ 35 w 196"/>
                <a:gd name="T13" fmla="*/ 153 h 179"/>
                <a:gd name="T14" fmla="*/ 98 w 196"/>
                <a:gd name="T15" fmla="*/ 179 h 179"/>
                <a:gd name="T16" fmla="*/ 65 w 196"/>
                <a:gd name="T17" fmla="*/ 57 h 179"/>
                <a:gd name="T18" fmla="*/ 98 w 196"/>
                <a:gd name="T19" fmla="*/ 43 h 179"/>
                <a:gd name="T20" fmla="*/ 130 w 196"/>
                <a:gd name="T21" fmla="*/ 57 h 179"/>
                <a:gd name="T22" fmla="*/ 130 w 196"/>
                <a:gd name="T23" fmla="*/ 122 h 179"/>
                <a:gd name="T24" fmla="*/ 65 w 196"/>
                <a:gd name="T25" fmla="*/ 122 h 179"/>
                <a:gd name="T26" fmla="*/ 65 w 196"/>
                <a:gd name="T2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179">
                  <a:moveTo>
                    <a:pt x="98" y="179"/>
                  </a:moveTo>
                  <a:cubicBezTo>
                    <a:pt x="121" y="179"/>
                    <a:pt x="144" y="170"/>
                    <a:pt x="161" y="153"/>
                  </a:cubicBezTo>
                  <a:cubicBezTo>
                    <a:pt x="161" y="153"/>
                    <a:pt x="161" y="153"/>
                    <a:pt x="161" y="153"/>
                  </a:cubicBezTo>
                  <a:cubicBezTo>
                    <a:pt x="196" y="118"/>
                    <a:pt x="196" y="61"/>
                    <a:pt x="161" y="26"/>
                  </a:cubicBezTo>
                  <a:cubicBezTo>
                    <a:pt x="144" y="9"/>
                    <a:pt x="122" y="0"/>
                    <a:pt x="98" y="0"/>
                  </a:cubicBezTo>
                  <a:cubicBezTo>
                    <a:pt x="74" y="0"/>
                    <a:pt x="51" y="9"/>
                    <a:pt x="35" y="26"/>
                  </a:cubicBezTo>
                  <a:cubicBezTo>
                    <a:pt x="0" y="61"/>
                    <a:pt x="0" y="118"/>
                    <a:pt x="35" y="153"/>
                  </a:cubicBezTo>
                  <a:cubicBezTo>
                    <a:pt x="52" y="170"/>
                    <a:pt x="75" y="179"/>
                    <a:pt x="98" y="179"/>
                  </a:cubicBezTo>
                  <a:close/>
                  <a:moveTo>
                    <a:pt x="65" y="57"/>
                  </a:moveTo>
                  <a:cubicBezTo>
                    <a:pt x="74" y="48"/>
                    <a:pt x="85" y="43"/>
                    <a:pt x="98" y="43"/>
                  </a:cubicBezTo>
                  <a:cubicBezTo>
                    <a:pt x="110" y="43"/>
                    <a:pt x="122" y="48"/>
                    <a:pt x="130" y="57"/>
                  </a:cubicBezTo>
                  <a:cubicBezTo>
                    <a:pt x="148" y="75"/>
                    <a:pt x="148" y="104"/>
                    <a:pt x="130" y="122"/>
                  </a:cubicBezTo>
                  <a:cubicBezTo>
                    <a:pt x="112" y="140"/>
                    <a:pt x="83" y="140"/>
                    <a:pt x="65" y="122"/>
                  </a:cubicBezTo>
                  <a:cubicBezTo>
                    <a:pt x="47" y="104"/>
                    <a:pt x="47" y="75"/>
                    <a:pt x="6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67" name="Freeform 34">
              <a:extLst>
                <a:ext uri="{FF2B5EF4-FFF2-40B4-BE49-F238E27FC236}">
                  <a16:creationId xmlns:a16="http://schemas.microsoft.com/office/drawing/2014/main" id="{D7FF1003-6919-FE4C-B69D-AB20D7AFAB13}"/>
                </a:ext>
              </a:extLst>
            </p:cNvPr>
            <p:cNvSpPr>
              <a:spLocks noEditPoints="1"/>
            </p:cNvSpPr>
            <p:nvPr/>
          </p:nvSpPr>
          <p:spPr bwMode="auto">
            <a:xfrm>
              <a:off x="8845550" y="1143000"/>
              <a:ext cx="101600" cy="104775"/>
            </a:xfrm>
            <a:custGeom>
              <a:avLst/>
              <a:gdLst>
                <a:gd name="T0" fmla="*/ 27 w 179"/>
                <a:gd name="T1" fmla="*/ 35 h 188"/>
                <a:gd name="T2" fmla="*/ 0 w 179"/>
                <a:gd name="T3" fmla="*/ 98 h 188"/>
                <a:gd name="T4" fmla="*/ 27 w 179"/>
                <a:gd name="T5" fmla="*/ 161 h 188"/>
                <a:gd name="T6" fmla="*/ 90 w 179"/>
                <a:gd name="T7" fmla="*/ 188 h 188"/>
                <a:gd name="T8" fmla="*/ 153 w 179"/>
                <a:gd name="T9" fmla="*/ 161 h 188"/>
                <a:gd name="T10" fmla="*/ 179 w 179"/>
                <a:gd name="T11" fmla="*/ 98 h 188"/>
                <a:gd name="T12" fmla="*/ 153 w 179"/>
                <a:gd name="T13" fmla="*/ 35 h 188"/>
                <a:gd name="T14" fmla="*/ 27 w 179"/>
                <a:gd name="T15" fmla="*/ 35 h 188"/>
                <a:gd name="T16" fmla="*/ 122 w 179"/>
                <a:gd name="T17" fmla="*/ 131 h 188"/>
                <a:gd name="T18" fmla="*/ 90 w 179"/>
                <a:gd name="T19" fmla="*/ 144 h 188"/>
                <a:gd name="T20" fmla="*/ 57 w 179"/>
                <a:gd name="T21" fmla="*/ 131 h 188"/>
                <a:gd name="T22" fmla="*/ 44 w 179"/>
                <a:gd name="T23" fmla="*/ 98 h 188"/>
                <a:gd name="T24" fmla="*/ 57 w 179"/>
                <a:gd name="T25" fmla="*/ 66 h 188"/>
                <a:gd name="T26" fmla="*/ 90 w 179"/>
                <a:gd name="T27" fmla="*/ 52 h 188"/>
                <a:gd name="T28" fmla="*/ 122 w 179"/>
                <a:gd name="T29" fmla="*/ 66 h 188"/>
                <a:gd name="T30" fmla="*/ 122 w 179"/>
                <a:gd name="T31" fmla="*/ 66 h 188"/>
                <a:gd name="T32" fmla="*/ 136 w 179"/>
                <a:gd name="T33" fmla="*/ 98 h 188"/>
                <a:gd name="T34" fmla="*/ 122 w 179"/>
                <a:gd name="T35" fmla="*/ 13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88">
                  <a:moveTo>
                    <a:pt x="27" y="35"/>
                  </a:moveTo>
                  <a:cubicBezTo>
                    <a:pt x="10" y="52"/>
                    <a:pt x="0" y="74"/>
                    <a:pt x="0" y="98"/>
                  </a:cubicBezTo>
                  <a:cubicBezTo>
                    <a:pt x="0" y="122"/>
                    <a:pt x="10" y="145"/>
                    <a:pt x="27" y="161"/>
                  </a:cubicBezTo>
                  <a:cubicBezTo>
                    <a:pt x="43" y="178"/>
                    <a:pt x="66" y="188"/>
                    <a:pt x="90" y="188"/>
                  </a:cubicBezTo>
                  <a:cubicBezTo>
                    <a:pt x="114" y="188"/>
                    <a:pt x="136" y="178"/>
                    <a:pt x="153" y="161"/>
                  </a:cubicBezTo>
                  <a:cubicBezTo>
                    <a:pt x="170" y="145"/>
                    <a:pt x="179" y="122"/>
                    <a:pt x="179" y="98"/>
                  </a:cubicBezTo>
                  <a:cubicBezTo>
                    <a:pt x="179" y="74"/>
                    <a:pt x="170" y="52"/>
                    <a:pt x="153" y="35"/>
                  </a:cubicBezTo>
                  <a:cubicBezTo>
                    <a:pt x="118" y="0"/>
                    <a:pt x="61" y="0"/>
                    <a:pt x="27" y="35"/>
                  </a:cubicBezTo>
                  <a:close/>
                  <a:moveTo>
                    <a:pt x="122" y="131"/>
                  </a:moveTo>
                  <a:cubicBezTo>
                    <a:pt x="114" y="139"/>
                    <a:pt x="102" y="144"/>
                    <a:pt x="90" y="144"/>
                  </a:cubicBezTo>
                  <a:cubicBezTo>
                    <a:pt x="78" y="144"/>
                    <a:pt x="66" y="139"/>
                    <a:pt x="57" y="131"/>
                  </a:cubicBezTo>
                  <a:cubicBezTo>
                    <a:pt x="49" y="122"/>
                    <a:pt x="44" y="111"/>
                    <a:pt x="44" y="98"/>
                  </a:cubicBezTo>
                  <a:cubicBezTo>
                    <a:pt x="44" y="86"/>
                    <a:pt x="49" y="74"/>
                    <a:pt x="57" y="66"/>
                  </a:cubicBezTo>
                  <a:cubicBezTo>
                    <a:pt x="66" y="57"/>
                    <a:pt x="78" y="52"/>
                    <a:pt x="90" y="52"/>
                  </a:cubicBezTo>
                  <a:cubicBezTo>
                    <a:pt x="102" y="52"/>
                    <a:pt x="113" y="57"/>
                    <a:pt x="122" y="66"/>
                  </a:cubicBezTo>
                  <a:cubicBezTo>
                    <a:pt x="122" y="66"/>
                    <a:pt x="122" y="66"/>
                    <a:pt x="122" y="66"/>
                  </a:cubicBezTo>
                  <a:cubicBezTo>
                    <a:pt x="131" y="74"/>
                    <a:pt x="136" y="86"/>
                    <a:pt x="136" y="98"/>
                  </a:cubicBezTo>
                  <a:cubicBezTo>
                    <a:pt x="136" y="111"/>
                    <a:pt x="131" y="122"/>
                    <a:pt x="122"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68" name="Freeform 35">
              <a:extLst>
                <a:ext uri="{FF2B5EF4-FFF2-40B4-BE49-F238E27FC236}">
                  <a16:creationId xmlns:a16="http://schemas.microsoft.com/office/drawing/2014/main" id="{01C005D2-9A3D-A946-87DB-621E36B98339}"/>
                </a:ext>
              </a:extLst>
            </p:cNvPr>
            <p:cNvSpPr>
              <a:spLocks noEditPoints="1"/>
            </p:cNvSpPr>
            <p:nvPr/>
          </p:nvSpPr>
          <p:spPr bwMode="auto">
            <a:xfrm>
              <a:off x="9048750" y="971550"/>
              <a:ext cx="100012" cy="100013"/>
            </a:xfrm>
            <a:custGeom>
              <a:avLst/>
              <a:gdLst>
                <a:gd name="T0" fmla="*/ 26 w 179"/>
                <a:gd name="T1" fmla="*/ 26 h 179"/>
                <a:gd name="T2" fmla="*/ 0 w 179"/>
                <a:gd name="T3" fmla="*/ 90 h 179"/>
                <a:gd name="T4" fmla="*/ 26 w 179"/>
                <a:gd name="T5" fmla="*/ 153 h 179"/>
                <a:gd name="T6" fmla="*/ 90 w 179"/>
                <a:gd name="T7" fmla="*/ 179 h 179"/>
                <a:gd name="T8" fmla="*/ 153 w 179"/>
                <a:gd name="T9" fmla="*/ 153 h 179"/>
                <a:gd name="T10" fmla="*/ 153 w 179"/>
                <a:gd name="T11" fmla="*/ 153 h 179"/>
                <a:gd name="T12" fmla="*/ 179 w 179"/>
                <a:gd name="T13" fmla="*/ 90 h 179"/>
                <a:gd name="T14" fmla="*/ 153 w 179"/>
                <a:gd name="T15" fmla="*/ 26 h 179"/>
                <a:gd name="T16" fmla="*/ 90 w 179"/>
                <a:gd name="T17" fmla="*/ 0 h 179"/>
                <a:gd name="T18" fmla="*/ 26 w 179"/>
                <a:gd name="T19" fmla="*/ 26 h 179"/>
                <a:gd name="T20" fmla="*/ 136 w 179"/>
                <a:gd name="T21" fmla="*/ 90 h 179"/>
                <a:gd name="T22" fmla="*/ 122 w 179"/>
                <a:gd name="T23" fmla="*/ 122 h 179"/>
                <a:gd name="T24" fmla="*/ 57 w 179"/>
                <a:gd name="T25" fmla="*/ 122 h 179"/>
                <a:gd name="T26" fmla="*/ 43 w 179"/>
                <a:gd name="T27" fmla="*/ 90 h 179"/>
                <a:gd name="T28" fmla="*/ 57 w 179"/>
                <a:gd name="T29" fmla="*/ 57 h 179"/>
                <a:gd name="T30" fmla="*/ 90 w 179"/>
                <a:gd name="T31" fmla="*/ 43 h 179"/>
                <a:gd name="T32" fmla="*/ 122 w 179"/>
                <a:gd name="T33" fmla="*/ 57 h 179"/>
                <a:gd name="T34" fmla="*/ 136 w 179"/>
                <a:gd name="T35"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79">
                  <a:moveTo>
                    <a:pt x="26" y="26"/>
                  </a:moveTo>
                  <a:cubicBezTo>
                    <a:pt x="9" y="43"/>
                    <a:pt x="0" y="66"/>
                    <a:pt x="0" y="90"/>
                  </a:cubicBezTo>
                  <a:cubicBezTo>
                    <a:pt x="0" y="113"/>
                    <a:pt x="9" y="136"/>
                    <a:pt x="26" y="153"/>
                  </a:cubicBezTo>
                  <a:cubicBezTo>
                    <a:pt x="44" y="170"/>
                    <a:pt x="67" y="179"/>
                    <a:pt x="90" y="179"/>
                  </a:cubicBezTo>
                  <a:cubicBezTo>
                    <a:pt x="112" y="179"/>
                    <a:pt x="135" y="170"/>
                    <a:pt x="153" y="153"/>
                  </a:cubicBezTo>
                  <a:cubicBezTo>
                    <a:pt x="153" y="153"/>
                    <a:pt x="153" y="153"/>
                    <a:pt x="153" y="153"/>
                  </a:cubicBezTo>
                  <a:cubicBezTo>
                    <a:pt x="170" y="136"/>
                    <a:pt x="179" y="113"/>
                    <a:pt x="179" y="90"/>
                  </a:cubicBezTo>
                  <a:cubicBezTo>
                    <a:pt x="179" y="66"/>
                    <a:pt x="170" y="43"/>
                    <a:pt x="153" y="26"/>
                  </a:cubicBezTo>
                  <a:cubicBezTo>
                    <a:pt x="136" y="9"/>
                    <a:pt x="113" y="0"/>
                    <a:pt x="90" y="0"/>
                  </a:cubicBezTo>
                  <a:cubicBezTo>
                    <a:pt x="66" y="0"/>
                    <a:pt x="43" y="9"/>
                    <a:pt x="26" y="26"/>
                  </a:cubicBezTo>
                  <a:close/>
                  <a:moveTo>
                    <a:pt x="136" y="90"/>
                  </a:moveTo>
                  <a:cubicBezTo>
                    <a:pt x="136" y="102"/>
                    <a:pt x="131" y="114"/>
                    <a:pt x="122" y="122"/>
                  </a:cubicBezTo>
                  <a:cubicBezTo>
                    <a:pt x="104" y="140"/>
                    <a:pt x="75" y="140"/>
                    <a:pt x="57" y="122"/>
                  </a:cubicBezTo>
                  <a:cubicBezTo>
                    <a:pt x="48" y="114"/>
                    <a:pt x="43" y="102"/>
                    <a:pt x="43" y="90"/>
                  </a:cubicBezTo>
                  <a:cubicBezTo>
                    <a:pt x="43" y="77"/>
                    <a:pt x="48" y="66"/>
                    <a:pt x="57" y="57"/>
                  </a:cubicBezTo>
                  <a:cubicBezTo>
                    <a:pt x="66" y="48"/>
                    <a:pt x="77" y="43"/>
                    <a:pt x="90" y="43"/>
                  </a:cubicBezTo>
                  <a:cubicBezTo>
                    <a:pt x="102" y="43"/>
                    <a:pt x="114" y="48"/>
                    <a:pt x="122" y="57"/>
                  </a:cubicBezTo>
                  <a:cubicBezTo>
                    <a:pt x="131" y="66"/>
                    <a:pt x="136" y="77"/>
                    <a:pt x="13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69" name="Line 36">
              <a:extLst>
                <a:ext uri="{FF2B5EF4-FFF2-40B4-BE49-F238E27FC236}">
                  <a16:creationId xmlns:a16="http://schemas.microsoft.com/office/drawing/2014/main" id="{56E8FF8F-632C-EB46-851E-FBC479346DDD}"/>
                </a:ext>
              </a:extLst>
            </p:cNvPr>
            <p:cNvSpPr>
              <a:spLocks noChangeShapeType="1"/>
            </p:cNvSpPr>
            <p:nvPr/>
          </p:nvSpPr>
          <p:spPr bwMode="auto">
            <a:xfrm>
              <a:off x="8734425" y="10572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70" name="Line 37">
              <a:extLst>
                <a:ext uri="{FF2B5EF4-FFF2-40B4-BE49-F238E27FC236}">
                  <a16:creationId xmlns:a16="http://schemas.microsoft.com/office/drawing/2014/main" id="{6149787B-27F3-EB40-AB8C-153B70C35385}"/>
                </a:ext>
              </a:extLst>
            </p:cNvPr>
            <p:cNvSpPr>
              <a:spLocks noChangeShapeType="1"/>
            </p:cNvSpPr>
            <p:nvPr/>
          </p:nvSpPr>
          <p:spPr bwMode="auto">
            <a:xfrm>
              <a:off x="8734425" y="1057275"/>
              <a:ext cx="0" cy="0"/>
            </a:xfrm>
            <a:prstGeom prst="line">
              <a:avLst/>
            </a:prstGeom>
            <a:grpFill/>
            <a:ln w="0" cap="rnd">
              <a:solidFill>
                <a:srgbClr val="68347C"/>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US" dirty="0"/>
            </a:p>
          </p:txBody>
        </p:sp>
        <p:sp>
          <p:nvSpPr>
            <p:cNvPr id="171" name="Freeform 38">
              <a:extLst>
                <a:ext uri="{FF2B5EF4-FFF2-40B4-BE49-F238E27FC236}">
                  <a16:creationId xmlns:a16="http://schemas.microsoft.com/office/drawing/2014/main" id="{BAA684E3-44CD-AF4A-BEB1-1643ADA8C340}"/>
                </a:ext>
              </a:extLst>
            </p:cNvPr>
            <p:cNvSpPr>
              <a:spLocks noEditPoints="1"/>
            </p:cNvSpPr>
            <p:nvPr/>
          </p:nvSpPr>
          <p:spPr bwMode="auto">
            <a:xfrm>
              <a:off x="8648700" y="966788"/>
              <a:ext cx="106362" cy="104775"/>
            </a:xfrm>
            <a:custGeom>
              <a:avLst/>
              <a:gdLst>
                <a:gd name="T0" fmla="*/ 153 w 188"/>
                <a:gd name="T1" fmla="*/ 34 h 187"/>
                <a:gd name="T2" fmla="*/ 26 w 188"/>
                <a:gd name="T3" fmla="*/ 34 h 187"/>
                <a:gd name="T4" fmla="*/ 0 w 188"/>
                <a:gd name="T5" fmla="*/ 98 h 187"/>
                <a:gd name="T6" fmla="*/ 26 w 188"/>
                <a:gd name="T7" fmla="*/ 161 h 187"/>
                <a:gd name="T8" fmla="*/ 90 w 188"/>
                <a:gd name="T9" fmla="*/ 187 h 187"/>
                <a:gd name="T10" fmla="*/ 153 w 188"/>
                <a:gd name="T11" fmla="*/ 161 h 187"/>
                <a:gd name="T12" fmla="*/ 153 w 188"/>
                <a:gd name="T13" fmla="*/ 34 h 187"/>
                <a:gd name="T14" fmla="*/ 122 w 188"/>
                <a:gd name="T15" fmla="*/ 130 h 187"/>
                <a:gd name="T16" fmla="*/ 122 w 188"/>
                <a:gd name="T17" fmla="*/ 130 h 187"/>
                <a:gd name="T18" fmla="*/ 90 w 188"/>
                <a:gd name="T19" fmla="*/ 144 h 187"/>
                <a:gd name="T20" fmla="*/ 57 w 188"/>
                <a:gd name="T21" fmla="*/ 130 h 187"/>
                <a:gd name="T22" fmla="*/ 44 w 188"/>
                <a:gd name="T23" fmla="*/ 98 h 187"/>
                <a:gd name="T24" fmla="*/ 57 w 188"/>
                <a:gd name="T25" fmla="*/ 65 h 187"/>
                <a:gd name="T26" fmla="*/ 90 w 188"/>
                <a:gd name="T27" fmla="*/ 52 h 187"/>
                <a:gd name="T28" fmla="*/ 122 w 188"/>
                <a:gd name="T29" fmla="*/ 65 h 187"/>
                <a:gd name="T30" fmla="*/ 122 w 188"/>
                <a:gd name="T31"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7">
                  <a:moveTo>
                    <a:pt x="153" y="34"/>
                  </a:moveTo>
                  <a:cubicBezTo>
                    <a:pt x="118" y="0"/>
                    <a:pt x="61" y="0"/>
                    <a:pt x="26" y="34"/>
                  </a:cubicBezTo>
                  <a:cubicBezTo>
                    <a:pt x="10" y="51"/>
                    <a:pt x="0" y="74"/>
                    <a:pt x="0" y="98"/>
                  </a:cubicBezTo>
                  <a:cubicBezTo>
                    <a:pt x="0" y="121"/>
                    <a:pt x="10" y="144"/>
                    <a:pt x="26" y="161"/>
                  </a:cubicBezTo>
                  <a:cubicBezTo>
                    <a:pt x="43" y="178"/>
                    <a:pt x="66" y="187"/>
                    <a:pt x="90" y="187"/>
                  </a:cubicBezTo>
                  <a:cubicBezTo>
                    <a:pt x="114" y="187"/>
                    <a:pt x="136" y="178"/>
                    <a:pt x="153" y="161"/>
                  </a:cubicBezTo>
                  <a:cubicBezTo>
                    <a:pt x="188" y="126"/>
                    <a:pt x="188" y="69"/>
                    <a:pt x="153" y="34"/>
                  </a:cubicBezTo>
                  <a:close/>
                  <a:moveTo>
                    <a:pt x="122" y="130"/>
                  </a:moveTo>
                  <a:cubicBezTo>
                    <a:pt x="122" y="130"/>
                    <a:pt x="122" y="130"/>
                    <a:pt x="122" y="130"/>
                  </a:cubicBezTo>
                  <a:cubicBezTo>
                    <a:pt x="114" y="139"/>
                    <a:pt x="102" y="144"/>
                    <a:pt x="90" y="144"/>
                  </a:cubicBezTo>
                  <a:cubicBezTo>
                    <a:pt x="77" y="144"/>
                    <a:pt x="66" y="139"/>
                    <a:pt x="57" y="130"/>
                  </a:cubicBezTo>
                  <a:cubicBezTo>
                    <a:pt x="48" y="121"/>
                    <a:pt x="44" y="110"/>
                    <a:pt x="44" y="98"/>
                  </a:cubicBezTo>
                  <a:cubicBezTo>
                    <a:pt x="44" y="85"/>
                    <a:pt x="48" y="74"/>
                    <a:pt x="57" y="65"/>
                  </a:cubicBezTo>
                  <a:cubicBezTo>
                    <a:pt x="66" y="56"/>
                    <a:pt x="78" y="52"/>
                    <a:pt x="90" y="52"/>
                  </a:cubicBezTo>
                  <a:cubicBezTo>
                    <a:pt x="101" y="52"/>
                    <a:pt x="113" y="56"/>
                    <a:pt x="122" y="65"/>
                  </a:cubicBezTo>
                  <a:cubicBezTo>
                    <a:pt x="140" y="83"/>
                    <a:pt x="140" y="112"/>
                    <a:pt x="12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72" name="Freeform 39">
              <a:extLst>
                <a:ext uri="{FF2B5EF4-FFF2-40B4-BE49-F238E27FC236}">
                  <a16:creationId xmlns:a16="http://schemas.microsoft.com/office/drawing/2014/main" id="{B0F429BF-C81F-F945-A249-50D89917D767}"/>
                </a:ext>
              </a:extLst>
            </p:cNvPr>
            <p:cNvSpPr>
              <a:spLocks noEditPoints="1"/>
            </p:cNvSpPr>
            <p:nvPr/>
          </p:nvSpPr>
          <p:spPr bwMode="auto">
            <a:xfrm>
              <a:off x="8618538" y="749300"/>
              <a:ext cx="557212" cy="544513"/>
            </a:xfrm>
            <a:custGeom>
              <a:avLst/>
              <a:gdLst>
                <a:gd name="T0" fmla="*/ 784 w 993"/>
                <a:gd name="T1" fmla="*/ 744 h 971"/>
                <a:gd name="T2" fmla="*/ 688 w 993"/>
                <a:gd name="T3" fmla="*/ 492 h 971"/>
                <a:gd name="T4" fmla="*/ 689 w 993"/>
                <a:gd name="T5" fmla="*/ 399 h 971"/>
                <a:gd name="T6" fmla="*/ 793 w 993"/>
                <a:gd name="T7" fmla="*/ 233 h 971"/>
                <a:gd name="T8" fmla="*/ 993 w 993"/>
                <a:gd name="T9" fmla="*/ 128 h 971"/>
                <a:gd name="T10" fmla="*/ 737 w 993"/>
                <a:gd name="T11" fmla="*/ 128 h 971"/>
                <a:gd name="T12" fmla="*/ 627 w 993"/>
                <a:gd name="T13" fmla="*/ 337 h 971"/>
                <a:gd name="T14" fmla="*/ 579 w 993"/>
                <a:gd name="T15" fmla="*/ 317 h 971"/>
                <a:gd name="T16" fmla="*/ 497 w 993"/>
                <a:gd name="T17" fmla="*/ 372 h 971"/>
                <a:gd name="T18" fmla="*/ 414 w 993"/>
                <a:gd name="T19" fmla="*/ 317 h 971"/>
                <a:gd name="T20" fmla="*/ 360 w 993"/>
                <a:gd name="T21" fmla="*/ 344 h 971"/>
                <a:gd name="T22" fmla="*/ 256 w 993"/>
                <a:gd name="T23" fmla="*/ 128 h 971"/>
                <a:gd name="T24" fmla="*/ 0 w 993"/>
                <a:gd name="T25" fmla="*/ 128 h 971"/>
                <a:gd name="T26" fmla="*/ 193 w 993"/>
                <a:gd name="T27" fmla="*/ 237 h 971"/>
                <a:gd name="T28" fmla="*/ 305 w 993"/>
                <a:gd name="T29" fmla="*/ 399 h 971"/>
                <a:gd name="T30" fmla="*/ 305 w 993"/>
                <a:gd name="T31" fmla="*/ 492 h 971"/>
                <a:gd name="T32" fmla="*/ 207 w 993"/>
                <a:gd name="T33" fmla="*/ 743 h 971"/>
                <a:gd name="T34" fmla="*/ 0 w 993"/>
                <a:gd name="T35" fmla="*/ 843 h 971"/>
                <a:gd name="T36" fmla="*/ 256 w 993"/>
                <a:gd name="T37" fmla="*/ 843 h 971"/>
                <a:gd name="T38" fmla="*/ 411 w 993"/>
                <a:gd name="T39" fmla="*/ 598 h 971"/>
                <a:gd name="T40" fmla="*/ 579 w 993"/>
                <a:gd name="T41" fmla="*/ 602 h 971"/>
                <a:gd name="T42" fmla="*/ 737 w 993"/>
                <a:gd name="T43" fmla="*/ 843 h 971"/>
                <a:gd name="T44" fmla="*/ 993 w 993"/>
                <a:gd name="T45" fmla="*/ 843 h 971"/>
                <a:gd name="T46" fmla="*/ 865 w 993"/>
                <a:gd name="T47" fmla="*/ 43 h 971"/>
                <a:gd name="T48" fmla="*/ 865 w 993"/>
                <a:gd name="T49" fmla="*/ 212 h 971"/>
                <a:gd name="T50" fmla="*/ 797 w 993"/>
                <a:gd name="T51" fmla="*/ 178 h 971"/>
                <a:gd name="T52" fmla="*/ 865 w 993"/>
                <a:gd name="T53" fmla="*/ 43 h 971"/>
                <a:gd name="T54" fmla="*/ 128 w 993"/>
                <a:gd name="T55" fmla="*/ 43 h 971"/>
                <a:gd name="T56" fmla="*/ 128 w 993"/>
                <a:gd name="T57" fmla="*/ 212 h 971"/>
                <a:gd name="T58" fmla="*/ 128 w 993"/>
                <a:gd name="T59" fmla="*/ 927 h 971"/>
                <a:gd name="T60" fmla="*/ 128 w 993"/>
                <a:gd name="T61" fmla="*/ 758 h 971"/>
                <a:gd name="T62" fmla="*/ 128 w 993"/>
                <a:gd name="T63" fmla="*/ 927 h 971"/>
                <a:gd name="T64" fmla="*/ 336 w 993"/>
                <a:gd name="T65" fmla="*/ 461 h 971"/>
                <a:gd name="T66" fmla="*/ 336 w 993"/>
                <a:gd name="T67" fmla="*/ 429 h 971"/>
                <a:gd name="T68" fmla="*/ 360 w 993"/>
                <a:gd name="T69" fmla="*/ 406 h 971"/>
                <a:gd name="T70" fmla="*/ 390 w 993"/>
                <a:gd name="T71" fmla="*/ 375 h 971"/>
                <a:gd name="T72" fmla="*/ 414 w 993"/>
                <a:gd name="T73" fmla="*/ 360 h 971"/>
                <a:gd name="T74" fmla="*/ 497 w 993"/>
                <a:gd name="T75" fmla="*/ 434 h 971"/>
                <a:gd name="T76" fmla="*/ 579 w 993"/>
                <a:gd name="T77" fmla="*/ 360 h 971"/>
                <a:gd name="T78" fmla="*/ 658 w 993"/>
                <a:gd name="T79" fmla="*/ 429 h 971"/>
                <a:gd name="T80" fmla="*/ 658 w 993"/>
                <a:gd name="T81" fmla="*/ 461 h 971"/>
                <a:gd name="T82" fmla="*/ 865 w 993"/>
                <a:gd name="T83" fmla="*/ 927 h 971"/>
                <a:gd name="T84" fmla="*/ 865 w 993"/>
                <a:gd name="T85" fmla="*/ 758 h 971"/>
                <a:gd name="T86" fmla="*/ 865 w 993"/>
                <a:gd name="T87" fmla="*/ 92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3" h="971">
                  <a:moveTo>
                    <a:pt x="865" y="715"/>
                  </a:moveTo>
                  <a:cubicBezTo>
                    <a:pt x="834" y="715"/>
                    <a:pt x="806" y="726"/>
                    <a:pt x="784" y="744"/>
                  </a:cubicBezTo>
                  <a:cubicBezTo>
                    <a:pt x="609" y="571"/>
                    <a:pt x="609" y="571"/>
                    <a:pt x="609" y="571"/>
                  </a:cubicBezTo>
                  <a:cubicBezTo>
                    <a:pt x="688" y="492"/>
                    <a:pt x="688" y="492"/>
                    <a:pt x="688" y="492"/>
                  </a:cubicBezTo>
                  <a:cubicBezTo>
                    <a:pt x="701" y="479"/>
                    <a:pt x="708" y="463"/>
                    <a:pt x="708" y="445"/>
                  </a:cubicBezTo>
                  <a:cubicBezTo>
                    <a:pt x="708" y="428"/>
                    <a:pt x="701" y="411"/>
                    <a:pt x="689" y="399"/>
                  </a:cubicBezTo>
                  <a:cubicBezTo>
                    <a:pt x="658" y="368"/>
                    <a:pt x="658" y="368"/>
                    <a:pt x="658" y="368"/>
                  </a:cubicBezTo>
                  <a:cubicBezTo>
                    <a:pt x="793" y="233"/>
                    <a:pt x="793" y="233"/>
                    <a:pt x="793" y="233"/>
                  </a:cubicBezTo>
                  <a:cubicBezTo>
                    <a:pt x="813" y="247"/>
                    <a:pt x="838" y="255"/>
                    <a:pt x="865" y="255"/>
                  </a:cubicBezTo>
                  <a:cubicBezTo>
                    <a:pt x="936" y="255"/>
                    <a:pt x="993" y="198"/>
                    <a:pt x="993" y="128"/>
                  </a:cubicBezTo>
                  <a:cubicBezTo>
                    <a:pt x="993" y="57"/>
                    <a:pt x="936" y="0"/>
                    <a:pt x="865" y="0"/>
                  </a:cubicBezTo>
                  <a:cubicBezTo>
                    <a:pt x="795" y="0"/>
                    <a:pt x="737" y="57"/>
                    <a:pt x="737" y="128"/>
                  </a:cubicBezTo>
                  <a:cubicBezTo>
                    <a:pt x="737" y="156"/>
                    <a:pt x="746" y="182"/>
                    <a:pt x="762" y="203"/>
                  </a:cubicBezTo>
                  <a:cubicBezTo>
                    <a:pt x="627" y="337"/>
                    <a:pt x="627" y="337"/>
                    <a:pt x="627" y="337"/>
                  </a:cubicBezTo>
                  <a:cubicBezTo>
                    <a:pt x="626" y="336"/>
                    <a:pt x="626" y="336"/>
                    <a:pt x="626" y="336"/>
                  </a:cubicBezTo>
                  <a:cubicBezTo>
                    <a:pt x="614" y="324"/>
                    <a:pt x="597" y="317"/>
                    <a:pt x="579" y="317"/>
                  </a:cubicBezTo>
                  <a:cubicBezTo>
                    <a:pt x="562" y="317"/>
                    <a:pt x="545" y="324"/>
                    <a:pt x="533" y="336"/>
                  </a:cubicBezTo>
                  <a:cubicBezTo>
                    <a:pt x="497" y="372"/>
                    <a:pt x="497" y="372"/>
                    <a:pt x="497" y="372"/>
                  </a:cubicBezTo>
                  <a:cubicBezTo>
                    <a:pt x="461" y="336"/>
                    <a:pt x="461" y="336"/>
                    <a:pt x="461" y="336"/>
                  </a:cubicBezTo>
                  <a:cubicBezTo>
                    <a:pt x="448" y="324"/>
                    <a:pt x="432" y="317"/>
                    <a:pt x="414" y="317"/>
                  </a:cubicBezTo>
                  <a:cubicBezTo>
                    <a:pt x="396" y="317"/>
                    <a:pt x="380" y="324"/>
                    <a:pt x="368" y="336"/>
                  </a:cubicBezTo>
                  <a:cubicBezTo>
                    <a:pt x="360" y="344"/>
                    <a:pt x="360" y="344"/>
                    <a:pt x="360" y="344"/>
                  </a:cubicBezTo>
                  <a:cubicBezTo>
                    <a:pt x="226" y="209"/>
                    <a:pt x="226" y="209"/>
                    <a:pt x="226" y="209"/>
                  </a:cubicBezTo>
                  <a:cubicBezTo>
                    <a:pt x="245" y="187"/>
                    <a:pt x="256" y="159"/>
                    <a:pt x="256" y="128"/>
                  </a:cubicBezTo>
                  <a:cubicBezTo>
                    <a:pt x="256" y="57"/>
                    <a:pt x="198" y="0"/>
                    <a:pt x="128" y="0"/>
                  </a:cubicBezTo>
                  <a:cubicBezTo>
                    <a:pt x="57" y="0"/>
                    <a:pt x="0" y="57"/>
                    <a:pt x="0" y="128"/>
                  </a:cubicBezTo>
                  <a:cubicBezTo>
                    <a:pt x="0" y="198"/>
                    <a:pt x="57" y="255"/>
                    <a:pt x="128" y="255"/>
                  </a:cubicBezTo>
                  <a:cubicBezTo>
                    <a:pt x="152" y="255"/>
                    <a:pt x="174" y="249"/>
                    <a:pt x="193" y="237"/>
                  </a:cubicBezTo>
                  <a:cubicBezTo>
                    <a:pt x="329" y="375"/>
                    <a:pt x="329" y="375"/>
                    <a:pt x="329" y="375"/>
                  </a:cubicBezTo>
                  <a:cubicBezTo>
                    <a:pt x="305" y="399"/>
                    <a:pt x="305" y="399"/>
                    <a:pt x="305" y="399"/>
                  </a:cubicBezTo>
                  <a:cubicBezTo>
                    <a:pt x="293" y="411"/>
                    <a:pt x="286" y="428"/>
                    <a:pt x="286" y="445"/>
                  </a:cubicBezTo>
                  <a:cubicBezTo>
                    <a:pt x="286" y="463"/>
                    <a:pt x="293" y="479"/>
                    <a:pt x="305" y="492"/>
                  </a:cubicBezTo>
                  <a:cubicBezTo>
                    <a:pt x="380" y="567"/>
                    <a:pt x="380" y="567"/>
                    <a:pt x="380" y="567"/>
                  </a:cubicBezTo>
                  <a:cubicBezTo>
                    <a:pt x="207" y="743"/>
                    <a:pt x="207" y="743"/>
                    <a:pt x="207" y="743"/>
                  </a:cubicBezTo>
                  <a:cubicBezTo>
                    <a:pt x="186" y="725"/>
                    <a:pt x="158" y="715"/>
                    <a:pt x="128" y="715"/>
                  </a:cubicBezTo>
                  <a:cubicBezTo>
                    <a:pt x="57" y="715"/>
                    <a:pt x="0" y="772"/>
                    <a:pt x="0" y="843"/>
                  </a:cubicBezTo>
                  <a:cubicBezTo>
                    <a:pt x="0" y="913"/>
                    <a:pt x="57" y="971"/>
                    <a:pt x="128" y="971"/>
                  </a:cubicBezTo>
                  <a:cubicBezTo>
                    <a:pt x="199" y="971"/>
                    <a:pt x="256" y="913"/>
                    <a:pt x="256" y="843"/>
                  </a:cubicBezTo>
                  <a:cubicBezTo>
                    <a:pt x="256" y="818"/>
                    <a:pt x="249" y="795"/>
                    <a:pt x="236" y="775"/>
                  </a:cubicBezTo>
                  <a:cubicBezTo>
                    <a:pt x="411" y="598"/>
                    <a:pt x="411" y="598"/>
                    <a:pt x="411" y="598"/>
                  </a:cubicBezTo>
                  <a:cubicBezTo>
                    <a:pt x="497" y="684"/>
                    <a:pt x="497" y="684"/>
                    <a:pt x="497" y="684"/>
                  </a:cubicBezTo>
                  <a:cubicBezTo>
                    <a:pt x="579" y="602"/>
                    <a:pt x="579" y="602"/>
                    <a:pt x="579" y="602"/>
                  </a:cubicBezTo>
                  <a:cubicBezTo>
                    <a:pt x="755" y="777"/>
                    <a:pt x="755" y="777"/>
                    <a:pt x="755" y="777"/>
                  </a:cubicBezTo>
                  <a:cubicBezTo>
                    <a:pt x="744" y="796"/>
                    <a:pt x="737" y="819"/>
                    <a:pt x="737" y="843"/>
                  </a:cubicBezTo>
                  <a:cubicBezTo>
                    <a:pt x="737" y="913"/>
                    <a:pt x="794" y="971"/>
                    <a:pt x="865" y="971"/>
                  </a:cubicBezTo>
                  <a:cubicBezTo>
                    <a:pt x="936" y="971"/>
                    <a:pt x="993" y="913"/>
                    <a:pt x="993" y="843"/>
                  </a:cubicBezTo>
                  <a:cubicBezTo>
                    <a:pt x="993" y="772"/>
                    <a:pt x="936" y="715"/>
                    <a:pt x="865" y="715"/>
                  </a:cubicBezTo>
                  <a:close/>
                  <a:moveTo>
                    <a:pt x="865" y="43"/>
                  </a:moveTo>
                  <a:cubicBezTo>
                    <a:pt x="912" y="43"/>
                    <a:pt x="950" y="81"/>
                    <a:pt x="950" y="128"/>
                  </a:cubicBezTo>
                  <a:cubicBezTo>
                    <a:pt x="950" y="174"/>
                    <a:pt x="912" y="212"/>
                    <a:pt x="865" y="212"/>
                  </a:cubicBezTo>
                  <a:cubicBezTo>
                    <a:pt x="846" y="212"/>
                    <a:pt x="829" y="206"/>
                    <a:pt x="815" y="195"/>
                  </a:cubicBezTo>
                  <a:cubicBezTo>
                    <a:pt x="797" y="178"/>
                    <a:pt x="797" y="178"/>
                    <a:pt x="797" y="178"/>
                  </a:cubicBezTo>
                  <a:cubicBezTo>
                    <a:pt x="787" y="164"/>
                    <a:pt x="781" y="146"/>
                    <a:pt x="781" y="128"/>
                  </a:cubicBezTo>
                  <a:cubicBezTo>
                    <a:pt x="781" y="81"/>
                    <a:pt x="819" y="43"/>
                    <a:pt x="865" y="43"/>
                  </a:cubicBezTo>
                  <a:close/>
                  <a:moveTo>
                    <a:pt x="43" y="128"/>
                  </a:moveTo>
                  <a:cubicBezTo>
                    <a:pt x="43" y="81"/>
                    <a:pt x="81" y="43"/>
                    <a:pt x="128" y="43"/>
                  </a:cubicBezTo>
                  <a:cubicBezTo>
                    <a:pt x="174" y="43"/>
                    <a:pt x="212" y="81"/>
                    <a:pt x="212" y="128"/>
                  </a:cubicBezTo>
                  <a:cubicBezTo>
                    <a:pt x="212" y="174"/>
                    <a:pt x="174" y="212"/>
                    <a:pt x="128" y="212"/>
                  </a:cubicBezTo>
                  <a:cubicBezTo>
                    <a:pt x="81" y="212"/>
                    <a:pt x="43" y="174"/>
                    <a:pt x="43" y="128"/>
                  </a:cubicBezTo>
                  <a:close/>
                  <a:moveTo>
                    <a:pt x="128" y="927"/>
                  </a:moveTo>
                  <a:cubicBezTo>
                    <a:pt x="81" y="927"/>
                    <a:pt x="43" y="889"/>
                    <a:pt x="43" y="843"/>
                  </a:cubicBezTo>
                  <a:cubicBezTo>
                    <a:pt x="43" y="796"/>
                    <a:pt x="81" y="758"/>
                    <a:pt x="128" y="758"/>
                  </a:cubicBezTo>
                  <a:cubicBezTo>
                    <a:pt x="175" y="758"/>
                    <a:pt x="213" y="796"/>
                    <a:pt x="213" y="843"/>
                  </a:cubicBezTo>
                  <a:cubicBezTo>
                    <a:pt x="213" y="889"/>
                    <a:pt x="175" y="927"/>
                    <a:pt x="128" y="927"/>
                  </a:cubicBezTo>
                  <a:close/>
                  <a:moveTo>
                    <a:pt x="497" y="622"/>
                  </a:moveTo>
                  <a:cubicBezTo>
                    <a:pt x="336" y="461"/>
                    <a:pt x="336" y="461"/>
                    <a:pt x="336" y="461"/>
                  </a:cubicBezTo>
                  <a:cubicBezTo>
                    <a:pt x="331" y="457"/>
                    <a:pt x="329" y="451"/>
                    <a:pt x="329" y="445"/>
                  </a:cubicBezTo>
                  <a:cubicBezTo>
                    <a:pt x="329" y="439"/>
                    <a:pt x="331" y="434"/>
                    <a:pt x="336" y="429"/>
                  </a:cubicBezTo>
                  <a:cubicBezTo>
                    <a:pt x="360" y="405"/>
                    <a:pt x="360" y="405"/>
                    <a:pt x="360" y="405"/>
                  </a:cubicBezTo>
                  <a:cubicBezTo>
                    <a:pt x="360" y="406"/>
                    <a:pt x="360" y="406"/>
                    <a:pt x="360" y="406"/>
                  </a:cubicBezTo>
                  <a:cubicBezTo>
                    <a:pt x="391" y="375"/>
                    <a:pt x="391" y="375"/>
                    <a:pt x="391" y="375"/>
                  </a:cubicBezTo>
                  <a:cubicBezTo>
                    <a:pt x="390" y="375"/>
                    <a:pt x="390" y="375"/>
                    <a:pt x="390" y="375"/>
                  </a:cubicBezTo>
                  <a:cubicBezTo>
                    <a:pt x="398" y="367"/>
                    <a:pt x="398" y="367"/>
                    <a:pt x="398" y="367"/>
                  </a:cubicBezTo>
                  <a:cubicBezTo>
                    <a:pt x="402" y="363"/>
                    <a:pt x="408" y="360"/>
                    <a:pt x="414" y="360"/>
                  </a:cubicBezTo>
                  <a:cubicBezTo>
                    <a:pt x="420" y="360"/>
                    <a:pt x="426" y="363"/>
                    <a:pt x="430" y="367"/>
                  </a:cubicBezTo>
                  <a:cubicBezTo>
                    <a:pt x="497" y="434"/>
                    <a:pt x="497" y="434"/>
                    <a:pt x="497" y="434"/>
                  </a:cubicBezTo>
                  <a:cubicBezTo>
                    <a:pt x="564" y="367"/>
                    <a:pt x="564" y="367"/>
                    <a:pt x="564" y="367"/>
                  </a:cubicBezTo>
                  <a:cubicBezTo>
                    <a:pt x="568" y="363"/>
                    <a:pt x="573" y="360"/>
                    <a:pt x="579" y="360"/>
                  </a:cubicBezTo>
                  <a:cubicBezTo>
                    <a:pt x="585" y="360"/>
                    <a:pt x="591" y="363"/>
                    <a:pt x="595" y="367"/>
                  </a:cubicBezTo>
                  <a:cubicBezTo>
                    <a:pt x="658" y="429"/>
                    <a:pt x="658" y="429"/>
                    <a:pt x="658" y="429"/>
                  </a:cubicBezTo>
                  <a:cubicBezTo>
                    <a:pt x="662" y="434"/>
                    <a:pt x="664" y="439"/>
                    <a:pt x="664" y="445"/>
                  </a:cubicBezTo>
                  <a:cubicBezTo>
                    <a:pt x="664" y="451"/>
                    <a:pt x="662" y="457"/>
                    <a:pt x="658" y="461"/>
                  </a:cubicBezTo>
                  <a:lnTo>
                    <a:pt x="497" y="622"/>
                  </a:lnTo>
                  <a:close/>
                  <a:moveTo>
                    <a:pt x="865" y="927"/>
                  </a:moveTo>
                  <a:cubicBezTo>
                    <a:pt x="818" y="927"/>
                    <a:pt x="780" y="889"/>
                    <a:pt x="780" y="843"/>
                  </a:cubicBezTo>
                  <a:cubicBezTo>
                    <a:pt x="780" y="796"/>
                    <a:pt x="818" y="758"/>
                    <a:pt x="865" y="758"/>
                  </a:cubicBezTo>
                  <a:cubicBezTo>
                    <a:pt x="912" y="758"/>
                    <a:pt x="950" y="796"/>
                    <a:pt x="950" y="843"/>
                  </a:cubicBezTo>
                  <a:cubicBezTo>
                    <a:pt x="950" y="889"/>
                    <a:pt x="912" y="927"/>
                    <a:pt x="865" y="9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grpSp>
      <p:sp>
        <p:nvSpPr>
          <p:cNvPr id="173" name="Oval 172">
            <a:extLst>
              <a:ext uri="{FF2B5EF4-FFF2-40B4-BE49-F238E27FC236}">
                <a16:creationId xmlns:a16="http://schemas.microsoft.com/office/drawing/2014/main" id="{58E72FA0-885F-154D-B641-762B7F1F1378}"/>
              </a:ext>
            </a:extLst>
          </p:cNvPr>
          <p:cNvSpPr/>
          <p:nvPr/>
        </p:nvSpPr>
        <p:spPr bwMode="gray">
          <a:xfrm>
            <a:off x="8973871" y="4804125"/>
            <a:ext cx="467783" cy="467783"/>
          </a:xfrm>
          <a:prstGeom prst="ellipse">
            <a:avLst/>
          </a:prstGeom>
          <a:solidFill>
            <a:schemeClr val="accent2">
              <a:alpha val="1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74" name="Oval 173">
            <a:extLst>
              <a:ext uri="{FF2B5EF4-FFF2-40B4-BE49-F238E27FC236}">
                <a16:creationId xmlns:a16="http://schemas.microsoft.com/office/drawing/2014/main" id="{F3F526BE-179A-6649-A35F-5B06A02613D3}"/>
              </a:ext>
            </a:extLst>
          </p:cNvPr>
          <p:cNvSpPr/>
          <p:nvPr/>
        </p:nvSpPr>
        <p:spPr bwMode="gray">
          <a:xfrm>
            <a:off x="6063458" y="4804125"/>
            <a:ext cx="467783" cy="467783"/>
          </a:xfrm>
          <a:prstGeom prst="ellipse">
            <a:avLst/>
          </a:prstGeom>
          <a:solidFill>
            <a:schemeClr val="accent2">
              <a:alpha val="1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grpSp>
        <p:nvGrpSpPr>
          <p:cNvPr id="175" name="Group 174">
            <a:extLst>
              <a:ext uri="{FF2B5EF4-FFF2-40B4-BE49-F238E27FC236}">
                <a16:creationId xmlns:a16="http://schemas.microsoft.com/office/drawing/2014/main" id="{552D20EE-A6A6-DF45-82A5-0550C9938048}"/>
              </a:ext>
            </a:extLst>
          </p:cNvPr>
          <p:cNvGrpSpPr/>
          <p:nvPr/>
        </p:nvGrpSpPr>
        <p:grpSpPr>
          <a:xfrm>
            <a:off x="9066353" y="4904129"/>
            <a:ext cx="271243" cy="263703"/>
            <a:chOff x="3811588" y="1208088"/>
            <a:chExt cx="4568826" cy="4441825"/>
          </a:xfrm>
          <a:solidFill>
            <a:srgbClr val="7D3F98"/>
          </a:solidFill>
        </p:grpSpPr>
        <p:sp>
          <p:nvSpPr>
            <p:cNvPr id="176" name="Freeform 9">
              <a:extLst>
                <a:ext uri="{FF2B5EF4-FFF2-40B4-BE49-F238E27FC236}">
                  <a16:creationId xmlns:a16="http://schemas.microsoft.com/office/drawing/2014/main" id="{CCFD10E8-BC78-E145-96B5-C7A8BC10B598}"/>
                </a:ext>
              </a:extLst>
            </p:cNvPr>
            <p:cNvSpPr>
              <a:spLocks noEditPoints="1"/>
            </p:cNvSpPr>
            <p:nvPr/>
          </p:nvSpPr>
          <p:spPr bwMode="auto">
            <a:xfrm>
              <a:off x="3811588" y="2382838"/>
              <a:ext cx="1951038" cy="3267075"/>
            </a:xfrm>
            <a:custGeom>
              <a:avLst/>
              <a:gdLst>
                <a:gd name="T0" fmla="*/ 204 w 205"/>
                <a:gd name="T1" fmla="*/ 345 h 345"/>
                <a:gd name="T2" fmla="*/ 102 w 205"/>
                <a:gd name="T3" fmla="*/ 345 h 345"/>
                <a:gd name="T4" fmla="*/ 102 w 205"/>
                <a:gd name="T5" fmla="*/ 291 h 345"/>
                <a:gd name="T6" fmla="*/ 99 w 205"/>
                <a:gd name="T7" fmla="*/ 283 h 345"/>
                <a:gd name="T8" fmla="*/ 16 w 205"/>
                <a:gd name="T9" fmla="*/ 194 h 345"/>
                <a:gd name="T10" fmla="*/ 0 w 205"/>
                <a:gd name="T11" fmla="*/ 153 h 345"/>
                <a:gd name="T12" fmla="*/ 0 w 205"/>
                <a:gd name="T13" fmla="*/ 35 h 345"/>
                <a:gd name="T14" fmla="*/ 10 w 205"/>
                <a:gd name="T15" fmla="*/ 10 h 345"/>
                <a:gd name="T16" fmla="*/ 35 w 205"/>
                <a:gd name="T17" fmla="*/ 0 h 345"/>
                <a:gd name="T18" fmla="*/ 70 w 205"/>
                <a:gd name="T19" fmla="*/ 35 h 345"/>
                <a:gd name="T20" fmla="*/ 70 w 205"/>
                <a:gd name="T21" fmla="*/ 104 h 345"/>
                <a:gd name="T22" fmla="*/ 86 w 205"/>
                <a:gd name="T23" fmla="*/ 101 h 345"/>
                <a:gd name="T24" fmla="*/ 112 w 205"/>
                <a:gd name="T25" fmla="*/ 112 h 345"/>
                <a:gd name="T26" fmla="*/ 130 w 205"/>
                <a:gd name="T27" fmla="*/ 132 h 345"/>
                <a:gd name="T28" fmla="*/ 152 w 205"/>
                <a:gd name="T29" fmla="*/ 145 h 345"/>
                <a:gd name="T30" fmla="*/ 161 w 205"/>
                <a:gd name="T31" fmla="*/ 148 h 345"/>
                <a:gd name="T32" fmla="*/ 194 w 205"/>
                <a:gd name="T33" fmla="*/ 170 h 345"/>
                <a:gd name="T34" fmla="*/ 205 w 205"/>
                <a:gd name="T35" fmla="*/ 208 h 345"/>
                <a:gd name="T36" fmla="*/ 204 w 205"/>
                <a:gd name="T37" fmla="*/ 232 h 345"/>
                <a:gd name="T38" fmla="*/ 204 w 205"/>
                <a:gd name="T39" fmla="*/ 345 h 345"/>
                <a:gd name="T40" fmla="*/ 123 w 205"/>
                <a:gd name="T41" fmla="*/ 325 h 345"/>
                <a:gd name="T42" fmla="*/ 183 w 205"/>
                <a:gd name="T43" fmla="*/ 325 h 345"/>
                <a:gd name="T44" fmla="*/ 183 w 205"/>
                <a:gd name="T45" fmla="*/ 232 h 345"/>
                <a:gd name="T46" fmla="*/ 184 w 205"/>
                <a:gd name="T47" fmla="*/ 207 h 345"/>
                <a:gd name="T48" fmla="*/ 156 w 205"/>
                <a:gd name="T49" fmla="*/ 168 h 345"/>
                <a:gd name="T50" fmla="*/ 146 w 205"/>
                <a:gd name="T51" fmla="*/ 165 h 345"/>
                <a:gd name="T52" fmla="*/ 115 w 205"/>
                <a:gd name="T53" fmla="*/ 146 h 345"/>
                <a:gd name="T54" fmla="*/ 97 w 205"/>
                <a:gd name="T55" fmla="*/ 127 h 345"/>
                <a:gd name="T56" fmla="*/ 86 w 205"/>
                <a:gd name="T57" fmla="*/ 122 h 345"/>
                <a:gd name="T58" fmla="*/ 75 w 205"/>
                <a:gd name="T59" fmla="*/ 126 h 345"/>
                <a:gd name="T60" fmla="*/ 70 w 205"/>
                <a:gd name="T61" fmla="*/ 135 h 345"/>
                <a:gd name="T62" fmla="*/ 70 w 205"/>
                <a:gd name="T63" fmla="*/ 140 h 345"/>
                <a:gd name="T64" fmla="*/ 74 w 205"/>
                <a:gd name="T65" fmla="*/ 148 h 345"/>
                <a:gd name="T66" fmla="*/ 121 w 205"/>
                <a:gd name="T67" fmla="*/ 196 h 345"/>
                <a:gd name="T68" fmla="*/ 106 w 205"/>
                <a:gd name="T69" fmla="*/ 210 h 345"/>
                <a:gd name="T70" fmla="*/ 59 w 205"/>
                <a:gd name="T71" fmla="*/ 163 h 345"/>
                <a:gd name="T72" fmla="*/ 50 w 205"/>
                <a:gd name="T73" fmla="*/ 143 h 345"/>
                <a:gd name="T74" fmla="*/ 49 w 205"/>
                <a:gd name="T75" fmla="*/ 143 h 345"/>
                <a:gd name="T76" fmla="*/ 49 w 205"/>
                <a:gd name="T77" fmla="*/ 142 h 345"/>
                <a:gd name="T78" fmla="*/ 49 w 205"/>
                <a:gd name="T79" fmla="*/ 137 h 345"/>
                <a:gd name="T80" fmla="*/ 49 w 205"/>
                <a:gd name="T81" fmla="*/ 133 h 345"/>
                <a:gd name="T82" fmla="*/ 49 w 205"/>
                <a:gd name="T83" fmla="*/ 35 h 345"/>
                <a:gd name="T84" fmla="*/ 35 w 205"/>
                <a:gd name="T85" fmla="*/ 21 h 345"/>
                <a:gd name="T86" fmla="*/ 25 w 205"/>
                <a:gd name="T87" fmla="*/ 25 h 345"/>
                <a:gd name="T88" fmla="*/ 21 w 205"/>
                <a:gd name="T89" fmla="*/ 35 h 345"/>
                <a:gd name="T90" fmla="*/ 21 w 205"/>
                <a:gd name="T91" fmla="*/ 153 h 345"/>
                <a:gd name="T92" fmla="*/ 32 w 205"/>
                <a:gd name="T93" fmla="*/ 179 h 345"/>
                <a:gd name="T94" fmla="*/ 114 w 205"/>
                <a:gd name="T95" fmla="*/ 269 h 345"/>
                <a:gd name="T96" fmla="*/ 123 w 205"/>
                <a:gd name="T97" fmla="*/ 291 h 345"/>
                <a:gd name="T98" fmla="*/ 123 w 205"/>
                <a:gd name="T99"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345">
                  <a:moveTo>
                    <a:pt x="204" y="345"/>
                  </a:moveTo>
                  <a:cubicBezTo>
                    <a:pt x="102" y="345"/>
                    <a:pt x="102" y="345"/>
                    <a:pt x="102" y="345"/>
                  </a:cubicBezTo>
                  <a:cubicBezTo>
                    <a:pt x="102" y="291"/>
                    <a:pt x="102" y="291"/>
                    <a:pt x="102" y="291"/>
                  </a:cubicBezTo>
                  <a:cubicBezTo>
                    <a:pt x="102" y="288"/>
                    <a:pt x="101" y="285"/>
                    <a:pt x="99" y="283"/>
                  </a:cubicBezTo>
                  <a:cubicBezTo>
                    <a:pt x="16" y="194"/>
                    <a:pt x="16" y="194"/>
                    <a:pt x="16" y="194"/>
                  </a:cubicBezTo>
                  <a:cubicBezTo>
                    <a:pt x="6" y="182"/>
                    <a:pt x="0" y="168"/>
                    <a:pt x="0" y="153"/>
                  </a:cubicBezTo>
                  <a:cubicBezTo>
                    <a:pt x="0" y="35"/>
                    <a:pt x="0" y="35"/>
                    <a:pt x="0" y="35"/>
                  </a:cubicBezTo>
                  <a:cubicBezTo>
                    <a:pt x="0" y="26"/>
                    <a:pt x="4" y="17"/>
                    <a:pt x="10" y="10"/>
                  </a:cubicBezTo>
                  <a:cubicBezTo>
                    <a:pt x="17" y="4"/>
                    <a:pt x="26" y="0"/>
                    <a:pt x="35" y="0"/>
                  </a:cubicBezTo>
                  <a:cubicBezTo>
                    <a:pt x="55" y="0"/>
                    <a:pt x="70" y="16"/>
                    <a:pt x="70" y="35"/>
                  </a:cubicBezTo>
                  <a:cubicBezTo>
                    <a:pt x="70" y="104"/>
                    <a:pt x="70" y="104"/>
                    <a:pt x="70" y="104"/>
                  </a:cubicBezTo>
                  <a:cubicBezTo>
                    <a:pt x="75" y="102"/>
                    <a:pt x="80" y="101"/>
                    <a:pt x="86" y="101"/>
                  </a:cubicBezTo>
                  <a:cubicBezTo>
                    <a:pt x="96" y="101"/>
                    <a:pt x="105" y="105"/>
                    <a:pt x="112" y="112"/>
                  </a:cubicBezTo>
                  <a:cubicBezTo>
                    <a:pt x="130" y="132"/>
                    <a:pt x="130" y="132"/>
                    <a:pt x="130" y="132"/>
                  </a:cubicBezTo>
                  <a:cubicBezTo>
                    <a:pt x="136" y="138"/>
                    <a:pt x="144" y="142"/>
                    <a:pt x="152" y="145"/>
                  </a:cubicBezTo>
                  <a:cubicBezTo>
                    <a:pt x="161" y="148"/>
                    <a:pt x="161" y="148"/>
                    <a:pt x="161" y="148"/>
                  </a:cubicBezTo>
                  <a:cubicBezTo>
                    <a:pt x="174" y="151"/>
                    <a:pt x="186" y="159"/>
                    <a:pt x="194" y="170"/>
                  </a:cubicBezTo>
                  <a:cubicBezTo>
                    <a:pt x="201" y="181"/>
                    <a:pt x="205" y="195"/>
                    <a:pt x="205" y="208"/>
                  </a:cubicBezTo>
                  <a:cubicBezTo>
                    <a:pt x="204" y="232"/>
                    <a:pt x="204" y="232"/>
                    <a:pt x="204" y="232"/>
                  </a:cubicBezTo>
                  <a:lnTo>
                    <a:pt x="204" y="345"/>
                  </a:lnTo>
                  <a:close/>
                  <a:moveTo>
                    <a:pt x="123" y="325"/>
                  </a:moveTo>
                  <a:cubicBezTo>
                    <a:pt x="183" y="325"/>
                    <a:pt x="183" y="325"/>
                    <a:pt x="183" y="325"/>
                  </a:cubicBezTo>
                  <a:cubicBezTo>
                    <a:pt x="183" y="232"/>
                    <a:pt x="183" y="232"/>
                    <a:pt x="183" y="232"/>
                  </a:cubicBezTo>
                  <a:cubicBezTo>
                    <a:pt x="184" y="207"/>
                    <a:pt x="184" y="207"/>
                    <a:pt x="184" y="207"/>
                  </a:cubicBezTo>
                  <a:cubicBezTo>
                    <a:pt x="185" y="189"/>
                    <a:pt x="173" y="173"/>
                    <a:pt x="156" y="168"/>
                  </a:cubicBezTo>
                  <a:cubicBezTo>
                    <a:pt x="146" y="165"/>
                    <a:pt x="146" y="165"/>
                    <a:pt x="146" y="165"/>
                  </a:cubicBezTo>
                  <a:cubicBezTo>
                    <a:pt x="134" y="161"/>
                    <a:pt x="124" y="155"/>
                    <a:pt x="115" y="146"/>
                  </a:cubicBezTo>
                  <a:cubicBezTo>
                    <a:pt x="97" y="127"/>
                    <a:pt x="97" y="127"/>
                    <a:pt x="97" y="127"/>
                  </a:cubicBezTo>
                  <a:cubicBezTo>
                    <a:pt x="94" y="124"/>
                    <a:pt x="90" y="122"/>
                    <a:pt x="86" y="122"/>
                  </a:cubicBezTo>
                  <a:cubicBezTo>
                    <a:pt x="81" y="122"/>
                    <a:pt x="78" y="124"/>
                    <a:pt x="75" y="126"/>
                  </a:cubicBezTo>
                  <a:cubicBezTo>
                    <a:pt x="72" y="129"/>
                    <a:pt x="71" y="132"/>
                    <a:pt x="70" y="135"/>
                  </a:cubicBezTo>
                  <a:cubicBezTo>
                    <a:pt x="70" y="140"/>
                    <a:pt x="70" y="140"/>
                    <a:pt x="70" y="140"/>
                  </a:cubicBezTo>
                  <a:cubicBezTo>
                    <a:pt x="71" y="143"/>
                    <a:pt x="72" y="146"/>
                    <a:pt x="74" y="148"/>
                  </a:cubicBezTo>
                  <a:cubicBezTo>
                    <a:pt x="121" y="196"/>
                    <a:pt x="121" y="196"/>
                    <a:pt x="121" y="196"/>
                  </a:cubicBezTo>
                  <a:cubicBezTo>
                    <a:pt x="106" y="210"/>
                    <a:pt x="106" y="210"/>
                    <a:pt x="106" y="210"/>
                  </a:cubicBezTo>
                  <a:cubicBezTo>
                    <a:pt x="59" y="163"/>
                    <a:pt x="59" y="163"/>
                    <a:pt x="59" y="163"/>
                  </a:cubicBezTo>
                  <a:cubicBezTo>
                    <a:pt x="54" y="157"/>
                    <a:pt x="51" y="150"/>
                    <a:pt x="50" y="143"/>
                  </a:cubicBezTo>
                  <a:cubicBezTo>
                    <a:pt x="49" y="143"/>
                    <a:pt x="49" y="143"/>
                    <a:pt x="49" y="143"/>
                  </a:cubicBezTo>
                  <a:cubicBezTo>
                    <a:pt x="49" y="142"/>
                    <a:pt x="49" y="142"/>
                    <a:pt x="49" y="142"/>
                  </a:cubicBezTo>
                  <a:cubicBezTo>
                    <a:pt x="49" y="140"/>
                    <a:pt x="49" y="139"/>
                    <a:pt x="49" y="137"/>
                  </a:cubicBezTo>
                  <a:cubicBezTo>
                    <a:pt x="49" y="136"/>
                    <a:pt x="49" y="135"/>
                    <a:pt x="49" y="133"/>
                  </a:cubicBezTo>
                  <a:cubicBezTo>
                    <a:pt x="49" y="35"/>
                    <a:pt x="49" y="35"/>
                    <a:pt x="49" y="35"/>
                  </a:cubicBezTo>
                  <a:cubicBezTo>
                    <a:pt x="49" y="27"/>
                    <a:pt x="43" y="21"/>
                    <a:pt x="35" y="21"/>
                  </a:cubicBezTo>
                  <a:cubicBezTo>
                    <a:pt x="31" y="21"/>
                    <a:pt x="28" y="22"/>
                    <a:pt x="25" y="25"/>
                  </a:cubicBezTo>
                  <a:cubicBezTo>
                    <a:pt x="22" y="28"/>
                    <a:pt x="21" y="31"/>
                    <a:pt x="21" y="35"/>
                  </a:cubicBezTo>
                  <a:cubicBezTo>
                    <a:pt x="21" y="153"/>
                    <a:pt x="21" y="153"/>
                    <a:pt x="21" y="153"/>
                  </a:cubicBezTo>
                  <a:cubicBezTo>
                    <a:pt x="21" y="163"/>
                    <a:pt x="25" y="172"/>
                    <a:pt x="32" y="179"/>
                  </a:cubicBezTo>
                  <a:cubicBezTo>
                    <a:pt x="114" y="269"/>
                    <a:pt x="114" y="269"/>
                    <a:pt x="114" y="269"/>
                  </a:cubicBezTo>
                  <a:cubicBezTo>
                    <a:pt x="120" y="275"/>
                    <a:pt x="123" y="282"/>
                    <a:pt x="123" y="291"/>
                  </a:cubicBezTo>
                  <a:lnTo>
                    <a:pt x="1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10">
              <a:extLst>
                <a:ext uri="{FF2B5EF4-FFF2-40B4-BE49-F238E27FC236}">
                  <a16:creationId xmlns:a16="http://schemas.microsoft.com/office/drawing/2014/main" id="{DE593ECF-5064-034B-869C-B6CF38896B9D}"/>
                </a:ext>
              </a:extLst>
            </p:cNvPr>
            <p:cNvSpPr>
              <a:spLocks noEditPoints="1"/>
            </p:cNvSpPr>
            <p:nvPr/>
          </p:nvSpPr>
          <p:spPr bwMode="auto">
            <a:xfrm>
              <a:off x="6429376" y="2382838"/>
              <a:ext cx="1951038" cy="3267075"/>
            </a:xfrm>
            <a:custGeom>
              <a:avLst/>
              <a:gdLst>
                <a:gd name="T0" fmla="*/ 104 w 205"/>
                <a:gd name="T1" fmla="*/ 345 h 345"/>
                <a:gd name="T2" fmla="*/ 2 w 205"/>
                <a:gd name="T3" fmla="*/ 345 h 345"/>
                <a:gd name="T4" fmla="*/ 2 w 205"/>
                <a:gd name="T5" fmla="*/ 232 h 345"/>
                <a:gd name="T6" fmla="*/ 1 w 205"/>
                <a:gd name="T7" fmla="*/ 208 h 345"/>
                <a:gd name="T8" fmla="*/ 12 w 205"/>
                <a:gd name="T9" fmla="*/ 170 h 345"/>
                <a:gd name="T10" fmla="*/ 44 w 205"/>
                <a:gd name="T11" fmla="*/ 148 h 345"/>
                <a:gd name="T12" fmla="*/ 54 w 205"/>
                <a:gd name="T13" fmla="*/ 145 h 345"/>
                <a:gd name="T14" fmla="*/ 75 w 205"/>
                <a:gd name="T15" fmla="*/ 132 h 345"/>
                <a:gd name="T16" fmla="*/ 75 w 205"/>
                <a:gd name="T17" fmla="*/ 132 h 345"/>
                <a:gd name="T18" fmla="*/ 94 w 205"/>
                <a:gd name="T19" fmla="*/ 112 h 345"/>
                <a:gd name="T20" fmla="*/ 120 w 205"/>
                <a:gd name="T21" fmla="*/ 101 h 345"/>
                <a:gd name="T22" fmla="*/ 135 w 205"/>
                <a:gd name="T23" fmla="*/ 104 h 345"/>
                <a:gd name="T24" fmla="*/ 135 w 205"/>
                <a:gd name="T25" fmla="*/ 35 h 345"/>
                <a:gd name="T26" fmla="*/ 170 w 205"/>
                <a:gd name="T27" fmla="*/ 0 h 345"/>
                <a:gd name="T28" fmla="*/ 195 w 205"/>
                <a:gd name="T29" fmla="*/ 10 h 345"/>
                <a:gd name="T30" fmla="*/ 205 w 205"/>
                <a:gd name="T31" fmla="*/ 35 h 345"/>
                <a:gd name="T32" fmla="*/ 205 w 205"/>
                <a:gd name="T33" fmla="*/ 153 h 345"/>
                <a:gd name="T34" fmla="*/ 189 w 205"/>
                <a:gd name="T35" fmla="*/ 194 h 345"/>
                <a:gd name="T36" fmla="*/ 107 w 205"/>
                <a:gd name="T37" fmla="*/ 283 h 345"/>
                <a:gd name="T38" fmla="*/ 104 w 205"/>
                <a:gd name="T39" fmla="*/ 291 h 345"/>
                <a:gd name="T40" fmla="*/ 104 w 205"/>
                <a:gd name="T41" fmla="*/ 345 h 345"/>
                <a:gd name="T42" fmla="*/ 23 w 205"/>
                <a:gd name="T43" fmla="*/ 325 h 345"/>
                <a:gd name="T44" fmla="*/ 83 w 205"/>
                <a:gd name="T45" fmla="*/ 325 h 345"/>
                <a:gd name="T46" fmla="*/ 83 w 205"/>
                <a:gd name="T47" fmla="*/ 291 h 345"/>
                <a:gd name="T48" fmla="*/ 91 w 205"/>
                <a:gd name="T49" fmla="*/ 269 h 345"/>
                <a:gd name="T50" fmla="*/ 174 w 205"/>
                <a:gd name="T51" fmla="*/ 179 h 345"/>
                <a:gd name="T52" fmla="*/ 184 w 205"/>
                <a:gd name="T53" fmla="*/ 153 h 345"/>
                <a:gd name="T54" fmla="*/ 185 w 205"/>
                <a:gd name="T55" fmla="*/ 35 h 345"/>
                <a:gd name="T56" fmla="*/ 180 w 205"/>
                <a:gd name="T57" fmla="*/ 25 h 345"/>
                <a:gd name="T58" fmla="*/ 170 w 205"/>
                <a:gd name="T59" fmla="*/ 21 h 345"/>
                <a:gd name="T60" fmla="*/ 156 w 205"/>
                <a:gd name="T61" fmla="*/ 35 h 345"/>
                <a:gd name="T62" fmla="*/ 156 w 205"/>
                <a:gd name="T63" fmla="*/ 133 h 345"/>
                <a:gd name="T64" fmla="*/ 156 w 205"/>
                <a:gd name="T65" fmla="*/ 137 h 345"/>
                <a:gd name="T66" fmla="*/ 156 w 205"/>
                <a:gd name="T67" fmla="*/ 142 h 345"/>
                <a:gd name="T68" fmla="*/ 156 w 205"/>
                <a:gd name="T69" fmla="*/ 143 h 345"/>
                <a:gd name="T70" fmla="*/ 156 w 205"/>
                <a:gd name="T71" fmla="*/ 143 h 345"/>
                <a:gd name="T72" fmla="*/ 146 w 205"/>
                <a:gd name="T73" fmla="*/ 163 h 345"/>
                <a:gd name="T74" fmla="*/ 100 w 205"/>
                <a:gd name="T75" fmla="*/ 210 h 345"/>
                <a:gd name="T76" fmla="*/ 85 w 205"/>
                <a:gd name="T77" fmla="*/ 196 h 345"/>
                <a:gd name="T78" fmla="*/ 131 w 205"/>
                <a:gd name="T79" fmla="*/ 148 h 345"/>
                <a:gd name="T80" fmla="*/ 135 w 205"/>
                <a:gd name="T81" fmla="*/ 140 h 345"/>
                <a:gd name="T82" fmla="*/ 135 w 205"/>
                <a:gd name="T83" fmla="*/ 135 h 345"/>
                <a:gd name="T84" fmla="*/ 131 w 205"/>
                <a:gd name="T85" fmla="*/ 126 h 345"/>
                <a:gd name="T86" fmla="*/ 120 w 205"/>
                <a:gd name="T87" fmla="*/ 122 h 345"/>
                <a:gd name="T88" fmla="*/ 120 w 205"/>
                <a:gd name="T89" fmla="*/ 122 h 345"/>
                <a:gd name="T90" fmla="*/ 109 w 205"/>
                <a:gd name="T91" fmla="*/ 127 h 345"/>
                <a:gd name="T92" fmla="*/ 90 w 205"/>
                <a:gd name="T93" fmla="*/ 146 h 345"/>
                <a:gd name="T94" fmla="*/ 60 w 205"/>
                <a:gd name="T95" fmla="*/ 165 h 345"/>
                <a:gd name="T96" fmla="*/ 50 w 205"/>
                <a:gd name="T97" fmla="*/ 168 h 345"/>
                <a:gd name="T98" fmla="*/ 22 w 205"/>
                <a:gd name="T99" fmla="*/ 207 h 345"/>
                <a:gd name="T100" fmla="*/ 23 w 205"/>
                <a:gd name="T101" fmla="*/ 232 h 345"/>
                <a:gd name="T102" fmla="*/ 23 w 205"/>
                <a:gd name="T103"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345">
                  <a:moveTo>
                    <a:pt x="104" y="345"/>
                  </a:moveTo>
                  <a:cubicBezTo>
                    <a:pt x="2" y="345"/>
                    <a:pt x="2" y="345"/>
                    <a:pt x="2" y="345"/>
                  </a:cubicBezTo>
                  <a:cubicBezTo>
                    <a:pt x="2" y="232"/>
                    <a:pt x="2" y="232"/>
                    <a:pt x="2" y="232"/>
                  </a:cubicBezTo>
                  <a:cubicBezTo>
                    <a:pt x="1" y="208"/>
                    <a:pt x="1" y="208"/>
                    <a:pt x="1" y="208"/>
                  </a:cubicBezTo>
                  <a:cubicBezTo>
                    <a:pt x="0" y="195"/>
                    <a:pt x="4" y="181"/>
                    <a:pt x="12" y="170"/>
                  </a:cubicBezTo>
                  <a:cubicBezTo>
                    <a:pt x="20" y="159"/>
                    <a:pt x="31" y="151"/>
                    <a:pt x="44" y="148"/>
                  </a:cubicBezTo>
                  <a:cubicBezTo>
                    <a:pt x="54" y="145"/>
                    <a:pt x="54" y="145"/>
                    <a:pt x="54" y="145"/>
                  </a:cubicBezTo>
                  <a:cubicBezTo>
                    <a:pt x="62" y="142"/>
                    <a:pt x="69" y="138"/>
                    <a:pt x="75" y="132"/>
                  </a:cubicBezTo>
                  <a:cubicBezTo>
                    <a:pt x="75" y="132"/>
                    <a:pt x="75" y="132"/>
                    <a:pt x="75" y="132"/>
                  </a:cubicBezTo>
                  <a:cubicBezTo>
                    <a:pt x="94" y="112"/>
                    <a:pt x="94" y="112"/>
                    <a:pt x="94" y="112"/>
                  </a:cubicBezTo>
                  <a:cubicBezTo>
                    <a:pt x="101" y="105"/>
                    <a:pt x="110" y="101"/>
                    <a:pt x="120" y="101"/>
                  </a:cubicBezTo>
                  <a:cubicBezTo>
                    <a:pt x="125" y="101"/>
                    <a:pt x="131" y="102"/>
                    <a:pt x="135" y="104"/>
                  </a:cubicBezTo>
                  <a:cubicBezTo>
                    <a:pt x="135" y="35"/>
                    <a:pt x="135" y="35"/>
                    <a:pt x="135" y="35"/>
                  </a:cubicBezTo>
                  <a:cubicBezTo>
                    <a:pt x="135" y="16"/>
                    <a:pt x="151" y="0"/>
                    <a:pt x="170" y="0"/>
                  </a:cubicBezTo>
                  <a:cubicBezTo>
                    <a:pt x="180" y="0"/>
                    <a:pt x="188" y="4"/>
                    <a:pt x="195" y="10"/>
                  </a:cubicBezTo>
                  <a:cubicBezTo>
                    <a:pt x="202" y="17"/>
                    <a:pt x="205" y="26"/>
                    <a:pt x="205" y="35"/>
                  </a:cubicBezTo>
                  <a:cubicBezTo>
                    <a:pt x="205" y="153"/>
                    <a:pt x="205" y="153"/>
                    <a:pt x="205" y="153"/>
                  </a:cubicBezTo>
                  <a:cubicBezTo>
                    <a:pt x="205" y="168"/>
                    <a:pt x="200" y="182"/>
                    <a:pt x="189" y="194"/>
                  </a:cubicBezTo>
                  <a:cubicBezTo>
                    <a:pt x="107" y="283"/>
                    <a:pt x="107" y="283"/>
                    <a:pt x="107" y="283"/>
                  </a:cubicBezTo>
                  <a:cubicBezTo>
                    <a:pt x="105" y="285"/>
                    <a:pt x="104" y="288"/>
                    <a:pt x="104" y="291"/>
                  </a:cubicBezTo>
                  <a:lnTo>
                    <a:pt x="104" y="345"/>
                  </a:lnTo>
                  <a:close/>
                  <a:moveTo>
                    <a:pt x="23" y="325"/>
                  </a:moveTo>
                  <a:cubicBezTo>
                    <a:pt x="83" y="325"/>
                    <a:pt x="83" y="325"/>
                    <a:pt x="83" y="325"/>
                  </a:cubicBezTo>
                  <a:cubicBezTo>
                    <a:pt x="83" y="291"/>
                    <a:pt x="83" y="291"/>
                    <a:pt x="83" y="291"/>
                  </a:cubicBezTo>
                  <a:cubicBezTo>
                    <a:pt x="83" y="282"/>
                    <a:pt x="86" y="275"/>
                    <a:pt x="91" y="269"/>
                  </a:cubicBezTo>
                  <a:cubicBezTo>
                    <a:pt x="174" y="179"/>
                    <a:pt x="174" y="179"/>
                    <a:pt x="174" y="179"/>
                  </a:cubicBezTo>
                  <a:cubicBezTo>
                    <a:pt x="181" y="172"/>
                    <a:pt x="184" y="163"/>
                    <a:pt x="184" y="153"/>
                  </a:cubicBezTo>
                  <a:cubicBezTo>
                    <a:pt x="185" y="35"/>
                    <a:pt x="185" y="35"/>
                    <a:pt x="185" y="35"/>
                  </a:cubicBezTo>
                  <a:cubicBezTo>
                    <a:pt x="185" y="31"/>
                    <a:pt x="183" y="28"/>
                    <a:pt x="180" y="25"/>
                  </a:cubicBezTo>
                  <a:cubicBezTo>
                    <a:pt x="178" y="22"/>
                    <a:pt x="174" y="21"/>
                    <a:pt x="170" y="21"/>
                  </a:cubicBezTo>
                  <a:cubicBezTo>
                    <a:pt x="163" y="21"/>
                    <a:pt x="156" y="27"/>
                    <a:pt x="156" y="35"/>
                  </a:cubicBezTo>
                  <a:cubicBezTo>
                    <a:pt x="156" y="133"/>
                    <a:pt x="156" y="133"/>
                    <a:pt x="156" y="133"/>
                  </a:cubicBezTo>
                  <a:cubicBezTo>
                    <a:pt x="156" y="135"/>
                    <a:pt x="156" y="136"/>
                    <a:pt x="156" y="137"/>
                  </a:cubicBezTo>
                  <a:cubicBezTo>
                    <a:pt x="156" y="139"/>
                    <a:pt x="156" y="140"/>
                    <a:pt x="156" y="142"/>
                  </a:cubicBezTo>
                  <a:cubicBezTo>
                    <a:pt x="156" y="143"/>
                    <a:pt x="156" y="143"/>
                    <a:pt x="156" y="143"/>
                  </a:cubicBezTo>
                  <a:cubicBezTo>
                    <a:pt x="156" y="143"/>
                    <a:pt x="156" y="143"/>
                    <a:pt x="156" y="143"/>
                  </a:cubicBezTo>
                  <a:cubicBezTo>
                    <a:pt x="155" y="150"/>
                    <a:pt x="151" y="157"/>
                    <a:pt x="146" y="163"/>
                  </a:cubicBezTo>
                  <a:cubicBezTo>
                    <a:pt x="100" y="210"/>
                    <a:pt x="100" y="210"/>
                    <a:pt x="100" y="210"/>
                  </a:cubicBezTo>
                  <a:cubicBezTo>
                    <a:pt x="85" y="196"/>
                    <a:pt x="85" y="196"/>
                    <a:pt x="85" y="196"/>
                  </a:cubicBezTo>
                  <a:cubicBezTo>
                    <a:pt x="131" y="148"/>
                    <a:pt x="131" y="148"/>
                    <a:pt x="131" y="148"/>
                  </a:cubicBezTo>
                  <a:cubicBezTo>
                    <a:pt x="133" y="146"/>
                    <a:pt x="135" y="143"/>
                    <a:pt x="135" y="140"/>
                  </a:cubicBezTo>
                  <a:cubicBezTo>
                    <a:pt x="135" y="135"/>
                    <a:pt x="135" y="135"/>
                    <a:pt x="135" y="135"/>
                  </a:cubicBezTo>
                  <a:cubicBezTo>
                    <a:pt x="135" y="132"/>
                    <a:pt x="133" y="129"/>
                    <a:pt x="131" y="126"/>
                  </a:cubicBezTo>
                  <a:cubicBezTo>
                    <a:pt x="128" y="124"/>
                    <a:pt x="124" y="122"/>
                    <a:pt x="120" y="122"/>
                  </a:cubicBezTo>
                  <a:cubicBezTo>
                    <a:pt x="120" y="122"/>
                    <a:pt x="120" y="122"/>
                    <a:pt x="120" y="122"/>
                  </a:cubicBezTo>
                  <a:cubicBezTo>
                    <a:pt x="116" y="122"/>
                    <a:pt x="112" y="124"/>
                    <a:pt x="109" y="127"/>
                  </a:cubicBezTo>
                  <a:cubicBezTo>
                    <a:pt x="90" y="146"/>
                    <a:pt x="90" y="146"/>
                    <a:pt x="90" y="146"/>
                  </a:cubicBezTo>
                  <a:cubicBezTo>
                    <a:pt x="82" y="155"/>
                    <a:pt x="72" y="161"/>
                    <a:pt x="60" y="165"/>
                  </a:cubicBezTo>
                  <a:cubicBezTo>
                    <a:pt x="50" y="168"/>
                    <a:pt x="50" y="168"/>
                    <a:pt x="50" y="168"/>
                  </a:cubicBezTo>
                  <a:cubicBezTo>
                    <a:pt x="33" y="173"/>
                    <a:pt x="21" y="189"/>
                    <a:pt x="22" y="207"/>
                  </a:cubicBezTo>
                  <a:cubicBezTo>
                    <a:pt x="23" y="232"/>
                    <a:pt x="23" y="232"/>
                    <a:pt x="23" y="232"/>
                  </a:cubicBezTo>
                  <a:lnTo>
                    <a:pt x="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11">
              <a:extLst>
                <a:ext uri="{FF2B5EF4-FFF2-40B4-BE49-F238E27FC236}">
                  <a16:creationId xmlns:a16="http://schemas.microsoft.com/office/drawing/2014/main" id="{2DAC1FF7-1290-4542-987F-9BA4A9ED454A}"/>
                </a:ext>
              </a:extLst>
            </p:cNvPr>
            <p:cNvSpPr>
              <a:spLocks noEditPoints="1"/>
            </p:cNvSpPr>
            <p:nvPr/>
          </p:nvSpPr>
          <p:spPr bwMode="auto">
            <a:xfrm>
              <a:off x="4735513" y="1208088"/>
              <a:ext cx="2730500" cy="2330450"/>
            </a:xfrm>
            <a:custGeom>
              <a:avLst/>
              <a:gdLst>
                <a:gd name="T0" fmla="*/ 143 w 287"/>
                <a:gd name="T1" fmla="*/ 246 h 246"/>
                <a:gd name="T2" fmla="*/ 12 w 287"/>
                <a:gd name="T3" fmla="*/ 115 h 246"/>
                <a:gd name="T4" fmla="*/ 0 w 287"/>
                <a:gd name="T5" fmla="*/ 86 h 246"/>
                <a:gd name="T6" fmla="*/ 12 w 287"/>
                <a:gd name="T7" fmla="*/ 56 h 246"/>
                <a:gd name="T8" fmla="*/ 56 w 287"/>
                <a:gd name="T9" fmla="*/ 12 h 246"/>
                <a:gd name="T10" fmla="*/ 85 w 287"/>
                <a:gd name="T11" fmla="*/ 0 h 246"/>
                <a:gd name="T12" fmla="*/ 114 w 287"/>
                <a:gd name="T13" fmla="*/ 12 h 246"/>
                <a:gd name="T14" fmla="*/ 143 w 287"/>
                <a:gd name="T15" fmla="*/ 41 h 246"/>
                <a:gd name="T16" fmla="*/ 172 w 287"/>
                <a:gd name="T17" fmla="*/ 12 h 246"/>
                <a:gd name="T18" fmla="*/ 201 w 287"/>
                <a:gd name="T19" fmla="*/ 0 h 246"/>
                <a:gd name="T20" fmla="*/ 231 w 287"/>
                <a:gd name="T21" fmla="*/ 12 h 246"/>
                <a:gd name="T22" fmla="*/ 274 w 287"/>
                <a:gd name="T23" fmla="*/ 56 h 246"/>
                <a:gd name="T24" fmla="*/ 287 w 287"/>
                <a:gd name="T25" fmla="*/ 86 h 246"/>
                <a:gd name="T26" fmla="*/ 274 w 287"/>
                <a:gd name="T27" fmla="*/ 115 h 246"/>
                <a:gd name="T28" fmla="*/ 143 w 287"/>
                <a:gd name="T29" fmla="*/ 246 h 246"/>
                <a:gd name="T30" fmla="*/ 85 w 287"/>
                <a:gd name="T31" fmla="*/ 21 h 246"/>
                <a:gd name="T32" fmla="*/ 71 w 287"/>
                <a:gd name="T33" fmla="*/ 27 h 246"/>
                <a:gd name="T34" fmla="*/ 27 w 287"/>
                <a:gd name="T35" fmla="*/ 71 h 246"/>
                <a:gd name="T36" fmla="*/ 21 w 287"/>
                <a:gd name="T37" fmla="*/ 86 h 246"/>
                <a:gd name="T38" fmla="*/ 27 w 287"/>
                <a:gd name="T39" fmla="*/ 100 h 246"/>
                <a:gd name="T40" fmla="*/ 143 w 287"/>
                <a:gd name="T41" fmla="*/ 217 h 246"/>
                <a:gd name="T42" fmla="*/ 260 w 287"/>
                <a:gd name="T43" fmla="*/ 100 h 246"/>
                <a:gd name="T44" fmla="*/ 266 w 287"/>
                <a:gd name="T45" fmla="*/ 86 h 246"/>
                <a:gd name="T46" fmla="*/ 260 w 287"/>
                <a:gd name="T47" fmla="*/ 71 h 246"/>
                <a:gd name="T48" fmla="*/ 216 w 287"/>
                <a:gd name="T49" fmla="*/ 27 h 246"/>
                <a:gd name="T50" fmla="*/ 201 w 287"/>
                <a:gd name="T51" fmla="*/ 21 h 246"/>
                <a:gd name="T52" fmla="*/ 187 w 287"/>
                <a:gd name="T53" fmla="*/ 27 h 246"/>
                <a:gd name="T54" fmla="*/ 143 w 287"/>
                <a:gd name="T55" fmla="*/ 71 h 246"/>
                <a:gd name="T56" fmla="*/ 100 w 287"/>
                <a:gd name="T57" fmla="*/ 27 h 246"/>
                <a:gd name="T58" fmla="*/ 85 w 287"/>
                <a:gd name="T59"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246">
                  <a:moveTo>
                    <a:pt x="143" y="246"/>
                  </a:moveTo>
                  <a:cubicBezTo>
                    <a:pt x="12" y="115"/>
                    <a:pt x="12" y="115"/>
                    <a:pt x="12" y="115"/>
                  </a:cubicBezTo>
                  <a:cubicBezTo>
                    <a:pt x="4" y="107"/>
                    <a:pt x="0" y="97"/>
                    <a:pt x="0" y="86"/>
                  </a:cubicBezTo>
                  <a:cubicBezTo>
                    <a:pt x="0" y="74"/>
                    <a:pt x="4" y="64"/>
                    <a:pt x="12" y="56"/>
                  </a:cubicBezTo>
                  <a:cubicBezTo>
                    <a:pt x="56" y="12"/>
                    <a:pt x="56" y="12"/>
                    <a:pt x="56" y="12"/>
                  </a:cubicBezTo>
                  <a:cubicBezTo>
                    <a:pt x="64" y="5"/>
                    <a:pt x="74" y="0"/>
                    <a:pt x="85" y="0"/>
                  </a:cubicBezTo>
                  <a:cubicBezTo>
                    <a:pt x="96" y="0"/>
                    <a:pt x="107" y="5"/>
                    <a:pt x="114" y="12"/>
                  </a:cubicBezTo>
                  <a:cubicBezTo>
                    <a:pt x="143" y="41"/>
                    <a:pt x="143" y="41"/>
                    <a:pt x="143" y="41"/>
                  </a:cubicBezTo>
                  <a:cubicBezTo>
                    <a:pt x="172" y="12"/>
                    <a:pt x="172" y="12"/>
                    <a:pt x="172" y="12"/>
                  </a:cubicBezTo>
                  <a:cubicBezTo>
                    <a:pt x="180" y="5"/>
                    <a:pt x="190" y="0"/>
                    <a:pt x="201" y="0"/>
                  </a:cubicBezTo>
                  <a:cubicBezTo>
                    <a:pt x="212" y="0"/>
                    <a:pt x="223" y="5"/>
                    <a:pt x="231" y="12"/>
                  </a:cubicBezTo>
                  <a:cubicBezTo>
                    <a:pt x="274" y="56"/>
                    <a:pt x="274" y="56"/>
                    <a:pt x="274" y="56"/>
                  </a:cubicBezTo>
                  <a:cubicBezTo>
                    <a:pt x="282" y="64"/>
                    <a:pt x="287" y="74"/>
                    <a:pt x="287" y="86"/>
                  </a:cubicBezTo>
                  <a:cubicBezTo>
                    <a:pt x="287" y="97"/>
                    <a:pt x="282" y="107"/>
                    <a:pt x="274" y="115"/>
                  </a:cubicBezTo>
                  <a:lnTo>
                    <a:pt x="143" y="246"/>
                  </a:lnTo>
                  <a:close/>
                  <a:moveTo>
                    <a:pt x="85" y="21"/>
                  </a:moveTo>
                  <a:cubicBezTo>
                    <a:pt x="80" y="21"/>
                    <a:pt x="74" y="23"/>
                    <a:pt x="71" y="27"/>
                  </a:cubicBezTo>
                  <a:cubicBezTo>
                    <a:pt x="27" y="71"/>
                    <a:pt x="27" y="71"/>
                    <a:pt x="27" y="71"/>
                  </a:cubicBezTo>
                  <a:cubicBezTo>
                    <a:pt x="23" y="75"/>
                    <a:pt x="21" y="80"/>
                    <a:pt x="21" y="86"/>
                  </a:cubicBezTo>
                  <a:cubicBezTo>
                    <a:pt x="21" y="91"/>
                    <a:pt x="23" y="96"/>
                    <a:pt x="27" y="100"/>
                  </a:cubicBezTo>
                  <a:cubicBezTo>
                    <a:pt x="143" y="217"/>
                    <a:pt x="143" y="217"/>
                    <a:pt x="143" y="217"/>
                  </a:cubicBezTo>
                  <a:cubicBezTo>
                    <a:pt x="260" y="100"/>
                    <a:pt x="260" y="100"/>
                    <a:pt x="260" y="100"/>
                  </a:cubicBezTo>
                  <a:cubicBezTo>
                    <a:pt x="264" y="96"/>
                    <a:pt x="266" y="91"/>
                    <a:pt x="266" y="86"/>
                  </a:cubicBezTo>
                  <a:cubicBezTo>
                    <a:pt x="266" y="80"/>
                    <a:pt x="264" y="75"/>
                    <a:pt x="260" y="71"/>
                  </a:cubicBezTo>
                  <a:cubicBezTo>
                    <a:pt x="216" y="27"/>
                    <a:pt x="216" y="27"/>
                    <a:pt x="216" y="27"/>
                  </a:cubicBezTo>
                  <a:cubicBezTo>
                    <a:pt x="212" y="23"/>
                    <a:pt x="207" y="21"/>
                    <a:pt x="201" y="21"/>
                  </a:cubicBezTo>
                  <a:cubicBezTo>
                    <a:pt x="196" y="21"/>
                    <a:pt x="191" y="23"/>
                    <a:pt x="187" y="27"/>
                  </a:cubicBezTo>
                  <a:cubicBezTo>
                    <a:pt x="143" y="71"/>
                    <a:pt x="143" y="71"/>
                    <a:pt x="143" y="71"/>
                  </a:cubicBezTo>
                  <a:cubicBezTo>
                    <a:pt x="100" y="27"/>
                    <a:pt x="100" y="27"/>
                    <a:pt x="100" y="27"/>
                  </a:cubicBezTo>
                  <a:cubicBezTo>
                    <a:pt x="96" y="23"/>
                    <a:pt x="91" y="21"/>
                    <a:pt x="8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9" name="Group 178">
            <a:extLst>
              <a:ext uri="{FF2B5EF4-FFF2-40B4-BE49-F238E27FC236}">
                <a16:creationId xmlns:a16="http://schemas.microsoft.com/office/drawing/2014/main" id="{E0B595E0-3EDF-8A44-A3A8-6869554FEE63}"/>
              </a:ext>
            </a:extLst>
          </p:cNvPr>
          <p:cNvGrpSpPr/>
          <p:nvPr/>
        </p:nvGrpSpPr>
        <p:grpSpPr>
          <a:xfrm>
            <a:off x="6203674" y="4917329"/>
            <a:ext cx="193183" cy="242921"/>
            <a:chOff x="3436938" y="1293813"/>
            <a:chExt cx="425450" cy="534987"/>
          </a:xfrm>
          <a:solidFill>
            <a:srgbClr val="7D3F98"/>
          </a:solidFill>
        </p:grpSpPr>
        <p:sp>
          <p:nvSpPr>
            <p:cNvPr id="180" name="Freeform 20">
              <a:extLst>
                <a:ext uri="{FF2B5EF4-FFF2-40B4-BE49-F238E27FC236}">
                  <a16:creationId xmlns:a16="http://schemas.microsoft.com/office/drawing/2014/main" id="{9ABBE472-0AAA-7D44-AEAA-D2667C438067}"/>
                </a:ext>
              </a:extLst>
            </p:cNvPr>
            <p:cNvSpPr>
              <a:spLocks noEditPoints="1"/>
            </p:cNvSpPr>
            <p:nvPr/>
          </p:nvSpPr>
          <p:spPr bwMode="auto">
            <a:xfrm>
              <a:off x="3436938" y="1293813"/>
              <a:ext cx="425450" cy="534987"/>
            </a:xfrm>
            <a:custGeom>
              <a:avLst/>
              <a:gdLst>
                <a:gd name="T0" fmla="*/ 268 w 268"/>
                <a:gd name="T1" fmla="*/ 337 h 337"/>
                <a:gd name="T2" fmla="*/ 34 w 268"/>
                <a:gd name="T3" fmla="*/ 337 h 337"/>
                <a:gd name="T4" fmla="*/ 34 w 268"/>
                <a:gd name="T5" fmla="*/ 305 h 337"/>
                <a:gd name="T6" fmla="*/ 0 w 268"/>
                <a:gd name="T7" fmla="*/ 305 h 337"/>
                <a:gd name="T8" fmla="*/ 0 w 268"/>
                <a:gd name="T9" fmla="*/ 0 h 337"/>
                <a:gd name="T10" fmla="*/ 236 w 268"/>
                <a:gd name="T11" fmla="*/ 0 h 337"/>
                <a:gd name="T12" fmla="*/ 236 w 268"/>
                <a:gd name="T13" fmla="*/ 24 h 337"/>
                <a:gd name="T14" fmla="*/ 268 w 268"/>
                <a:gd name="T15" fmla="*/ 24 h 337"/>
                <a:gd name="T16" fmla="*/ 268 w 268"/>
                <a:gd name="T17" fmla="*/ 337 h 337"/>
                <a:gd name="T18" fmla="*/ 49 w 268"/>
                <a:gd name="T19" fmla="*/ 322 h 337"/>
                <a:gd name="T20" fmla="*/ 253 w 268"/>
                <a:gd name="T21" fmla="*/ 322 h 337"/>
                <a:gd name="T22" fmla="*/ 253 w 268"/>
                <a:gd name="T23" fmla="*/ 39 h 337"/>
                <a:gd name="T24" fmla="*/ 236 w 268"/>
                <a:gd name="T25" fmla="*/ 39 h 337"/>
                <a:gd name="T26" fmla="*/ 236 w 268"/>
                <a:gd name="T27" fmla="*/ 305 h 337"/>
                <a:gd name="T28" fmla="*/ 49 w 268"/>
                <a:gd name="T29" fmla="*/ 305 h 337"/>
                <a:gd name="T30" fmla="*/ 49 w 268"/>
                <a:gd name="T31" fmla="*/ 322 h 337"/>
                <a:gd name="T32" fmla="*/ 15 w 268"/>
                <a:gd name="T33" fmla="*/ 290 h 337"/>
                <a:gd name="T34" fmla="*/ 221 w 268"/>
                <a:gd name="T35" fmla="*/ 290 h 337"/>
                <a:gd name="T36" fmla="*/ 221 w 268"/>
                <a:gd name="T37" fmla="*/ 15 h 337"/>
                <a:gd name="T38" fmla="*/ 15 w 268"/>
                <a:gd name="T39" fmla="*/ 15 h 337"/>
                <a:gd name="T40" fmla="*/ 15 w 268"/>
                <a:gd name="T41" fmla="*/ 29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37">
                  <a:moveTo>
                    <a:pt x="268" y="337"/>
                  </a:moveTo>
                  <a:lnTo>
                    <a:pt x="34" y="337"/>
                  </a:lnTo>
                  <a:lnTo>
                    <a:pt x="34" y="305"/>
                  </a:lnTo>
                  <a:lnTo>
                    <a:pt x="0" y="305"/>
                  </a:lnTo>
                  <a:lnTo>
                    <a:pt x="0" y="0"/>
                  </a:lnTo>
                  <a:lnTo>
                    <a:pt x="236" y="0"/>
                  </a:lnTo>
                  <a:lnTo>
                    <a:pt x="236" y="24"/>
                  </a:lnTo>
                  <a:lnTo>
                    <a:pt x="268" y="24"/>
                  </a:lnTo>
                  <a:lnTo>
                    <a:pt x="268" y="337"/>
                  </a:lnTo>
                  <a:close/>
                  <a:moveTo>
                    <a:pt x="49" y="322"/>
                  </a:moveTo>
                  <a:lnTo>
                    <a:pt x="253" y="322"/>
                  </a:lnTo>
                  <a:lnTo>
                    <a:pt x="253" y="39"/>
                  </a:lnTo>
                  <a:lnTo>
                    <a:pt x="236" y="39"/>
                  </a:lnTo>
                  <a:lnTo>
                    <a:pt x="236" y="305"/>
                  </a:lnTo>
                  <a:lnTo>
                    <a:pt x="49" y="305"/>
                  </a:lnTo>
                  <a:lnTo>
                    <a:pt x="49" y="322"/>
                  </a:lnTo>
                  <a:close/>
                  <a:moveTo>
                    <a:pt x="15" y="290"/>
                  </a:moveTo>
                  <a:lnTo>
                    <a:pt x="221" y="290"/>
                  </a:lnTo>
                  <a:lnTo>
                    <a:pt x="221" y="15"/>
                  </a:lnTo>
                  <a:lnTo>
                    <a:pt x="15" y="15"/>
                  </a:lnTo>
                  <a:lnTo>
                    <a:pt x="15"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Rectangle 21">
              <a:extLst>
                <a:ext uri="{FF2B5EF4-FFF2-40B4-BE49-F238E27FC236}">
                  <a16:creationId xmlns:a16="http://schemas.microsoft.com/office/drawing/2014/main" id="{92682515-7F91-F541-A578-7AC2270E66C5}"/>
                </a:ext>
              </a:extLst>
            </p:cNvPr>
            <p:cNvSpPr>
              <a:spLocks noChangeArrowheads="1"/>
            </p:cNvSpPr>
            <p:nvPr/>
          </p:nvSpPr>
          <p:spPr bwMode="auto">
            <a:xfrm>
              <a:off x="3486151" y="1609725"/>
              <a:ext cx="152400" cy="238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Rectangle 22">
              <a:extLst>
                <a:ext uri="{FF2B5EF4-FFF2-40B4-BE49-F238E27FC236}">
                  <a16:creationId xmlns:a16="http://schemas.microsoft.com/office/drawing/2014/main" id="{FF47475F-25B4-4847-88D1-639033265B57}"/>
                </a:ext>
              </a:extLst>
            </p:cNvPr>
            <p:cNvSpPr>
              <a:spLocks noChangeArrowheads="1"/>
            </p:cNvSpPr>
            <p:nvPr/>
          </p:nvSpPr>
          <p:spPr bwMode="auto">
            <a:xfrm>
              <a:off x="3484563" y="1438275"/>
              <a:ext cx="268288" cy="238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3" name="Rectangle 23">
              <a:extLst>
                <a:ext uri="{FF2B5EF4-FFF2-40B4-BE49-F238E27FC236}">
                  <a16:creationId xmlns:a16="http://schemas.microsoft.com/office/drawing/2014/main" id="{F4B45383-41A3-744F-B716-CC6B7DC51B03}"/>
                </a:ext>
              </a:extLst>
            </p:cNvPr>
            <p:cNvSpPr>
              <a:spLocks noChangeArrowheads="1"/>
            </p:cNvSpPr>
            <p:nvPr/>
          </p:nvSpPr>
          <p:spPr bwMode="auto">
            <a:xfrm>
              <a:off x="3484563" y="1495425"/>
              <a:ext cx="268288" cy="238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Rectangle 24">
              <a:extLst>
                <a:ext uri="{FF2B5EF4-FFF2-40B4-BE49-F238E27FC236}">
                  <a16:creationId xmlns:a16="http://schemas.microsoft.com/office/drawing/2014/main" id="{CE5EF9CE-7733-AE45-97B6-BBCDBCA7BAD8}"/>
                </a:ext>
              </a:extLst>
            </p:cNvPr>
            <p:cNvSpPr>
              <a:spLocks noChangeArrowheads="1"/>
            </p:cNvSpPr>
            <p:nvPr/>
          </p:nvSpPr>
          <p:spPr bwMode="auto">
            <a:xfrm>
              <a:off x="3484563" y="1552575"/>
              <a:ext cx="268288" cy="238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85" name="Picture 184">
            <a:extLst>
              <a:ext uri="{FF2B5EF4-FFF2-40B4-BE49-F238E27FC236}">
                <a16:creationId xmlns:a16="http://schemas.microsoft.com/office/drawing/2014/main" id="{0FFA1614-93B7-3043-BF1F-36C1995099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24610" y="3925567"/>
            <a:ext cx="532396" cy="532396"/>
          </a:xfrm>
          <a:prstGeom prst="rect">
            <a:avLst/>
          </a:prstGeom>
        </p:spPr>
      </p:pic>
    </p:spTree>
    <p:extLst>
      <p:ext uri="{BB962C8B-B14F-4D97-AF65-F5344CB8AC3E}">
        <p14:creationId xmlns:p14="http://schemas.microsoft.com/office/powerpoint/2010/main" val="404141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77240"/>
            <a:ext cx="2863748" cy="1690242"/>
          </a:xfrm>
        </p:spPr>
        <p:txBody>
          <a:bodyPr/>
          <a:lstStyle/>
          <a:p>
            <a:pPr algn="l">
              <a:lnSpc>
                <a:spcPct val="100000"/>
              </a:lnSpc>
            </a:pPr>
            <a:r>
              <a:rPr lang="en-US" dirty="0">
                <a:solidFill>
                  <a:srgbClr val="0A4B8C"/>
                </a:solidFill>
                <a:latin typeface="+mn-lt"/>
              </a:rPr>
              <a:t>24-Hour </a:t>
            </a:r>
            <a:br>
              <a:rPr lang="en-US" dirty="0">
                <a:solidFill>
                  <a:srgbClr val="0A4B8C"/>
                </a:solidFill>
                <a:latin typeface="+mn-lt"/>
              </a:rPr>
            </a:br>
            <a:r>
              <a:rPr lang="en-US" dirty="0">
                <a:solidFill>
                  <a:srgbClr val="0A4B8C"/>
                </a:solidFill>
                <a:latin typeface="+mn-lt"/>
              </a:rPr>
              <a:t>Nurse Line</a:t>
            </a:r>
            <a:r>
              <a:rPr lang="en-US" b="0" dirty="0">
                <a:solidFill>
                  <a:srgbClr val="0A4B8C"/>
                </a:solidFill>
                <a:latin typeface="+mn-lt"/>
              </a:rPr>
              <a:t> </a:t>
            </a:r>
            <a:br>
              <a:rPr lang="en-US" dirty="0">
                <a:solidFill>
                  <a:srgbClr val="0A4B8C"/>
                </a:solidFill>
                <a:latin typeface="+mn-lt"/>
              </a:rPr>
            </a:br>
            <a:r>
              <a:rPr lang="en-US" sz="2400" b="0" dirty="0">
                <a:solidFill>
                  <a:srgbClr val="0A4B8C"/>
                </a:solidFill>
                <a:latin typeface="+mn-lt"/>
              </a:rPr>
              <a:t>Health information is</a:t>
            </a:r>
            <a:r>
              <a:rPr lang="en-US" sz="2400" b="0" dirty="0">
                <a:solidFill>
                  <a:srgbClr val="0A4B8C"/>
                </a:solidFill>
                <a:latin typeface="+mn-lt"/>
                <a:ea typeface="Domaine Disp" charset="0"/>
                <a:cs typeface="Domaine Disp" charset="0"/>
              </a:rPr>
              <a:t> a phone call away</a:t>
            </a:r>
          </a:p>
        </p:txBody>
      </p:sp>
      <p:pic>
        <p:nvPicPr>
          <p:cNvPr id="14" name="Picture Placeholder 13">
            <a:extLst>
              <a:ext uri="{FF2B5EF4-FFF2-40B4-BE49-F238E27FC236}">
                <a16:creationId xmlns:a16="http://schemas.microsoft.com/office/drawing/2014/main" id="{F9098FC2-A233-CF4B-94CC-321D79BF9E12}"/>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4264182" y="384048"/>
            <a:ext cx="7543800" cy="5724144"/>
          </a:xfrm>
        </p:spPr>
      </p:pic>
      <p:sp>
        <p:nvSpPr>
          <p:cNvPr id="17" name="TextBox 16"/>
          <p:cNvSpPr txBox="1"/>
          <p:nvPr/>
        </p:nvSpPr>
        <p:spPr>
          <a:xfrm>
            <a:off x="660400" y="2913191"/>
            <a:ext cx="3327400" cy="2954655"/>
          </a:xfrm>
          <a:prstGeom prst="rect">
            <a:avLst/>
          </a:prstGeom>
          <a:noFill/>
          <a:ln>
            <a:noFill/>
          </a:ln>
        </p:spPr>
        <p:txBody>
          <a:bodyPr wrap="square" lIns="91440" tIns="45720" rIns="91440" bIns="45720" rtlCol="0" anchor="ctr">
            <a:spAutoFit/>
          </a:bodyPr>
          <a:lstStyle/>
          <a:p>
            <a:pPr marL="285750" indent="-285750">
              <a:spcAft>
                <a:spcPts val="1800"/>
              </a:spcAft>
              <a:buFont typeface="Arial"/>
              <a:buChar char="•"/>
            </a:pPr>
            <a:r>
              <a:rPr lang="en-US" sz="1400" dirty="0">
                <a:solidFill>
                  <a:srgbClr val="0A4B8C"/>
                </a:solidFill>
                <a:ea typeface="+mn-lt"/>
                <a:cs typeface="+mn-lt"/>
              </a:rPr>
              <a:t>Get information on a wide range </a:t>
            </a:r>
            <a:br>
              <a:rPr lang="en-US" sz="1400" dirty="0">
                <a:solidFill>
                  <a:srgbClr val="0A4B8C"/>
                </a:solidFill>
                <a:ea typeface="+mn-lt"/>
                <a:cs typeface="+mn-lt"/>
              </a:rPr>
            </a:br>
            <a:r>
              <a:rPr lang="en-US" sz="1400" dirty="0">
                <a:solidFill>
                  <a:srgbClr val="0A4B8C"/>
                </a:solidFill>
                <a:ea typeface="+mn-lt"/>
                <a:cs typeface="+mn-lt"/>
              </a:rPr>
              <a:t>of health and wellness topics </a:t>
            </a:r>
            <a:endParaRPr lang="en-US" sz="1400" dirty="0">
              <a:solidFill>
                <a:srgbClr val="0A4B8C"/>
              </a:solidFill>
              <a:cs typeface="Arial"/>
            </a:endParaRPr>
          </a:p>
          <a:p>
            <a:pPr marL="285750" indent="-285750">
              <a:spcAft>
                <a:spcPts val="1800"/>
              </a:spcAft>
              <a:buFont typeface="Arial"/>
              <a:buChar char="•"/>
            </a:pPr>
            <a:r>
              <a:rPr lang="en-US" sz="1400" dirty="0">
                <a:solidFill>
                  <a:srgbClr val="0A4B8C"/>
                </a:solidFill>
                <a:ea typeface="+mn-lt"/>
                <a:cs typeface="+mn-lt"/>
              </a:rPr>
              <a:t>Make better health care decisions </a:t>
            </a:r>
          </a:p>
          <a:p>
            <a:pPr marL="285750" indent="-285750">
              <a:spcAft>
                <a:spcPts val="1800"/>
              </a:spcAft>
              <a:buFont typeface="Arial"/>
              <a:buChar char="•"/>
            </a:pPr>
            <a:r>
              <a:rPr lang="en-US" sz="1400" dirty="0">
                <a:solidFill>
                  <a:srgbClr val="0A4B8C"/>
                </a:solidFill>
                <a:ea typeface="+mn-lt"/>
                <a:cs typeface="+mn-lt"/>
              </a:rPr>
              <a:t>Find out more about a medical </a:t>
            </a:r>
            <a:br>
              <a:rPr lang="en-US" sz="1400" dirty="0">
                <a:solidFill>
                  <a:srgbClr val="0A4B8C"/>
                </a:solidFill>
                <a:ea typeface="+mn-lt"/>
                <a:cs typeface="+mn-lt"/>
              </a:rPr>
            </a:br>
            <a:r>
              <a:rPr lang="en-US" sz="1400" dirty="0">
                <a:solidFill>
                  <a:srgbClr val="0A4B8C"/>
                </a:solidFill>
                <a:ea typeface="+mn-lt"/>
                <a:cs typeface="+mn-lt"/>
              </a:rPr>
              <a:t>test or procedure</a:t>
            </a:r>
          </a:p>
          <a:p>
            <a:pPr marL="285750" indent="-285750">
              <a:spcAft>
                <a:spcPts val="1800"/>
              </a:spcAft>
              <a:buFont typeface="Arial"/>
              <a:buChar char="•"/>
            </a:pPr>
            <a:r>
              <a:rPr lang="en-US" sz="1400" dirty="0">
                <a:solidFill>
                  <a:srgbClr val="0A4B8C"/>
                </a:solidFill>
                <a:ea typeface="+mn-lt"/>
                <a:cs typeface="+mn-lt"/>
              </a:rPr>
              <a:t>Get help preparing for a visit </a:t>
            </a:r>
            <a:br>
              <a:rPr lang="en-US" sz="1400" dirty="0">
                <a:solidFill>
                  <a:srgbClr val="0A4B8C"/>
                </a:solidFill>
                <a:ea typeface="+mn-lt"/>
                <a:cs typeface="+mn-lt"/>
              </a:rPr>
            </a:br>
            <a:r>
              <a:rPr lang="en-US" sz="1400" dirty="0">
                <a:solidFill>
                  <a:srgbClr val="0A4B8C"/>
                </a:solidFill>
                <a:ea typeface="+mn-lt"/>
                <a:cs typeface="+mn-lt"/>
              </a:rPr>
              <a:t>to your doctor </a:t>
            </a:r>
            <a:endParaRPr lang="en-US" sz="1400" dirty="0">
              <a:solidFill>
                <a:srgbClr val="0A4B8C"/>
              </a:solidFill>
              <a:cs typeface="Arial"/>
            </a:endParaRPr>
          </a:p>
          <a:p>
            <a:pPr marL="285750" indent="-285750">
              <a:spcAft>
                <a:spcPts val="1800"/>
              </a:spcAft>
              <a:buFont typeface="Arial"/>
              <a:buChar char="•"/>
            </a:pPr>
            <a:r>
              <a:rPr lang="en-US" sz="1400" dirty="0">
                <a:solidFill>
                  <a:srgbClr val="0A4B8C"/>
                </a:solidFill>
                <a:ea typeface="+mn-lt"/>
                <a:cs typeface="+mn-lt"/>
              </a:rPr>
              <a:t>Receive emails with links to videos related to your question or topic</a:t>
            </a:r>
            <a:endParaRPr lang="en-US" sz="1400" dirty="0">
              <a:solidFill>
                <a:srgbClr val="0A4B8C"/>
              </a:solidFill>
              <a:cs typeface="Arial"/>
            </a:endParaRPr>
          </a:p>
        </p:txBody>
      </p:sp>
      <p:cxnSp>
        <p:nvCxnSpPr>
          <p:cNvPr id="6" name="Straight Connector 5"/>
          <p:cNvCxnSpPr/>
          <p:nvPr/>
        </p:nvCxnSpPr>
        <p:spPr>
          <a:xfrm>
            <a:off x="-6019800" y="2390782"/>
            <a:ext cx="4780547"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F82078-DCE3-6B41-A0DC-4A7FDFF002A4}"/>
              </a:ext>
              <a:ext uri="{C183D7F6-B498-43B3-948B-1728B52AA6E4}">
                <adec:decorative xmlns:adec="http://schemas.microsoft.com/office/drawing/2017/decorative" val="1"/>
              </a:ext>
            </a:extLst>
          </p:cNvPr>
          <p:cNvCxnSpPr>
            <a:cxnSpLocks/>
          </p:cNvCxnSpPr>
          <p:nvPr/>
        </p:nvCxnSpPr>
        <p:spPr>
          <a:xfrm>
            <a:off x="685800" y="2572088"/>
            <a:ext cx="660400" cy="0"/>
          </a:xfrm>
          <a:prstGeom prst="line">
            <a:avLst/>
          </a:prstGeom>
          <a:ln>
            <a:solidFill>
              <a:srgbClr val="0A4B8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34156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7948-5131-D94B-A11D-AEA3B3BCBB07}"/>
              </a:ext>
            </a:extLst>
          </p:cNvPr>
          <p:cNvSpPr>
            <a:spLocks noGrp="1"/>
          </p:cNvSpPr>
          <p:nvPr>
            <p:ph type="title"/>
          </p:nvPr>
        </p:nvSpPr>
        <p:spPr>
          <a:xfrm>
            <a:off x="8525608" y="2353322"/>
            <a:ext cx="2991721" cy="1690242"/>
          </a:xfrm>
        </p:spPr>
        <p:txBody>
          <a:bodyPr/>
          <a:lstStyle/>
          <a:p>
            <a:pPr lvl="0" defTabSz="914400">
              <a:lnSpc>
                <a:spcPct val="100000"/>
              </a:lnSpc>
              <a:spcBef>
                <a:spcPts val="0"/>
              </a:spcBef>
              <a:defRPr/>
            </a:pPr>
            <a:r>
              <a:rPr lang="en-US" b="0" dirty="0">
                <a:solidFill>
                  <a:srgbClr val="FFFFFF"/>
                </a:solidFill>
                <a:cs typeface="Open Sans Light"/>
              </a:rPr>
              <a:t>Talk to a doctor </a:t>
            </a:r>
            <a:r>
              <a:rPr lang="en-US" dirty="0">
                <a:solidFill>
                  <a:srgbClr val="FFFFFF"/>
                </a:solidFill>
                <a:ea typeface="Domaine Disp" charset="0"/>
                <a:cs typeface="Domaine Disp" charset="0"/>
              </a:rPr>
              <a:t>anytime</a:t>
            </a:r>
            <a:r>
              <a:rPr lang="en-US" b="0" dirty="0">
                <a:solidFill>
                  <a:srgbClr val="FFFFFF"/>
                </a:solidFill>
                <a:ea typeface="Domaine Disp" charset="0"/>
                <a:cs typeface="Domaine Disp" charset="0"/>
              </a:rPr>
              <a:t>,</a:t>
            </a:r>
            <a:br>
              <a:rPr lang="en-US" b="0" dirty="0">
                <a:solidFill>
                  <a:srgbClr val="FFFFFF"/>
                </a:solidFill>
                <a:ea typeface="Domaine Disp" charset="0"/>
                <a:cs typeface="Domaine Disp" charset="0"/>
              </a:rPr>
            </a:br>
            <a:r>
              <a:rPr lang="en-US" dirty="0">
                <a:solidFill>
                  <a:srgbClr val="FFFFFF"/>
                </a:solidFill>
                <a:ea typeface="Domaine Disp" charset="0"/>
                <a:cs typeface="Domaine Disp" charset="0"/>
              </a:rPr>
              <a:t>anywhere</a:t>
            </a:r>
            <a:endParaRPr lang="en-US" dirty="0"/>
          </a:p>
        </p:txBody>
      </p:sp>
      <p:sp>
        <p:nvSpPr>
          <p:cNvPr id="4" name="TextBox 3">
            <a:extLst>
              <a:ext uri="{FF2B5EF4-FFF2-40B4-BE49-F238E27FC236}">
                <a16:creationId xmlns:a16="http://schemas.microsoft.com/office/drawing/2014/main" id="{16CD4A52-59FF-5248-9A29-759193698C81}"/>
              </a:ext>
            </a:extLst>
          </p:cNvPr>
          <p:cNvSpPr txBox="1"/>
          <p:nvPr/>
        </p:nvSpPr>
        <p:spPr>
          <a:xfrm>
            <a:off x="397889" y="5136787"/>
            <a:ext cx="7550355" cy="967042"/>
          </a:xfrm>
          <a:prstGeom prst="rect">
            <a:avLst/>
          </a:prstGeom>
          <a:noFill/>
        </p:spPr>
        <p:txBody>
          <a:bodyPr wrap="square" lIns="91440" tIns="0" rIns="0" bIns="0" rtlCol="0">
            <a:noAutofit/>
          </a:bodyPr>
          <a:lstStyle/>
          <a:p>
            <a:pPr marL="174625" marR="0" lvl="0" indent="-61913" algn="l" defTabSz="456758" rtl="0" eaLnBrk="1" fontAlgn="base" latinLnBrk="0" hangingPunct="1">
              <a:lnSpc>
                <a:spcPct val="100000"/>
              </a:lnSpc>
              <a:spcBef>
                <a:spcPts val="600"/>
              </a:spcBef>
              <a:spcAft>
                <a:spcPts val="0"/>
              </a:spcAft>
              <a:buClrTx/>
              <a:buSzTx/>
              <a:buFontTx/>
              <a:buNone/>
              <a:tabLst/>
              <a:defRPr/>
            </a:pPr>
            <a:r>
              <a:rPr kumimoji="0" lang="en-US" sz="900" b="0" i="0" u="none" strike="noStrike" kern="0" cap="none" spc="0" normalizeH="0" noProof="0" dirty="0">
                <a:ln>
                  <a:noFill/>
                </a:ln>
                <a:solidFill>
                  <a:schemeClr val="tx2"/>
                </a:solidFill>
                <a:effectLst/>
                <a:uLnTx/>
                <a:uFillTx/>
                <a:ea typeface="+mn-ea"/>
                <a:cs typeface="Open Sans Light"/>
              </a:rPr>
              <a:t>*Teladoc can answer questions about the virus, assess your risk, and provide support to help relieve symptoms.</a:t>
            </a:r>
            <a:br>
              <a:rPr kumimoji="0" lang="en-US" sz="900" b="0" i="0" u="none" strike="noStrike" kern="0" cap="none" spc="0" normalizeH="0" noProof="0" dirty="0">
                <a:ln>
                  <a:noFill/>
                </a:ln>
                <a:solidFill>
                  <a:schemeClr val="tx2"/>
                </a:solidFill>
                <a:effectLst/>
                <a:uLnTx/>
                <a:uFillTx/>
                <a:ea typeface="+mn-ea"/>
                <a:cs typeface="Open Sans Light"/>
              </a:rPr>
            </a:br>
            <a:r>
              <a:rPr kumimoji="0" lang="en-US" sz="900" b="0" i="0" u="none" strike="noStrike" kern="0" cap="none" spc="0" normalizeH="0" noProof="0" dirty="0">
                <a:ln>
                  <a:noFill/>
                </a:ln>
                <a:solidFill>
                  <a:schemeClr val="tx2"/>
                </a:solidFill>
                <a:effectLst/>
                <a:uLnTx/>
                <a:uFillTx/>
                <a:ea typeface="+mn-ea"/>
                <a:cs typeface="Open Sans Light"/>
              </a:rPr>
              <a:t>Due to COVID-19, the need for our care has never been greater and wait times can be a few hours.</a:t>
            </a:r>
          </a:p>
          <a:p>
            <a:pPr marR="0" lvl="0" indent="60325" algn="l" defTabSz="456758" rtl="0" eaLnBrk="1" fontAlgn="base"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dirty="0">
                <a:ln>
                  <a:noFill/>
                </a:ln>
                <a:solidFill>
                  <a:schemeClr val="tx2"/>
                </a:solidFill>
                <a:effectLst/>
                <a:uLnTx/>
                <a:uFillTx/>
                <a:ea typeface="+mn-ea"/>
                <a:cs typeface="Open Sans Light"/>
              </a:rPr>
              <a:t>**Idaho is video only; Arkansas and Delaware require video for first visit every 24 months.</a:t>
            </a:r>
          </a:p>
          <a:p>
            <a:pPr marR="0" lvl="0" indent="57150" algn="l" defTabSz="456758" rtl="0" eaLnBrk="1" fontAlgn="base" latinLnBrk="0" hangingPunct="1">
              <a:lnSpc>
                <a:spcPct val="100000"/>
              </a:lnSpc>
              <a:spcBef>
                <a:spcPts val="800"/>
              </a:spcBef>
              <a:spcAft>
                <a:spcPts val="0"/>
              </a:spcAft>
              <a:buClrTx/>
              <a:buSzTx/>
              <a:buFontTx/>
              <a:buNone/>
              <a:tabLst/>
              <a:defRPr/>
            </a:pPr>
            <a:r>
              <a:rPr kumimoji="0" lang="en-US" sz="900" b="0" i="0" u="none" strike="noStrike" kern="0" cap="none" spc="0" normalizeH="0" baseline="0" noProof="0" dirty="0">
                <a:ln>
                  <a:noFill/>
                </a:ln>
                <a:solidFill>
                  <a:schemeClr val="tx2"/>
                </a:solidFill>
                <a:effectLst/>
                <a:uLnTx/>
                <a:uFillTx/>
                <a:ea typeface="+mn-ea"/>
                <a:cs typeface="Open Sans Light"/>
              </a:rPr>
              <a:t>   Optional for self-funded plans.</a:t>
            </a:r>
          </a:p>
        </p:txBody>
      </p:sp>
      <p:cxnSp>
        <p:nvCxnSpPr>
          <p:cNvPr id="15" name="Straight Connector 14">
            <a:extLst>
              <a:ext uri="{FF2B5EF4-FFF2-40B4-BE49-F238E27FC236}">
                <a16:creationId xmlns:a16="http://schemas.microsoft.com/office/drawing/2014/main" id="{83E8B44B-B51F-034A-BE37-5A3CF5612A79}"/>
              </a:ext>
            </a:extLst>
          </p:cNvPr>
          <p:cNvCxnSpPr/>
          <p:nvPr/>
        </p:nvCxnSpPr>
        <p:spPr>
          <a:xfrm>
            <a:off x="9707525" y="3963708"/>
            <a:ext cx="648586" cy="0"/>
          </a:xfrm>
          <a:prstGeom prst="line">
            <a:avLst/>
          </a:prstGeom>
          <a:ln w="19050" cmpd="sng">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object 4">
            <a:extLst>
              <a:ext uri="{FF2B5EF4-FFF2-40B4-BE49-F238E27FC236}">
                <a16:creationId xmlns:a16="http://schemas.microsoft.com/office/drawing/2014/main" id="{02DA6293-AD5E-AF46-8530-7CCEB24EF9C6}"/>
              </a:ext>
            </a:extLst>
          </p:cNvPr>
          <p:cNvSpPr txBox="1">
            <a:spLocks/>
          </p:cNvSpPr>
          <p:nvPr/>
        </p:nvSpPr>
        <p:spPr>
          <a:xfrm>
            <a:off x="397889" y="1051560"/>
            <a:ext cx="7550355" cy="810960"/>
          </a:xfrm>
          <a:prstGeom prst="rect">
            <a:avLst/>
          </a:prstGeom>
        </p:spPr>
        <p:txBody>
          <a:bodyPr vert="horz" wrap="square" lIns="0" tIns="41117" rIns="0" bIns="0" rtlCol="0">
            <a:spAutoFit/>
          </a:bodyPr>
          <a:lstStyle>
            <a:lvl1pPr>
              <a:defRPr sz="2200" b="0" i="0">
                <a:solidFill>
                  <a:srgbClr val="5C2F92"/>
                </a:solidFill>
                <a:latin typeface="Effra-Light"/>
                <a:ea typeface="+mj-ea"/>
                <a:cs typeface="Effra-Light"/>
              </a:defRPr>
            </a:lvl1pPr>
          </a:lstStyle>
          <a:p>
            <a:pPr marL="12094" marR="4838" lvl="0" indent="0" algn="ctr" defTabSz="914400" rtl="0" eaLnBrk="1" fontAlgn="auto" latinLnBrk="0" hangingPunct="1">
              <a:lnSpc>
                <a:spcPct val="100000"/>
              </a:lnSpc>
              <a:spcBef>
                <a:spcPts val="324"/>
              </a:spcBef>
              <a:spcAft>
                <a:spcPts val="0"/>
              </a:spcAft>
              <a:buClrTx/>
              <a:buSzTx/>
              <a:buFontTx/>
              <a:buNone/>
              <a:tabLst/>
              <a:defRPr/>
            </a:pPr>
            <a:r>
              <a:rPr kumimoji="0" lang="en-US" sz="3600" b="1" i="0" u="none" strike="noStrike" kern="1200" cap="none" spc="-76" normalizeH="0" baseline="0" noProof="0" dirty="0">
                <a:ln>
                  <a:noFill/>
                </a:ln>
                <a:solidFill>
                  <a:srgbClr val="7D3F98"/>
                </a:solidFill>
                <a:effectLst/>
                <a:uLnTx/>
                <a:uFillTx/>
                <a:latin typeface="+mn-lt"/>
                <a:ea typeface="Open Sans" charset="0"/>
                <a:cs typeface="Arial" panose="020B0604020202020204" pitchFamily="34" charset="0"/>
              </a:rPr>
              <a:t>24/7 access </a:t>
            </a:r>
            <a:r>
              <a:rPr kumimoji="0" lang="en-US" sz="2600" b="0" i="0" u="none" strike="noStrike" kern="1200" cap="none" spc="-76" normalizeH="0" baseline="0" noProof="0" dirty="0">
                <a:ln>
                  <a:noFill/>
                </a:ln>
                <a:solidFill>
                  <a:srgbClr val="414141"/>
                </a:solidFill>
                <a:effectLst/>
                <a:uLnTx/>
                <a:uFillTx/>
                <a:latin typeface="+mn-lt"/>
                <a:ea typeface="Open Sans" charset="0"/>
                <a:cs typeface="Arial" panose="020B0604020202020204" pitchFamily="34" charset="0"/>
              </a:rPr>
              <a:t>to a doctor by phone or video </a:t>
            </a:r>
            <a:br>
              <a:rPr kumimoji="0" lang="en-US" sz="1400" b="1" i="0" u="none" strike="noStrike" kern="1200" cap="none" spc="-33" normalizeH="0" baseline="0" noProof="0" dirty="0">
                <a:ln>
                  <a:noFill/>
                </a:ln>
                <a:solidFill>
                  <a:srgbClr val="414141"/>
                </a:solidFill>
                <a:effectLst/>
                <a:uLnTx/>
                <a:uFillTx/>
                <a:latin typeface="Arial" panose="020B0604020202020204" pitchFamily="34" charset="0"/>
                <a:ea typeface="Open Sans" charset="0"/>
                <a:cs typeface="Arial" panose="020B0604020202020204" pitchFamily="34" charset="0"/>
              </a:rPr>
            </a:br>
            <a:r>
              <a:rPr kumimoji="0" lang="en-US" sz="1400" b="0" i="0" u="none" strike="noStrike" kern="1200" cap="none" spc="-33" normalizeH="0" baseline="0" noProof="0" dirty="0">
                <a:ln>
                  <a:noFill/>
                </a:ln>
                <a:solidFill>
                  <a:srgbClr val="414141"/>
                </a:solidFill>
                <a:effectLst/>
                <a:uLnTx/>
                <a:uFillTx/>
                <a:latin typeface="Arial" panose="020B0604020202020204" pitchFamily="34" charset="0"/>
                <a:ea typeface="Open Sans" charset="0"/>
                <a:cs typeface="Arial" panose="020B0604020202020204" pitchFamily="34" charset="0"/>
              </a:rPr>
              <a:t> </a:t>
            </a:r>
            <a:endParaRPr kumimoji="0" lang="en-US" sz="1400" b="1" i="0" u="none" strike="noStrike" kern="0" cap="none" spc="0" normalizeH="0" baseline="0" noProof="0" dirty="0">
              <a:ln>
                <a:noFill/>
              </a:ln>
              <a:solidFill>
                <a:srgbClr val="414141"/>
              </a:solidFill>
              <a:effectLst/>
              <a:uLnTx/>
              <a:uFillTx/>
              <a:latin typeface="Arial" panose="020B0604020202020204" pitchFamily="34" charset="0"/>
              <a:ea typeface="Open Sans" charset="0"/>
              <a:cs typeface="Arial" panose="020B0604020202020204" pitchFamily="34" charset="0"/>
            </a:endParaRPr>
          </a:p>
        </p:txBody>
      </p:sp>
      <p:sp>
        <p:nvSpPr>
          <p:cNvPr id="17" name="Rectangle 16">
            <a:extLst>
              <a:ext uri="{FF2B5EF4-FFF2-40B4-BE49-F238E27FC236}">
                <a16:creationId xmlns:a16="http://schemas.microsoft.com/office/drawing/2014/main" id="{318117FC-D08B-B447-A86D-0B323959DF09}"/>
              </a:ext>
            </a:extLst>
          </p:cNvPr>
          <p:cNvSpPr/>
          <p:nvPr/>
        </p:nvSpPr>
        <p:spPr>
          <a:xfrm>
            <a:off x="942690" y="3415801"/>
            <a:ext cx="1667933" cy="547907"/>
          </a:xfrm>
          <a:prstGeom prst="rect">
            <a:avLst/>
          </a:prstGeom>
        </p:spPr>
        <p:txBody>
          <a:bodyPr wrap="square">
            <a:spAutoFit/>
          </a:bodyPr>
          <a:lstStyle/>
          <a:p>
            <a:pPr marL="0" marR="0" lvl="0" indent="0" algn="ctr" defTabSz="914400" rtl="0" eaLnBrk="1" fontAlgn="auto" latinLnBrk="0" hangingPunct="1">
              <a:lnSpc>
                <a:spcPct val="110000"/>
              </a:lnSpc>
              <a:spcBef>
                <a:spcPct val="0"/>
              </a:spcBef>
              <a:spcAft>
                <a:spcPts val="4800"/>
              </a:spcAft>
              <a:buClr>
                <a:srgbClr val="AA1B61"/>
              </a:buClr>
              <a:buSzPct val="80000"/>
              <a:buFont typeface="Arial" charset="0"/>
              <a:buNone/>
              <a:tabLst/>
              <a:defRPr/>
            </a:pPr>
            <a:r>
              <a:rPr kumimoji="0" lang="en-US" altLang="en-US" sz="1400" b="1" i="0" u="none" strike="noStrike" kern="0" cap="none" spc="0" normalizeH="0" noProof="0" dirty="0">
                <a:ln>
                  <a:noFill/>
                </a:ln>
                <a:solidFill>
                  <a:schemeClr val="tx2"/>
                </a:solidFill>
                <a:effectLst/>
                <a:uLnTx/>
                <a:uFillTx/>
                <a:ea typeface="Open Sans" panose="020B0606030504020204" pitchFamily="34" charset="0"/>
                <a:cs typeface="Arial" panose="020B0604020202020204" pitchFamily="34" charset="0"/>
              </a:rPr>
              <a:t>Talk to a doctor from your home* </a:t>
            </a:r>
          </a:p>
        </p:txBody>
      </p:sp>
      <p:sp>
        <p:nvSpPr>
          <p:cNvPr id="18" name="Rectangle 17">
            <a:extLst>
              <a:ext uri="{FF2B5EF4-FFF2-40B4-BE49-F238E27FC236}">
                <a16:creationId xmlns:a16="http://schemas.microsoft.com/office/drawing/2014/main" id="{AE5BF9CD-691C-6541-9344-C198992C44F3}"/>
              </a:ext>
            </a:extLst>
          </p:cNvPr>
          <p:cNvSpPr/>
          <p:nvPr/>
        </p:nvSpPr>
        <p:spPr>
          <a:xfrm>
            <a:off x="3230109" y="3415801"/>
            <a:ext cx="1949116" cy="547907"/>
          </a:xfrm>
          <a:prstGeom prst="rect">
            <a:avLst/>
          </a:prstGeom>
        </p:spPr>
        <p:txBody>
          <a:bodyPr wrap="square">
            <a:spAutoFit/>
          </a:bodyPr>
          <a:lstStyle/>
          <a:p>
            <a:pPr marL="0" marR="0" lvl="0" indent="0" algn="ctr" defTabSz="914400" rtl="0" eaLnBrk="1" fontAlgn="auto" latinLnBrk="0" hangingPunct="1">
              <a:lnSpc>
                <a:spcPct val="110000"/>
              </a:lnSpc>
              <a:spcBef>
                <a:spcPct val="0"/>
              </a:spcBef>
              <a:spcAft>
                <a:spcPts val="4800"/>
              </a:spcAft>
              <a:buClr>
                <a:srgbClr val="AA1B61"/>
              </a:buClr>
              <a:buSzPct val="80000"/>
              <a:buFont typeface="Arial" charset="0"/>
              <a:buNone/>
              <a:tabLst/>
              <a:defRPr/>
            </a:pPr>
            <a:r>
              <a:rPr kumimoji="0" lang="en-US" altLang="en-US" sz="1400" b="1" i="0" u="none" strike="noStrike" kern="0" cap="none" spc="0" normalizeH="0" noProof="0" dirty="0">
                <a:ln>
                  <a:noFill/>
                </a:ln>
                <a:solidFill>
                  <a:schemeClr val="tx2"/>
                </a:solidFill>
                <a:effectLst/>
                <a:uLnTx/>
                <a:uFillTx/>
                <a:ea typeface="Open Sans" panose="020B0606030504020204" pitchFamily="34" charset="0"/>
                <a:cs typeface="Arial" panose="020B0604020202020204" pitchFamily="34" charset="0"/>
              </a:rPr>
              <a:t>Available </a:t>
            </a:r>
            <a:br>
              <a:rPr kumimoji="0" lang="en-US" altLang="en-US" sz="1400" b="1" i="0" u="none" strike="noStrike" kern="0" cap="none" spc="0" normalizeH="0" noProof="0" dirty="0">
                <a:ln>
                  <a:noFill/>
                </a:ln>
                <a:solidFill>
                  <a:schemeClr val="tx2"/>
                </a:solidFill>
                <a:effectLst/>
                <a:uLnTx/>
                <a:uFillTx/>
                <a:ea typeface="Open Sans" panose="020B0606030504020204" pitchFamily="34" charset="0"/>
                <a:cs typeface="Arial" panose="020B0604020202020204" pitchFamily="34" charset="0"/>
              </a:rPr>
            </a:br>
            <a:r>
              <a:rPr kumimoji="0" lang="en-US" altLang="en-US" sz="1400" b="1" i="0" u="none" strike="noStrike" kern="0" cap="none" spc="0" normalizeH="0" noProof="0" dirty="0">
                <a:ln>
                  <a:noFill/>
                </a:ln>
                <a:solidFill>
                  <a:schemeClr val="tx2"/>
                </a:solidFill>
                <a:effectLst/>
                <a:uLnTx/>
                <a:uFillTx/>
                <a:ea typeface="Open Sans" panose="020B0606030504020204" pitchFamily="34" charset="0"/>
                <a:cs typeface="Arial" panose="020B0604020202020204" pitchFamily="34" charset="0"/>
              </a:rPr>
              <a:t>anytime, anywhere**</a:t>
            </a:r>
          </a:p>
        </p:txBody>
      </p:sp>
      <p:sp>
        <p:nvSpPr>
          <p:cNvPr id="19" name="Rectangle 18">
            <a:extLst>
              <a:ext uri="{FF2B5EF4-FFF2-40B4-BE49-F238E27FC236}">
                <a16:creationId xmlns:a16="http://schemas.microsoft.com/office/drawing/2014/main" id="{9EE35F6A-3551-444B-A120-A2B5CCF3A06B}"/>
              </a:ext>
            </a:extLst>
          </p:cNvPr>
          <p:cNvSpPr/>
          <p:nvPr/>
        </p:nvSpPr>
        <p:spPr>
          <a:xfrm>
            <a:off x="5640468" y="3415801"/>
            <a:ext cx="1949116" cy="523220"/>
          </a:xfrm>
          <a:prstGeom prst="rect">
            <a:avLst/>
          </a:prstGeom>
        </p:spPr>
        <p:txBody>
          <a:bodyPr wrap="square" anchor="t">
            <a:spAutoFit/>
          </a:bodyPr>
          <a:lstStyle/>
          <a:p>
            <a:pPr marL="0" marR="0" lvl="0" indent="0" algn="ctr" defTabSz="914400" rtl="0" eaLnBrk="1" fontAlgn="auto" latinLnBrk="0" hangingPunct="1">
              <a:lnSpc>
                <a:spcPct val="100000"/>
              </a:lnSpc>
              <a:spcBef>
                <a:spcPct val="0"/>
              </a:spcBef>
              <a:spcAft>
                <a:spcPts val="0"/>
              </a:spcAft>
              <a:buClr>
                <a:srgbClr val="AA1B61"/>
              </a:buClr>
              <a:buSzPct val="80000"/>
              <a:buFontTx/>
              <a:buNone/>
              <a:tabLst/>
              <a:defRPr/>
            </a:pPr>
            <a:r>
              <a:rPr kumimoji="0" lang="en-US" altLang="en-US" sz="1400" b="1" i="0" u="none" strike="noStrike" kern="0" cap="none" spc="0" normalizeH="0" noProof="0" dirty="0">
                <a:ln>
                  <a:noFill/>
                </a:ln>
                <a:solidFill>
                  <a:schemeClr val="tx2"/>
                </a:solidFill>
                <a:effectLst/>
                <a:uLnTx/>
                <a:uFillTx/>
                <a:ea typeface="Open Sans" panose="020B0606030504020204" pitchFamily="34" charset="0"/>
                <a:cs typeface="Arial" panose="020B0604020202020204" pitchFamily="34" charset="0"/>
              </a:rPr>
              <a:t>$</a:t>
            </a:r>
            <a:r>
              <a:rPr kumimoji="0" lang="en-US" altLang="en-US" sz="1400" b="1" i="0" u="none" strike="noStrike" kern="0" cap="none" spc="0" normalizeH="0" noProof="0" dirty="0">
                <a:ln>
                  <a:noFill/>
                </a:ln>
                <a:effectLst/>
                <a:uLnTx/>
                <a:uFillTx/>
                <a:ea typeface="Open Sans" panose="020B0606030504020204" pitchFamily="34" charset="0"/>
                <a:cs typeface="Arial" panose="020B0604020202020204" pitchFamily="34" charset="0"/>
              </a:rPr>
              <a:t>56</a:t>
            </a:r>
            <a:r>
              <a:rPr lang="en-US" altLang="en-US" sz="1400" b="1" kern="0" dirty="0">
                <a:solidFill>
                  <a:schemeClr val="tx2"/>
                </a:solidFill>
                <a:ea typeface="Open Sans" panose="020B0606030504020204" pitchFamily="34" charset="0"/>
                <a:cs typeface="Arial" panose="020B0604020202020204" pitchFamily="34" charset="0"/>
              </a:rPr>
              <a:t> or less </a:t>
            </a:r>
          </a:p>
          <a:p>
            <a:pPr marL="0" marR="0" lvl="0" indent="0" algn="ctr" defTabSz="914400" rtl="0" eaLnBrk="1" fontAlgn="auto" latinLnBrk="0" hangingPunct="1">
              <a:lnSpc>
                <a:spcPct val="100000"/>
              </a:lnSpc>
              <a:spcBef>
                <a:spcPct val="0"/>
              </a:spcBef>
              <a:spcAft>
                <a:spcPts val="0"/>
              </a:spcAft>
              <a:buClr>
                <a:srgbClr val="AA1B61"/>
              </a:buClr>
              <a:buSzPct val="80000"/>
              <a:buFontTx/>
              <a:buNone/>
              <a:tabLst/>
              <a:defRPr/>
            </a:pPr>
            <a:r>
              <a:rPr lang="en-US" altLang="en-US" sz="1400" b="1" kern="0" dirty="0">
                <a:solidFill>
                  <a:schemeClr val="tx2"/>
                </a:solidFill>
                <a:ea typeface="Open Sans" panose="020B0606030504020204" pitchFamily="34" charset="0"/>
                <a:cs typeface="Arial" panose="020B0604020202020204" pitchFamily="34" charset="0"/>
              </a:rPr>
              <a:t>per visit</a:t>
            </a:r>
            <a:r>
              <a:rPr kumimoji="0" lang="en-US" altLang="en-US" sz="1400" b="0" i="0" u="none" strike="noStrike" kern="0" cap="none" spc="0" normalizeH="0" noProof="0" dirty="0">
                <a:ln>
                  <a:noFill/>
                </a:ln>
                <a:solidFill>
                  <a:schemeClr val="tx2"/>
                </a:solidFill>
                <a:effectLst/>
                <a:uLnTx/>
                <a:uFillTx/>
                <a:ea typeface="Open Sans" panose="020B0606030504020204" pitchFamily="34" charset="0"/>
                <a:cs typeface="Arial" panose="020B0604020202020204" pitchFamily="34" charset="0"/>
              </a:rPr>
              <a:t> </a:t>
            </a:r>
            <a:endParaRPr kumimoji="0" lang="en-US" sz="1400" b="0" i="0" u="none" strike="noStrike" kern="0" cap="none" spc="0" normalizeH="0" noProof="0" dirty="0">
              <a:ln>
                <a:noFill/>
              </a:ln>
              <a:solidFill>
                <a:schemeClr val="tx2"/>
              </a:solidFill>
              <a:effectLst/>
              <a:uLnTx/>
              <a:uFillTx/>
            </a:endParaRPr>
          </a:p>
        </p:txBody>
      </p:sp>
      <p:pic>
        <p:nvPicPr>
          <p:cNvPr id="20" name="Picture 19">
            <a:extLst>
              <a:ext uri="{FF2B5EF4-FFF2-40B4-BE49-F238E27FC236}">
                <a16:creationId xmlns:a16="http://schemas.microsoft.com/office/drawing/2014/main" id="{2C6D7914-AAB0-9A48-8784-87A806E550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1448" y="2242722"/>
            <a:ext cx="1173079" cy="1173079"/>
          </a:xfrm>
          <a:prstGeom prst="rect">
            <a:avLst/>
          </a:prstGeom>
        </p:spPr>
      </p:pic>
      <p:pic>
        <p:nvPicPr>
          <p:cNvPr id="21" name="Picture 20">
            <a:extLst>
              <a:ext uri="{FF2B5EF4-FFF2-40B4-BE49-F238E27FC236}">
                <a16:creationId xmlns:a16="http://schemas.microsoft.com/office/drawing/2014/main" id="{461DA8BE-BE5B-D649-B473-9E7D526574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1366" y="2225750"/>
            <a:ext cx="1173079" cy="1173079"/>
          </a:xfrm>
          <a:prstGeom prst="rect">
            <a:avLst/>
          </a:prstGeom>
        </p:spPr>
      </p:pic>
      <p:pic>
        <p:nvPicPr>
          <p:cNvPr id="22" name="Picture 21">
            <a:extLst>
              <a:ext uri="{FF2B5EF4-FFF2-40B4-BE49-F238E27FC236}">
                <a16:creationId xmlns:a16="http://schemas.microsoft.com/office/drawing/2014/main" id="{82DE0629-015C-7945-AF30-FCAA1051FE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1809" y="2280885"/>
            <a:ext cx="1066435" cy="1066435"/>
          </a:xfrm>
          <a:prstGeom prst="rect">
            <a:avLst/>
          </a:prstGeom>
        </p:spPr>
      </p:pic>
    </p:spTree>
    <p:extLst>
      <p:ext uri="{BB962C8B-B14F-4D97-AF65-F5344CB8AC3E}">
        <p14:creationId xmlns:p14="http://schemas.microsoft.com/office/powerpoint/2010/main" val="154411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0190905_02_02_01286_final">
            <a:extLst>
              <a:ext uri="{FF2B5EF4-FFF2-40B4-BE49-F238E27FC236}">
                <a16:creationId xmlns:a16="http://schemas.microsoft.com/office/drawing/2014/main" id="{6B111DB7-C9CE-624C-BB35-811E40464CC8}"/>
              </a:ext>
            </a:extLst>
          </p:cNvPr>
          <p:cNvPicPr>
            <a:picLocks/>
          </p:cNvPicPr>
          <p:nvPr/>
        </p:nvPicPr>
        <p:blipFill rotWithShape="1">
          <a:blip r:embed="rId3" cstate="screen">
            <a:extLst>
              <a:ext uri="{28A0092B-C50C-407E-A947-70E740481C1C}">
                <a14:useLocalDpi xmlns:a14="http://schemas.microsoft.com/office/drawing/2010/main"/>
              </a:ext>
            </a:extLst>
          </a:blip>
          <a:srcRect l="-564" r="-564"/>
          <a:stretch/>
        </p:blipFill>
        <p:spPr>
          <a:xfrm>
            <a:off x="8150067" y="427512"/>
            <a:ext cx="3604698" cy="5632704"/>
          </a:xfrm>
          <a:prstGeom prst="rect">
            <a:avLst/>
          </a:prstGeom>
        </p:spPr>
      </p:pic>
      <p:sp>
        <p:nvSpPr>
          <p:cNvPr id="18" name="Rectangle 17">
            <a:extLst>
              <a:ext uri="{FF2B5EF4-FFF2-40B4-BE49-F238E27FC236}">
                <a16:creationId xmlns:a16="http://schemas.microsoft.com/office/drawing/2014/main" id="{DBCF9755-E4D1-2441-A1DE-FF88EBAE03B9}"/>
              </a:ext>
            </a:extLst>
          </p:cNvPr>
          <p:cNvSpPr/>
          <p:nvPr/>
        </p:nvSpPr>
        <p:spPr>
          <a:xfrm>
            <a:off x="432349" y="427512"/>
            <a:ext cx="3949646" cy="5688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9" name="Rectangle 18">
            <a:extLst>
              <a:ext uri="{FF2B5EF4-FFF2-40B4-BE49-F238E27FC236}">
                <a16:creationId xmlns:a16="http://schemas.microsoft.com/office/drawing/2014/main" id="{02ADBB38-7B80-F04A-91C5-480FF016C58E}"/>
              </a:ext>
            </a:extLst>
          </p:cNvPr>
          <p:cNvSpPr/>
          <p:nvPr/>
        </p:nvSpPr>
        <p:spPr>
          <a:xfrm>
            <a:off x="675055" y="594842"/>
            <a:ext cx="3464234" cy="1089529"/>
          </a:xfrm>
          <a:prstGeom prst="rect">
            <a:avLst/>
          </a:prstGeom>
        </p:spPr>
        <p:txBody>
          <a:bodyPr wrap="square">
            <a:spAutoFit/>
          </a:bodyPr>
          <a:lstStyle/>
          <a:p>
            <a:pPr>
              <a:lnSpc>
                <a:spcPct val="90000"/>
              </a:lnSpc>
              <a:spcAft>
                <a:spcPts val="400"/>
              </a:spcAft>
            </a:pPr>
            <a:r>
              <a:rPr lang="en-US" sz="2400" b="1" dirty="0">
                <a:solidFill>
                  <a:schemeClr val="accent6">
                    <a:lumMod val="50000"/>
                  </a:schemeClr>
                </a:solidFill>
              </a:rPr>
              <a:t>Get low cost/no-cost care</a:t>
            </a:r>
            <a:r>
              <a:rPr lang="en-US" sz="2400" dirty="0">
                <a:solidFill>
                  <a:schemeClr val="accent6">
                    <a:lumMod val="50000"/>
                  </a:schemeClr>
                </a:solidFill>
              </a:rPr>
              <a:t>*</a:t>
            </a:r>
            <a:r>
              <a:rPr lang="en-US" sz="2400" b="1" dirty="0">
                <a:solidFill>
                  <a:schemeClr val="accent6">
                    <a:lumMod val="50000"/>
                  </a:schemeClr>
                </a:solidFill>
              </a:rPr>
              <a:t> at MinuteClinic</a:t>
            </a:r>
            <a:r>
              <a:rPr lang="en-US" sz="1600" baseline="60000" dirty="0">
                <a:solidFill>
                  <a:schemeClr val="accent6">
                    <a:lumMod val="50000"/>
                  </a:schemeClr>
                </a:solidFill>
              </a:rPr>
              <a:t>® </a:t>
            </a:r>
            <a:r>
              <a:rPr lang="en-US" sz="2400" b="1" dirty="0">
                <a:solidFill>
                  <a:schemeClr val="accent6">
                    <a:lumMod val="50000"/>
                  </a:schemeClr>
                </a:solidFill>
              </a:rPr>
              <a:t>locations</a:t>
            </a:r>
          </a:p>
        </p:txBody>
      </p:sp>
      <p:sp>
        <p:nvSpPr>
          <p:cNvPr id="20" name="TextBox 19">
            <a:extLst>
              <a:ext uri="{FF2B5EF4-FFF2-40B4-BE49-F238E27FC236}">
                <a16:creationId xmlns:a16="http://schemas.microsoft.com/office/drawing/2014/main" id="{317A9509-BBC9-F848-A763-BB0AB93225B3}"/>
              </a:ext>
            </a:extLst>
          </p:cNvPr>
          <p:cNvSpPr txBox="1"/>
          <p:nvPr/>
        </p:nvSpPr>
        <p:spPr>
          <a:xfrm>
            <a:off x="762053" y="1629197"/>
            <a:ext cx="3151071" cy="2015936"/>
          </a:xfrm>
          <a:prstGeom prst="rect">
            <a:avLst/>
          </a:prstGeom>
          <a:noFill/>
        </p:spPr>
        <p:txBody>
          <a:bodyPr wrap="square" lIns="0" tIns="0" rIns="0" bIns="0" rtlCol="0">
            <a:spAutoFit/>
          </a:bodyPr>
          <a:lstStyle/>
          <a:p>
            <a:pPr lvl="0">
              <a:spcAft>
                <a:spcPts val="1800"/>
              </a:spcAft>
            </a:pPr>
            <a:r>
              <a:rPr lang="en-US" sz="1500" b="1" kern="0" dirty="0">
                <a:solidFill>
                  <a:srgbClr val="0A4B8C"/>
                </a:solidFill>
              </a:rPr>
              <a:t>Access convenient, local care </a:t>
            </a:r>
            <a:br>
              <a:rPr lang="en-US" sz="1500" b="1" kern="0" dirty="0">
                <a:solidFill>
                  <a:schemeClr val="tx2"/>
                </a:solidFill>
              </a:rPr>
            </a:br>
            <a:r>
              <a:rPr lang="en-US" sz="1400" kern="0" dirty="0">
                <a:solidFill>
                  <a:schemeClr val="tx2"/>
                </a:solidFill>
              </a:rPr>
              <a:t>at MinuteClinic locations inside </a:t>
            </a:r>
            <a:r>
              <a:rPr lang="en-US" sz="1400" dirty="0">
                <a:solidFill>
                  <a:schemeClr val="tx2"/>
                </a:solidFill>
              </a:rPr>
              <a:t>select CVS Pharmacy</a:t>
            </a:r>
            <a:r>
              <a:rPr lang="en-US" sz="1400" baseline="30000" dirty="0">
                <a:solidFill>
                  <a:schemeClr val="tx2"/>
                </a:solidFill>
              </a:rPr>
              <a:t>®</a:t>
            </a:r>
            <a:r>
              <a:rPr lang="en-US" sz="1400" dirty="0">
                <a:solidFill>
                  <a:schemeClr val="tx2"/>
                </a:solidFill>
              </a:rPr>
              <a:t> and Target</a:t>
            </a:r>
            <a:r>
              <a:rPr lang="en-US" sz="1400" baseline="30000" dirty="0">
                <a:solidFill>
                  <a:schemeClr val="tx2"/>
                </a:solidFill>
              </a:rPr>
              <a:t>®</a:t>
            </a:r>
            <a:r>
              <a:rPr lang="en-US" sz="1400" dirty="0">
                <a:solidFill>
                  <a:schemeClr val="tx2"/>
                </a:solidFill>
              </a:rPr>
              <a:t> stores.</a:t>
            </a:r>
            <a:endParaRPr lang="en-US" sz="1400" kern="0" dirty="0">
              <a:solidFill>
                <a:schemeClr val="tx2"/>
              </a:solidFill>
            </a:endParaRPr>
          </a:p>
          <a:p>
            <a:pPr lvl="0">
              <a:spcAft>
                <a:spcPts val="1800"/>
              </a:spcAft>
            </a:pPr>
            <a:r>
              <a:rPr lang="en-US" sz="1500" b="1" kern="0" dirty="0">
                <a:solidFill>
                  <a:srgbClr val="0A4B8C"/>
                </a:solidFill>
              </a:rPr>
              <a:t>Find help when you need it, </a:t>
            </a:r>
            <a:br>
              <a:rPr lang="en-US" sz="1500" b="1" kern="0" dirty="0">
                <a:solidFill>
                  <a:schemeClr val="tx2"/>
                </a:solidFill>
              </a:rPr>
            </a:br>
            <a:r>
              <a:rPr lang="en-US" sz="1400" kern="0" dirty="0">
                <a:solidFill>
                  <a:schemeClr val="tx2"/>
                </a:solidFill>
              </a:rPr>
              <a:t>including nights and weekends. </a:t>
            </a:r>
          </a:p>
          <a:p>
            <a:pPr lvl="0">
              <a:spcAft>
                <a:spcPts val="1800"/>
              </a:spcAft>
            </a:pPr>
            <a:r>
              <a:rPr lang="en-US" sz="1500" b="1" kern="0" dirty="0">
                <a:solidFill>
                  <a:srgbClr val="0A4B8C"/>
                </a:solidFill>
              </a:rPr>
              <a:t>Get the care you deserve,</a:t>
            </a:r>
            <a:r>
              <a:rPr lang="en-US" sz="1500" kern="0" dirty="0">
                <a:solidFill>
                  <a:srgbClr val="0A4B8C"/>
                </a:solidFill>
              </a:rPr>
              <a:t> </a:t>
            </a:r>
            <a:br>
              <a:rPr lang="en-US" sz="1500" kern="0" dirty="0">
                <a:solidFill>
                  <a:schemeClr val="tx2"/>
                </a:solidFill>
              </a:rPr>
            </a:br>
            <a:r>
              <a:rPr lang="en-US" sz="1400" kern="0" dirty="0">
                <a:solidFill>
                  <a:schemeClr val="tx2"/>
                </a:solidFill>
              </a:rPr>
              <a:t>without the high out-of-pocket costs.</a:t>
            </a:r>
            <a:endParaRPr lang="en-US" sz="1500" kern="0" dirty="0">
              <a:solidFill>
                <a:schemeClr val="tx2"/>
              </a:solidFill>
            </a:endParaRPr>
          </a:p>
        </p:txBody>
      </p:sp>
      <p:sp>
        <p:nvSpPr>
          <p:cNvPr id="21" name="Rectangle 20">
            <a:extLst>
              <a:ext uri="{FF2B5EF4-FFF2-40B4-BE49-F238E27FC236}">
                <a16:creationId xmlns:a16="http://schemas.microsoft.com/office/drawing/2014/main" id="{99629E8F-0905-BF40-9F2E-5264B5534B09}"/>
              </a:ext>
            </a:extLst>
          </p:cNvPr>
          <p:cNvSpPr/>
          <p:nvPr/>
        </p:nvSpPr>
        <p:spPr>
          <a:xfrm>
            <a:off x="540799" y="3758654"/>
            <a:ext cx="3841196" cy="2221121"/>
          </a:xfrm>
          <a:prstGeom prst="rect">
            <a:avLst/>
          </a:prstGeom>
        </p:spPr>
        <p:txBody>
          <a:bodyPr wrap="square">
            <a:spAutoFit/>
          </a:bodyPr>
          <a:lstStyle/>
          <a:p>
            <a:pPr marL="57150" indent="-57150">
              <a:lnSpc>
                <a:spcPts val="980"/>
              </a:lnSpc>
              <a:spcAft>
                <a:spcPts val="600"/>
              </a:spcAft>
              <a:tabLst>
                <a:tab pos="57150" algn="l"/>
              </a:tabLst>
            </a:pPr>
            <a:r>
              <a:rPr lang="en-US" sz="900" dirty="0">
                <a:solidFill>
                  <a:schemeClr val="accent6"/>
                </a:solidFill>
              </a:rPr>
              <a:t>*	Applies only to covered services at MinuteClinic</a:t>
            </a:r>
            <a:r>
              <a:rPr lang="en-US" sz="900" baseline="30000" dirty="0">
                <a:solidFill>
                  <a:schemeClr val="accent6"/>
                </a:solidFill>
              </a:rPr>
              <a:t>®</a:t>
            </a:r>
            <a:r>
              <a:rPr lang="en-US" sz="900" dirty="0">
                <a:solidFill>
                  <a:schemeClr val="accent6"/>
                </a:solidFill>
              </a:rPr>
              <a:t>. Video visits are not a covered service under this visit. Members in indemnity plans are not eligible for this benefit. Such members should refer to their benefit plan documents in order to determine coverage and applicable cost share for clinic benefits and services, as applicable. Visit </a:t>
            </a:r>
            <a:r>
              <a:rPr lang="en-US" sz="900" b="1" dirty="0">
                <a:solidFill>
                  <a:schemeClr val="accent6"/>
                </a:solidFill>
              </a:rPr>
              <a:t>MinuteClinic.com </a:t>
            </a:r>
            <a:r>
              <a:rPr lang="en-US" sz="900" dirty="0">
                <a:solidFill>
                  <a:schemeClr val="accent6"/>
                </a:solidFill>
              </a:rPr>
              <a:t>for age and service restrictions.</a:t>
            </a:r>
          </a:p>
          <a:p>
            <a:pPr marL="57150" indent="-57150">
              <a:lnSpc>
                <a:spcPts val="980"/>
              </a:lnSpc>
              <a:tabLst>
                <a:tab pos="57150" algn="l"/>
              </a:tabLst>
            </a:pPr>
            <a:r>
              <a:rPr lang="en-US" sz="900" dirty="0">
                <a:solidFill>
                  <a:schemeClr val="accent6"/>
                </a:solidFill>
                <a:ea typeface="Calibri" panose="020F0502020204030204" pitchFamily="34" charset="0"/>
              </a:rPr>
              <a:t>	</a:t>
            </a:r>
            <a:r>
              <a:rPr lang="en-US" sz="900" dirty="0">
                <a:solidFill>
                  <a:schemeClr val="accent6"/>
                </a:solidFill>
                <a:ea typeface="Calibri" panose="020F0502020204030204" pitchFamily="34" charset="0"/>
                <a:cs typeface="Calibri" panose="020F0502020204030204" pitchFamily="34" charset="0"/>
              </a:rPr>
              <a:t>The no-cost MinuteClinic benefit is not currently available to HMO membership in California, Sutter joint venture membership in California and members in the Indemnity plans are not eligible.</a:t>
            </a:r>
            <a:r>
              <a:rPr lang="en-US" sz="900" dirty="0">
                <a:solidFill>
                  <a:schemeClr val="accent6"/>
                </a:solidFill>
                <a:latin typeface="Proxima Nova"/>
                <a:ea typeface="Calibri" panose="020F0502020204030204" pitchFamily="34" charset="0"/>
                <a:cs typeface="Calibri" panose="020F0502020204030204" pitchFamily="34" charset="0"/>
              </a:rPr>
              <a:t> </a:t>
            </a:r>
            <a:r>
              <a:rPr lang="en-US" sz="900" dirty="0">
                <a:solidFill>
                  <a:schemeClr val="accent6"/>
                </a:solidFill>
              </a:rPr>
              <a:t>Includes select MinuteClinic</a:t>
            </a:r>
            <a:r>
              <a:rPr lang="en-US" sz="900" baseline="30000" dirty="0">
                <a:solidFill>
                  <a:schemeClr val="accent6"/>
                </a:solidFill>
              </a:rPr>
              <a:t>®</a:t>
            </a:r>
            <a:r>
              <a:rPr lang="en-US" sz="900" dirty="0">
                <a:solidFill>
                  <a:schemeClr val="accent6"/>
                </a:solidFill>
              </a:rPr>
              <a:t> services. Not all MinuteClinic services are covered. Please consult benefit documents to confirm which services are included. Members enrolled in qualified high-deductible health plans must meet their deductible before receiving covered non-preventive MinuteClinic services at no cost-share. However, such services are covered at negotiated contract rates. This benefit is not available in all states or on indemnity plans.</a:t>
            </a:r>
          </a:p>
        </p:txBody>
      </p:sp>
      <p:sp>
        <p:nvSpPr>
          <p:cNvPr id="24" name="TextBox 23">
            <a:extLst>
              <a:ext uri="{FF2B5EF4-FFF2-40B4-BE49-F238E27FC236}">
                <a16:creationId xmlns:a16="http://schemas.microsoft.com/office/drawing/2014/main" id="{0D7A3113-DBD9-A046-A0E1-3A62F991E8BB}"/>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dirty="0">
                <a:solidFill>
                  <a:schemeClr val="tx2"/>
                </a:solidFill>
              </a:rPr>
              <a:t>©2023 Aetna Inc.</a:t>
            </a:r>
          </a:p>
        </p:txBody>
      </p:sp>
      <p:sp>
        <p:nvSpPr>
          <p:cNvPr id="26" name="Content Placeholder 8">
            <a:extLst>
              <a:ext uri="{FF2B5EF4-FFF2-40B4-BE49-F238E27FC236}">
                <a16:creationId xmlns:a16="http://schemas.microsoft.com/office/drawing/2014/main" id="{AEBA1AC8-ECD7-9846-895D-8CBCFDE4D090}"/>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28</a:t>
            </a:fld>
            <a:endParaRPr lang="en-US" sz="1000" b="1" dirty="0">
              <a:solidFill>
                <a:schemeClr val="tx2"/>
              </a:solidFill>
              <a:latin typeface="+mn-lt"/>
              <a:ea typeface="Open Sans" panose="020B0606030504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311CE0A-C0AA-404D-B178-9D587C6E74BF}"/>
              </a:ext>
            </a:extLst>
          </p:cNvPr>
          <p:cNvCxnSpPr>
            <a:cxnSpLocks/>
          </p:cNvCxnSpPr>
          <p:nvPr/>
        </p:nvCxnSpPr>
        <p:spPr>
          <a:xfrm>
            <a:off x="762053" y="3064318"/>
            <a:ext cx="572516"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C93E46A-9E57-F042-91C9-0AC753D951AC}"/>
              </a:ext>
            </a:extLst>
          </p:cNvPr>
          <p:cNvCxnSpPr>
            <a:cxnSpLocks/>
          </p:cNvCxnSpPr>
          <p:nvPr/>
        </p:nvCxnSpPr>
        <p:spPr>
          <a:xfrm>
            <a:off x="762053" y="2411818"/>
            <a:ext cx="572516"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1C844CF-E3EB-9541-A432-6F373D8987FF}"/>
              </a:ext>
            </a:extLst>
          </p:cNvPr>
          <p:cNvSpPr/>
          <p:nvPr/>
        </p:nvSpPr>
        <p:spPr bwMode="gray">
          <a:xfrm>
            <a:off x="4786127" y="732108"/>
            <a:ext cx="3241592" cy="5635379"/>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t"/>
          <a:lstStyle/>
          <a:p>
            <a:pPr defTabSz="914103">
              <a:spcAft>
                <a:spcPts val="1000"/>
              </a:spcAft>
              <a:tabLst>
                <a:tab pos="1201348" algn="l"/>
              </a:tabLst>
            </a:pPr>
            <a:r>
              <a:rPr lang="en-US" sz="1600" b="1" dirty="0">
                <a:solidFill>
                  <a:schemeClr val="tx2"/>
                </a:solidFill>
                <a:ea typeface="Open Sans" charset="0"/>
                <a:cs typeface="Open Sans" charset="0"/>
              </a:rPr>
              <a:t>MinuteClinic services</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Minor illnesses and injuries, like allergies, ear infections, flu-like symptoms, bug bites, stings and more</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Skin conditions</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Wellness and physicals</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Screenings and monitoring</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Vaccinations and injections</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Travel health</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Women’s and men’s health services</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Obstructive sleep apnea** screening assessment and diagnosis</a:t>
            </a:r>
          </a:p>
          <a:p>
            <a:pPr marL="112713" indent="-112713" defTabSz="914103">
              <a:spcAft>
                <a:spcPts val="600"/>
              </a:spcAft>
              <a:buFont typeface="Arial" panose="020B0604020202020204" pitchFamily="34" charset="0"/>
              <a:buChar char="•"/>
              <a:tabLst>
                <a:tab pos="1201348" algn="l"/>
              </a:tabLst>
            </a:pPr>
            <a:r>
              <a:rPr lang="en-US" sz="1200" dirty="0">
                <a:solidFill>
                  <a:schemeClr val="tx2"/>
                </a:solidFill>
              </a:rPr>
              <a:t>Point of care lab testing​</a:t>
            </a:r>
          </a:p>
          <a:p>
            <a:pPr>
              <a:spcBef>
                <a:spcPts val="1200"/>
              </a:spcBef>
              <a:spcAft>
                <a:spcPts val="1800"/>
              </a:spcAft>
            </a:pPr>
            <a:r>
              <a:rPr lang="en-US" sz="1200" dirty="0">
                <a:solidFill>
                  <a:schemeClr val="tx2"/>
                </a:solidFill>
              </a:rPr>
              <a:t>MinuteClinic providers can also write prescriptions, when medically appropriate.</a:t>
            </a:r>
          </a:p>
          <a:p>
            <a:pPr defTabSz="914103">
              <a:lnSpc>
                <a:spcPts val="980"/>
              </a:lnSpc>
              <a:spcAft>
                <a:spcPts val="800"/>
              </a:spcAft>
              <a:tabLst>
                <a:tab pos="1200150" algn="l"/>
              </a:tabLst>
            </a:pPr>
            <a:r>
              <a:rPr lang="en-US" sz="900" dirty="0">
                <a:solidFill>
                  <a:schemeClr val="accent6"/>
                </a:solidFill>
              </a:rPr>
              <a:t>For your best health, we encourage you to have a relationship with a primary care physician or other doctors. Tell them about your visit to MinuteClinic, or MinuteClinic can send a summary of your visit directly to them.</a:t>
            </a:r>
          </a:p>
          <a:p>
            <a:pPr marL="114300" indent="-114300" defTabSz="914103">
              <a:lnSpc>
                <a:spcPts val="980"/>
              </a:lnSpc>
              <a:spcAft>
                <a:spcPts val="800"/>
              </a:spcAft>
              <a:tabLst>
                <a:tab pos="114300" algn="l"/>
                <a:tab pos="1200150" algn="l"/>
              </a:tabLst>
            </a:pPr>
            <a:r>
              <a:rPr lang="en-US" sz="900" dirty="0">
                <a:solidFill>
                  <a:schemeClr val="accent6"/>
                </a:solidFill>
              </a:rPr>
              <a:t>**	Sleep apnea screening performed by MinuteClinic.</a:t>
            </a:r>
            <a:br>
              <a:rPr lang="en-US" sz="900" dirty="0">
                <a:solidFill>
                  <a:schemeClr val="accent6"/>
                </a:solidFill>
              </a:rPr>
            </a:br>
            <a:r>
              <a:rPr lang="en-US" sz="900" dirty="0">
                <a:solidFill>
                  <a:schemeClr val="accent6"/>
                </a:solidFill>
              </a:rPr>
              <a:t>Your MinuteClinic provider may prescribe a home sleep test, sleep test interpretation and diagnosis by an independent third party.</a:t>
            </a:r>
          </a:p>
        </p:txBody>
      </p:sp>
    </p:spTree>
    <p:extLst>
      <p:ext uri="{BB962C8B-B14F-4D97-AF65-F5344CB8AC3E}">
        <p14:creationId xmlns:p14="http://schemas.microsoft.com/office/powerpoint/2010/main" val="2770873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139B01EE-F07C-2748-A538-BC2E528DF013}"/>
              </a:ext>
            </a:extLst>
          </p:cNvPr>
          <p:cNvSpPr/>
          <p:nvPr/>
        </p:nvSpPr>
        <p:spPr bwMode="gray">
          <a:xfrm rot="10800000">
            <a:off x="8165161" y="4055491"/>
            <a:ext cx="3657599" cy="1503444"/>
          </a:xfrm>
          <a:prstGeom prst="round2SameRect">
            <a:avLst>
              <a:gd name="adj1" fmla="val 15960"/>
              <a:gd name="adj2" fmla="val 0"/>
            </a:avLst>
          </a:prstGeom>
          <a:solidFill>
            <a:srgbClr val="09A7E3">
              <a:alpha val="10000"/>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B2C9CE"/>
              </a:solidFill>
            </a:endParaRPr>
          </a:p>
        </p:txBody>
      </p:sp>
      <p:pic>
        <p:nvPicPr>
          <p:cNvPr id="16" name="Picture 15">
            <a:extLst>
              <a:ext uri="{FF2B5EF4-FFF2-40B4-BE49-F238E27FC236}">
                <a16:creationId xmlns:a16="http://schemas.microsoft.com/office/drawing/2014/main" id="{E7054314-5322-2A48-A142-8277E93C35E4}"/>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8165161" y="404699"/>
            <a:ext cx="3657600" cy="3566160"/>
          </a:xfrm>
          <a:prstGeom prst="round2SameRect">
            <a:avLst>
              <a:gd name="adj1" fmla="val 6232"/>
              <a:gd name="adj2" fmla="val 0"/>
            </a:avLst>
          </a:prstGeom>
        </p:spPr>
      </p:pic>
      <p:sp>
        <p:nvSpPr>
          <p:cNvPr id="18" name="Content Placeholder 2">
            <a:extLst>
              <a:ext uri="{FF2B5EF4-FFF2-40B4-BE49-F238E27FC236}">
                <a16:creationId xmlns:a16="http://schemas.microsoft.com/office/drawing/2014/main" id="{BC301F03-A874-A54F-9E73-755554CD6098}"/>
              </a:ext>
            </a:extLst>
          </p:cNvPr>
          <p:cNvSpPr txBox="1">
            <a:spLocks/>
          </p:cNvSpPr>
          <p:nvPr/>
        </p:nvSpPr>
        <p:spPr>
          <a:xfrm>
            <a:off x="467662" y="367151"/>
            <a:ext cx="5800474" cy="1784994"/>
          </a:xfrm>
          <a:prstGeom prst="rect">
            <a:avLst/>
          </a:prstGeom>
          <a:effectLst/>
        </p:spPr>
        <p:txBody>
          <a:bodyPr lIns="0"/>
          <a:lstStyle>
            <a:lvl1pPr marL="0" indent="0" algn="l" defTabSz="457200" rtl="0" eaLnBrk="1" latinLnBrk="0" hangingPunct="1">
              <a:lnSpc>
                <a:spcPct val="100000"/>
              </a:lnSpc>
              <a:spcBef>
                <a:spcPts val="1800"/>
              </a:spcBef>
              <a:buClrTx/>
              <a:buFont typeface="Arial"/>
              <a:buNone/>
              <a:defRPr sz="1500" b="0" kern="1200">
                <a:solidFill>
                  <a:schemeClr val="tx2"/>
                </a:solidFill>
                <a:latin typeface="+mn-lt"/>
                <a:ea typeface="+mn-ea"/>
                <a:cs typeface="+mn-cs"/>
              </a:defRPr>
            </a:lvl1pPr>
            <a:lvl2pPr marL="171450" indent="-171450" algn="l" defTabSz="457200" rtl="0" eaLnBrk="1" latinLnBrk="0" hangingPunct="1">
              <a:lnSpc>
                <a:spcPct val="100000"/>
              </a:lnSpc>
              <a:spcBef>
                <a:spcPts val="1200"/>
              </a:spcBef>
              <a:buClrTx/>
              <a:buFont typeface="Arial"/>
              <a:buChar char="•"/>
              <a:defRPr sz="1500" kern="1200">
                <a:solidFill>
                  <a:schemeClr val="tx2"/>
                </a:solidFill>
                <a:latin typeface="+mn-lt"/>
                <a:ea typeface="+mn-ea"/>
                <a:cs typeface="+mn-cs"/>
              </a:defRPr>
            </a:lvl2pPr>
            <a:lvl3pPr marL="171450" marR="0" indent="0" algn="l" defTabSz="457200" rtl="0" eaLnBrk="1" fontAlgn="auto" latinLnBrk="0" hangingPunct="1">
              <a:lnSpc>
                <a:spcPct val="100000"/>
              </a:lnSpc>
              <a:spcBef>
                <a:spcPts val="600"/>
              </a:spcBef>
              <a:spcAft>
                <a:spcPts val="0"/>
              </a:spcAft>
              <a:buClrTx/>
              <a:buSzTx/>
              <a:buFont typeface="Lucida Grande"/>
              <a:buNone/>
              <a:tabLst/>
              <a:defRPr sz="1500" kern="1200">
                <a:solidFill>
                  <a:schemeClr val="tx2"/>
                </a:solidFill>
                <a:latin typeface="+mn-lt"/>
                <a:ea typeface="+mn-ea"/>
                <a:cs typeface="+mn-cs"/>
              </a:defRPr>
            </a:lvl3pPr>
            <a:lvl4pPr marL="514350" indent="-171450" algn="l" defTabSz="457200" rtl="0" eaLnBrk="1" latinLnBrk="0" hangingPunct="1">
              <a:lnSpc>
                <a:spcPct val="100000"/>
              </a:lnSpc>
              <a:spcBef>
                <a:spcPts val="600"/>
              </a:spcBef>
              <a:buClrTx/>
              <a:buFont typeface="Arial"/>
              <a:buChar char="•"/>
              <a:defRPr sz="1500" kern="1200">
                <a:solidFill>
                  <a:schemeClr val="tx2"/>
                </a:solidFill>
                <a:latin typeface="+mn-lt"/>
                <a:ea typeface="+mn-ea"/>
                <a:cs typeface="+mn-cs"/>
              </a:defRPr>
            </a:lvl4pPr>
            <a:lvl5pPr marL="682625" indent="-168275" algn="l" defTabSz="457200" rtl="0" eaLnBrk="1" latinLnBrk="0" hangingPunct="1">
              <a:lnSpc>
                <a:spcPct val="100000"/>
              </a:lnSpc>
              <a:spcBef>
                <a:spcPts val="600"/>
              </a:spcBef>
              <a:buClrTx/>
              <a:buFont typeface="Arial" panose="020B0604020202020204" pitchFamily="34" charset="0"/>
              <a:buChar char="–"/>
              <a:defRPr sz="1500" kern="1200">
                <a:solidFill>
                  <a:schemeClr val="tx2"/>
                </a:solidFill>
                <a:latin typeface="+mn-lt"/>
                <a:ea typeface="+mn-ea"/>
                <a:cs typeface="+mn-cs"/>
              </a:defRPr>
            </a:lvl5pPr>
            <a:lvl6pPr marL="8572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6pPr>
            <a:lvl7pPr marL="1030288" indent="-173038"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7pPr>
            <a:lvl8pPr marL="1203325" indent="-173038" algn="l" defTabSz="457200" rtl="0" eaLnBrk="1" latinLnBrk="0" hangingPunct="1">
              <a:lnSpc>
                <a:spcPct val="100000"/>
              </a:lnSpc>
              <a:spcBef>
                <a:spcPts val="600"/>
              </a:spcBef>
              <a:buFont typeface="Arial"/>
              <a:buChar char="•"/>
              <a:defRPr sz="1500" kern="1200" baseline="0">
                <a:solidFill>
                  <a:schemeClr val="tx2"/>
                </a:solidFill>
                <a:latin typeface="+mn-lt"/>
                <a:ea typeface="+mn-ea"/>
                <a:cs typeface="+mn-cs"/>
              </a:defRPr>
            </a:lvl8pPr>
            <a:lvl9pPr marL="13779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9pPr>
          </a:lstStyle>
          <a:p>
            <a:pPr lvl="0" defTabSz="457052">
              <a:lnSpc>
                <a:spcPct val="85000"/>
              </a:lnSpc>
            </a:pPr>
            <a:r>
              <a:rPr lang="en-US" sz="3200" b="1" dirty="0">
                <a:solidFill>
                  <a:srgbClr val="0A4B8C"/>
                </a:solidFill>
              </a:rPr>
              <a:t>CVS</a:t>
            </a:r>
            <a:r>
              <a:rPr lang="en-US" sz="2600" baseline="60000" dirty="0">
                <a:solidFill>
                  <a:srgbClr val="0A4B8C"/>
                </a:solidFill>
              </a:rPr>
              <a:t>®</a:t>
            </a:r>
            <a:r>
              <a:rPr lang="en-US" sz="2600" b="1" dirty="0">
                <a:solidFill>
                  <a:srgbClr val="0A4B8C"/>
                </a:solidFill>
              </a:rPr>
              <a:t> </a:t>
            </a:r>
            <a:r>
              <a:rPr lang="en-US" sz="3200" b="1" dirty="0" err="1">
                <a:solidFill>
                  <a:srgbClr val="0A4B8C"/>
                </a:solidFill>
              </a:rPr>
              <a:t>HealthHUB</a:t>
            </a:r>
            <a:r>
              <a:rPr lang="en-US" sz="3200" baseline="30000" dirty="0">
                <a:solidFill>
                  <a:srgbClr val="0A4B8C"/>
                </a:solidFill>
              </a:rPr>
              <a:t>™ </a:t>
            </a:r>
            <a:r>
              <a:rPr lang="en-US" sz="3200" dirty="0">
                <a:solidFill>
                  <a:srgbClr val="0A4B8C"/>
                </a:solidFill>
              </a:rPr>
              <a:t>locations</a:t>
            </a:r>
          </a:p>
          <a:p>
            <a:pPr defTabSz="457052">
              <a:spcBef>
                <a:spcPts val="0"/>
              </a:spcBef>
            </a:pPr>
            <a:r>
              <a:rPr lang="en-US" sz="2000" dirty="0"/>
              <a:t>A convenient and affordable option </a:t>
            </a:r>
            <a:br>
              <a:rPr lang="en-US" sz="2000" dirty="0"/>
            </a:br>
            <a:r>
              <a:rPr lang="en-US" sz="2000" dirty="0"/>
              <a:t>to help get you on the path to better health.</a:t>
            </a:r>
          </a:p>
        </p:txBody>
      </p:sp>
      <p:sp>
        <p:nvSpPr>
          <p:cNvPr id="19" name="Content Placeholder 2">
            <a:extLst>
              <a:ext uri="{FF2B5EF4-FFF2-40B4-BE49-F238E27FC236}">
                <a16:creationId xmlns:a16="http://schemas.microsoft.com/office/drawing/2014/main" id="{A136B93B-ED02-9A4D-9C51-C176ABB909A6}"/>
              </a:ext>
            </a:extLst>
          </p:cNvPr>
          <p:cNvSpPr txBox="1">
            <a:spLocks/>
          </p:cNvSpPr>
          <p:nvPr/>
        </p:nvSpPr>
        <p:spPr>
          <a:xfrm>
            <a:off x="467662" y="1567729"/>
            <a:ext cx="6745640" cy="1528258"/>
          </a:xfrm>
          <a:prstGeom prst="rect">
            <a:avLst/>
          </a:prstGeom>
          <a:effectLst/>
        </p:spPr>
        <p:txBody>
          <a:bodyPr lIns="0"/>
          <a:lstStyle>
            <a:lvl1pPr marL="0" indent="0" algn="l" defTabSz="457200" rtl="0" eaLnBrk="1" latinLnBrk="0" hangingPunct="1">
              <a:lnSpc>
                <a:spcPct val="100000"/>
              </a:lnSpc>
              <a:spcBef>
                <a:spcPts val="1800"/>
              </a:spcBef>
              <a:buClrTx/>
              <a:buFont typeface="Arial"/>
              <a:buNone/>
              <a:defRPr sz="1500" b="0" kern="1200">
                <a:solidFill>
                  <a:schemeClr val="tx2"/>
                </a:solidFill>
                <a:latin typeface="+mn-lt"/>
                <a:ea typeface="+mn-ea"/>
                <a:cs typeface="+mn-cs"/>
              </a:defRPr>
            </a:lvl1pPr>
            <a:lvl2pPr marL="171450" indent="-171450" algn="l" defTabSz="457200" rtl="0" eaLnBrk="1" latinLnBrk="0" hangingPunct="1">
              <a:lnSpc>
                <a:spcPct val="100000"/>
              </a:lnSpc>
              <a:spcBef>
                <a:spcPts val="1200"/>
              </a:spcBef>
              <a:buClrTx/>
              <a:buFont typeface="Arial"/>
              <a:buChar char="•"/>
              <a:defRPr sz="1500" kern="1200">
                <a:solidFill>
                  <a:schemeClr val="tx2"/>
                </a:solidFill>
                <a:latin typeface="+mn-lt"/>
                <a:ea typeface="+mn-ea"/>
                <a:cs typeface="+mn-cs"/>
              </a:defRPr>
            </a:lvl2pPr>
            <a:lvl3pPr marL="171450" marR="0" indent="0" algn="l" defTabSz="457200" rtl="0" eaLnBrk="1" fontAlgn="auto" latinLnBrk="0" hangingPunct="1">
              <a:lnSpc>
                <a:spcPct val="100000"/>
              </a:lnSpc>
              <a:spcBef>
                <a:spcPts val="600"/>
              </a:spcBef>
              <a:spcAft>
                <a:spcPts val="0"/>
              </a:spcAft>
              <a:buClrTx/>
              <a:buSzTx/>
              <a:buFont typeface="Lucida Grande"/>
              <a:buNone/>
              <a:tabLst/>
              <a:defRPr sz="1500" kern="1200">
                <a:solidFill>
                  <a:schemeClr val="tx2"/>
                </a:solidFill>
                <a:latin typeface="+mn-lt"/>
                <a:ea typeface="+mn-ea"/>
                <a:cs typeface="+mn-cs"/>
              </a:defRPr>
            </a:lvl3pPr>
            <a:lvl4pPr marL="514350" indent="-171450" algn="l" defTabSz="457200" rtl="0" eaLnBrk="1" latinLnBrk="0" hangingPunct="1">
              <a:lnSpc>
                <a:spcPct val="100000"/>
              </a:lnSpc>
              <a:spcBef>
                <a:spcPts val="600"/>
              </a:spcBef>
              <a:buClrTx/>
              <a:buFont typeface="Arial"/>
              <a:buChar char="•"/>
              <a:defRPr sz="1500" kern="1200">
                <a:solidFill>
                  <a:schemeClr val="tx2"/>
                </a:solidFill>
                <a:latin typeface="+mn-lt"/>
                <a:ea typeface="+mn-ea"/>
                <a:cs typeface="+mn-cs"/>
              </a:defRPr>
            </a:lvl4pPr>
            <a:lvl5pPr marL="682625" indent="-168275" algn="l" defTabSz="457200" rtl="0" eaLnBrk="1" latinLnBrk="0" hangingPunct="1">
              <a:lnSpc>
                <a:spcPct val="100000"/>
              </a:lnSpc>
              <a:spcBef>
                <a:spcPts val="600"/>
              </a:spcBef>
              <a:buClrTx/>
              <a:buFont typeface="Arial" panose="020B0604020202020204" pitchFamily="34" charset="0"/>
              <a:buChar char="–"/>
              <a:defRPr sz="1500" kern="1200">
                <a:solidFill>
                  <a:schemeClr val="tx2"/>
                </a:solidFill>
                <a:latin typeface="+mn-lt"/>
                <a:ea typeface="+mn-ea"/>
                <a:cs typeface="+mn-cs"/>
              </a:defRPr>
            </a:lvl5pPr>
            <a:lvl6pPr marL="8572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6pPr>
            <a:lvl7pPr marL="1030288" indent="-173038"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7pPr>
            <a:lvl8pPr marL="1203325" indent="-173038" algn="l" defTabSz="457200" rtl="0" eaLnBrk="1" latinLnBrk="0" hangingPunct="1">
              <a:lnSpc>
                <a:spcPct val="100000"/>
              </a:lnSpc>
              <a:spcBef>
                <a:spcPts val="600"/>
              </a:spcBef>
              <a:buFont typeface="Arial"/>
              <a:buChar char="•"/>
              <a:defRPr sz="1500" kern="1200" baseline="0">
                <a:solidFill>
                  <a:schemeClr val="tx2"/>
                </a:solidFill>
                <a:latin typeface="+mn-lt"/>
                <a:ea typeface="+mn-ea"/>
                <a:cs typeface="+mn-cs"/>
              </a:defRPr>
            </a:lvl8pPr>
            <a:lvl9pPr marL="13779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9pPr>
          </a:lstStyle>
          <a:p>
            <a:pPr defTabSz="457052">
              <a:spcBef>
                <a:spcPts val="1400"/>
              </a:spcBef>
            </a:pPr>
            <a:r>
              <a:rPr lang="en-US" sz="1400" b="1" dirty="0">
                <a:solidFill>
                  <a:srgbClr val="267AC0"/>
                </a:solidFill>
              </a:rPr>
              <a:t>Convenient</a:t>
            </a:r>
            <a:br>
              <a:rPr lang="en-US" sz="1400" dirty="0">
                <a:solidFill>
                  <a:schemeClr val="accent6">
                    <a:lumMod val="50000"/>
                  </a:schemeClr>
                </a:solidFill>
              </a:rPr>
            </a:br>
            <a:r>
              <a:rPr lang="en-US" sz="1200" dirty="0">
                <a:solidFill>
                  <a:schemeClr val="accent6">
                    <a:lumMod val="50000"/>
                  </a:schemeClr>
                </a:solidFill>
              </a:rPr>
              <a:t>Open every day, including nights and weekends. Get the care you need on </a:t>
            </a:r>
            <a:r>
              <a:rPr lang="en-US" sz="1200" b="1" i="1" dirty="0">
                <a:solidFill>
                  <a:schemeClr val="accent6">
                    <a:lumMod val="50000"/>
                  </a:schemeClr>
                </a:solidFill>
              </a:rPr>
              <a:t>your</a:t>
            </a:r>
            <a:r>
              <a:rPr lang="en-US" sz="1200" dirty="0">
                <a:solidFill>
                  <a:schemeClr val="accent6">
                    <a:lumMod val="50000"/>
                  </a:schemeClr>
                </a:solidFill>
              </a:rPr>
              <a:t> schedule.  </a:t>
            </a:r>
          </a:p>
          <a:p>
            <a:pPr>
              <a:spcBef>
                <a:spcPts val="1400"/>
              </a:spcBef>
            </a:pPr>
            <a:r>
              <a:rPr lang="en-US" sz="1400" b="1" dirty="0">
                <a:solidFill>
                  <a:srgbClr val="267AC0"/>
                </a:solidFill>
              </a:rPr>
              <a:t>Affordable</a:t>
            </a:r>
            <a:br>
              <a:rPr lang="en-US" dirty="0">
                <a:solidFill>
                  <a:schemeClr val="accent6">
                    <a:lumMod val="50000"/>
                  </a:schemeClr>
                </a:solidFill>
              </a:rPr>
            </a:br>
            <a:r>
              <a:rPr lang="en-US" sz="1200" dirty="0">
                <a:solidFill>
                  <a:schemeClr val="accent6">
                    <a:lumMod val="50000"/>
                  </a:schemeClr>
                </a:solidFill>
              </a:rPr>
              <a:t>Just use your Aetna</a:t>
            </a:r>
            <a:r>
              <a:rPr lang="en-US" sz="1200" baseline="30000" dirty="0">
                <a:solidFill>
                  <a:schemeClr val="accent6">
                    <a:lumMod val="50000"/>
                  </a:schemeClr>
                </a:solidFill>
                <a:ea typeface="Open Sans" charset="0"/>
                <a:cs typeface="Open Sans" charset="0"/>
              </a:rPr>
              <a:t>®</a:t>
            </a:r>
            <a:r>
              <a:rPr lang="en-US" sz="1200" dirty="0">
                <a:solidFill>
                  <a:schemeClr val="accent6">
                    <a:lumMod val="50000"/>
                  </a:schemeClr>
                </a:solidFill>
              </a:rPr>
              <a:t> benefits and get care.</a:t>
            </a:r>
          </a:p>
        </p:txBody>
      </p:sp>
      <p:sp>
        <p:nvSpPr>
          <p:cNvPr id="20" name="Rectangle 19">
            <a:extLst>
              <a:ext uri="{FF2B5EF4-FFF2-40B4-BE49-F238E27FC236}">
                <a16:creationId xmlns:a16="http://schemas.microsoft.com/office/drawing/2014/main" id="{196FBF77-B25A-C34C-8A7B-6DDB27AAE703}"/>
              </a:ext>
            </a:extLst>
          </p:cNvPr>
          <p:cNvSpPr/>
          <p:nvPr/>
        </p:nvSpPr>
        <p:spPr>
          <a:xfrm>
            <a:off x="461357" y="2804832"/>
            <a:ext cx="2708397" cy="258276"/>
          </a:xfrm>
          <a:prstGeom prst="rect">
            <a:avLst/>
          </a:prstGeom>
        </p:spPr>
        <p:txBody>
          <a:bodyPr wrap="square" lIns="0" tIns="0" rIns="0" bIns="0">
            <a:spAutoFit/>
          </a:bodyPr>
          <a:lstStyle/>
          <a:p>
            <a:pPr defTabSz="913555">
              <a:lnSpc>
                <a:spcPts val="2200"/>
              </a:lnSpc>
              <a:defRPr/>
            </a:pPr>
            <a:r>
              <a:rPr lang="en-US" sz="1400" b="1" dirty="0">
                <a:solidFill>
                  <a:schemeClr val="accent6">
                    <a:lumMod val="50000"/>
                  </a:schemeClr>
                </a:solidFill>
                <a:ea typeface="Open Sans" charset="0"/>
                <a:cs typeface="Open Sans" charset="0"/>
              </a:rPr>
              <a:t>MinuteClinic</a:t>
            </a:r>
            <a:r>
              <a:rPr lang="en-US" sz="1400" baseline="30000" dirty="0">
                <a:solidFill>
                  <a:schemeClr val="accent6">
                    <a:lumMod val="50000"/>
                  </a:schemeClr>
                </a:solidFill>
                <a:ea typeface="Open Sans" charset="0"/>
                <a:cs typeface="Open Sans" charset="0"/>
              </a:rPr>
              <a:t>®</a:t>
            </a:r>
            <a:r>
              <a:rPr lang="en-US" sz="1400" b="1" dirty="0">
                <a:solidFill>
                  <a:schemeClr val="accent6">
                    <a:lumMod val="50000"/>
                  </a:schemeClr>
                </a:solidFill>
                <a:ea typeface="Open Sans" charset="0"/>
                <a:cs typeface="Open Sans" charset="0"/>
              </a:rPr>
              <a:t> </a:t>
            </a:r>
            <a:r>
              <a:rPr lang="en-US" sz="1400" dirty="0">
                <a:solidFill>
                  <a:schemeClr val="accent6">
                    <a:lumMod val="50000"/>
                  </a:schemeClr>
                </a:solidFill>
                <a:ea typeface="Open Sans" charset="0"/>
                <a:cs typeface="Open Sans" charset="0"/>
              </a:rPr>
              <a:t>services </a:t>
            </a:r>
          </a:p>
        </p:txBody>
      </p:sp>
      <p:sp>
        <p:nvSpPr>
          <p:cNvPr id="22" name="Rectangle 21">
            <a:extLst>
              <a:ext uri="{FF2B5EF4-FFF2-40B4-BE49-F238E27FC236}">
                <a16:creationId xmlns:a16="http://schemas.microsoft.com/office/drawing/2014/main" id="{380EBE31-01B5-654A-A8D2-A5AF192F2FCB}"/>
              </a:ext>
            </a:extLst>
          </p:cNvPr>
          <p:cNvSpPr/>
          <p:nvPr/>
        </p:nvSpPr>
        <p:spPr>
          <a:xfrm>
            <a:off x="3510011" y="2806336"/>
            <a:ext cx="3709596" cy="213969"/>
          </a:xfrm>
          <a:prstGeom prst="rect">
            <a:avLst/>
          </a:prstGeom>
        </p:spPr>
        <p:txBody>
          <a:bodyPr wrap="square" lIns="0" tIns="0" rIns="0" bIns="0">
            <a:spAutoFit/>
          </a:bodyPr>
          <a:lstStyle/>
          <a:p>
            <a:pPr defTabSz="913555">
              <a:lnSpc>
                <a:spcPts val="1800"/>
              </a:lnSpc>
              <a:defRPr/>
            </a:pPr>
            <a:r>
              <a:rPr lang="en-US" sz="1400" b="1" i="1" dirty="0">
                <a:solidFill>
                  <a:srgbClr val="0A4B8C"/>
                </a:solidFill>
                <a:ea typeface="Open Sans" charset="0"/>
                <a:cs typeface="Open Sans" charset="0"/>
              </a:rPr>
              <a:t>Expanded </a:t>
            </a:r>
            <a:r>
              <a:rPr lang="en-US" sz="1400" b="1" dirty="0">
                <a:solidFill>
                  <a:srgbClr val="0A4B8C"/>
                </a:solidFill>
                <a:ea typeface="Open Sans" charset="0"/>
                <a:cs typeface="Open Sans" charset="0"/>
              </a:rPr>
              <a:t>MinuteClinic </a:t>
            </a:r>
            <a:r>
              <a:rPr lang="en-US" sz="1400" dirty="0">
                <a:solidFill>
                  <a:schemeClr val="accent6">
                    <a:lumMod val="50000"/>
                  </a:schemeClr>
                </a:solidFill>
                <a:ea typeface="Open Sans" charset="0"/>
                <a:cs typeface="Open Sans" charset="0"/>
              </a:rPr>
              <a:t>services available**</a:t>
            </a:r>
          </a:p>
        </p:txBody>
      </p:sp>
      <p:sp>
        <p:nvSpPr>
          <p:cNvPr id="23" name="Content Placeholder 5">
            <a:extLst>
              <a:ext uri="{FF2B5EF4-FFF2-40B4-BE49-F238E27FC236}">
                <a16:creationId xmlns:a16="http://schemas.microsoft.com/office/drawing/2014/main" id="{70894609-C86D-D14B-B388-27E77508FEBB}"/>
              </a:ext>
            </a:extLst>
          </p:cNvPr>
          <p:cNvSpPr txBox="1">
            <a:spLocks/>
          </p:cNvSpPr>
          <p:nvPr/>
        </p:nvSpPr>
        <p:spPr>
          <a:xfrm>
            <a:off x="461358" y="3095987"/>
            <a:ext cx="2532061" cy="2832133"/>
          </a:xfrm>
          <a:prstGeom prst="rect">
            <a:avLst/>
          </a:prstGeom>
        </p:spPr>
        <p:txBody>
          <a:bodyPr lIns="0" tIns="0" rIns="0" bIns="0"/>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1pPr>
            <a:lvl2pPr marL="200025" indent="-200025" algn="l" defTabSz="914400" rtl="0" eaLnBrk="1" latinLnBrk="0" hangingPunct="1">
              <a:spcBef>
                <a:spcPts val="1200"/>
              </a:spcBef>
              <a:spcAft>
                <a:spcPts val="0"/>
              </a:spcAft>
              <a:buClrTx/>
              <a:buFont typeface="Arial" pitchFamily="34" charset="0"/>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914103">
              <a:spcBef>
                <a:spcPts val="700"/>
              </a:spcBef>
              <a:buFont typeface="Arial" panose="020B0604020202020204" pitchFamily="34" charset="0"/>
              <a:buChar char="•"/>
              <a:tabLst>
                <a:tab pos="1201348" algn="l"/>
              </a:tabLst>
            </a:pPr>
            <a:r>
              <a:rPr lang="en-US" sz="1100" dirty="0"/>
              <a:t>Minor illnesses and injuries</a:t>
            </a:r>
          </a:p>
          <a:p>
            <a:pPr marL="171450" indent="-171450" defTabSz="914103">
              <a:spcBef>
                <a:spcPts val="700"/>
              </a:spcBef>
              <a:buFont typeface="Arial" panose="020B0604020202020204" pitchFamily="34" charset="0"/>
              <a:buChar char="•"/>
              <a:tabLst>
                <a:tab pos="1201348" algn="l"/>
              </a:tabLst>
            </a:pPr>
            <a:r>
              <a:rPr lang="en-US" sz="1100" dirty="0"/>
              <a:t>Skin conditions</a:t>
            </a:r>
          </a:p>
          <a:p>
            <a:pPr marL="171450" indent="-171450" defTabSz="914103">
              <a:spcBef>
                <a:spcPts val="700"/>
              </a:spcBef>
              <a:buFont typeface="Arial" panose="020B0604020202020204" pitchFamily="34" charset="0"/>
              <a:buChar char="•"/>
              <a:tabLst>
                <a:tab pos="1201348" algn="l"/>
              </a:tabLst>
            </a:pPr>
            <a:r>
              <a:rPr lang="en-US" sz="1100" dirty="0"/>
              <a:t>Wellness and physicals</a:t>
            </a:r>
          </a:p>
          <a:p>
            <a:pPr marL="171450" indent="-171450" defTabSz="914103">
              <a:spcBef>
                <a:spcPts val="700"/>
              </a:spcBef>
              <a:buFont typeface="Arial" panose="020B0604020202020204" pitchFamily="34" charset="0"/>
              <a:buChar char="•"/>
              <a:tabLst>
                <a:tab pos="1201348" algn="l"/>
              </a:tabLst>
            </a:pPr>
            <a:r>
              <a:rPr lang="en-US" sz="1100" dirty="0"/>
              <a:t>Screenings and monitoring</a:t>
            </a:r>
          </a:p>
          <a:p>
            <a:pPr marL="171450" indent="-171450" defTabSz="914103">
              <a:spcBef>
                <a:spcPts val="700"/>
              </a:spcBef>
              <a:buFont typeface="Arial" panose="020B0604020202020204" pitchFamily="34" charset="0"/>
              <a:buChar char="•"/>
              <a:tabLst>
                <a:tab pos="1201348" algn="l"/>
              </a:tabLst>
            </a:pPr>
            <a:r>
              <a:rPr lang="en-US" sz="1100" dirty="0"/>
              <a:t>Vaccinations and injections</a:t>
            </a:r>
          </a:p>
          <a:p>
            <a:pPr marL="171450" indent="-171450" defTabSz="914103">
              <a:spcBef>
                <a:spcPts val="700"/>
              </a:spcBef>
              <a:buFont typeface="Arial" panose="020B0604020202020204" pitchFamily="34" charset="0"/>
              <a:buChar char="•"/>
              <a:tabLst>
                <a:tab pos="1201348" algn="l"/>
              </a:tabLst>
            </a:pPr>
            <a:r>
              <a:rPr lang="en-US" sz="1100" dirty="0"/>
              <a:t>Travel health</a:t>
            </a:r>
          </a:p>
          <a:p>
            <a:pPr marL="171450" indent="-171450" defTabSz="914103">
              <a:spcBef>
                <a:spcPts val="700"/>
              </a:spcBef>
              <a:buFont typeface="Arial" panose="020B0604020202020204" pitchFamily="34" charset="0"/>
              <a:buChar char="•"/>
              <a:tabLst>
                <a:tab pos="1201348" algn="l"/>
              </a:tabLst>
            </a:pPr>
            <a:r>
              <a:rPr lang="en-US" sz="1100" dirty="0"/>
              <a:t>Women’s and men’s health services</a:t>
            </a:r>
          </a:p>
          <a:p>
            <a:pPr marL="171450" indent="-171450" defTabSz="914103">
              <a:spcBef>
                <a:spcPts val="700"/>
              </a:spcBef>
              <a:buFont typeface="Arial" panose="020B0604020202020204" pitchFamily="34" charset="0"/>
              <a:buChar char="•"/>
              <a:tabLst>
                <a:tab pos="1201348" algn="l"/>
              </a:tabLst>
            </a:pPr>
            <a:r>
              <a:rPr lang="en-US" sz="1100" dirty="0"/>
              <a:t>Obstructive sleep apnea* screening assessment and diagnosis</a:t>
            </a:r>
          </a:p>
          <a:p>
            <a:pPr marL="171450" indent="-171450" defTabSz="914103">
              <a:spcBef>
                <a:spcPts val="700"/>
              </a:spcBef>
              <a:buFont typeface="Arial" panose="020B0604020202020204" pitchFamily="34" charset="0"/>
              <a:buChar char="•"/>
              <a:tabLst>
                <a:tab pos="1201348" algn="l"/>
              </a:tabLst>
            </a:pPr>
            <a:r>
              <a:rPr lang="en-US" sz="1100" dirty="0"/>
              <a:t>Point of care lab testing​</a:t>
            </a:r>
          </a:p>
          <a:p>
            <a:pPr marL="171450" indent="-171450" defTabSz="914103">
              <a:spcBef>
                <a:spcPts val="700"/>
              </a:spcBef>
              <a:buFont typeface="Arial" panose="020B0604020202020204" pitchFamily="34" charset="0"/>
              <a:buChar char="•"/>
              <a:tabLst>
                <a:tab pos="1201348" algn="l"/>
              </a:tabLst>
            </a:pPr>
            <a:endParaRPr lang="en-US" sz="1100" dirty="0">
              <a:latin typeface="CVS Health Sans"/>
            </a:endParaRPr>
          </a:p>
        </p:txBody>
      </p:sp>
      <p:sp>
        <p:nvSpPr>
          <p:cNvPr id="24" name="Content Placeholder 3">
            <a:extLst>
              <a:ext uri="{FF2B5EF4-FFF2-40B4-BE49-F238E27FC236}">
                <a16:creationId xmlns:a16="http://schemas.microsoft.com/office/drawing/2014/main" id="{0605BA16-A879-D446-961A-04EA3481859A}"/>
              </a:ext>
            </a:extLst>
          </p:cNvPr>
          <p:cNvSpPr txBox="1">
            <a:spLocks/>
          </p:cNvSpPr>
          <p:nvPr/>
        </p:nvSpPr>
        <p:spPr>
          <a:xfrm>
            <a:off x="3529574" y="3077570"/>
            <a:ext cx="3291837" cy="2324715"/>
          </a:xfrm>
          <a:prstGeom prst="rect">
            <a:avLst/>
          </a:prstGeom>
        </p:spPr>
        <p:txBody>
          <a:bodyPr vert="horz" lIns="0" tIns="0" rIns="0" bIns="0" rtlCol="0" anchor="t">
            <a:noAutofit/>
          </a:bodyPr>
          <a:lstStyle>
            <a:lvl1pPr marL="0" indent="0" algn="l" defTabSz="914400" rtl="0" eaLnBrk="1" latinLnBrk="0" hangingPunct="1">
              <a:spcBef>
                <a:spcPts val="1200"/>
              </a:spcBef>
              <a:spcAft>
                <a:spcPts val="0"/>
              </a:spcAft>
              <a:buClrTx/>
              <a:buFontTx/>
              <a:buNone/>
              <a:tabLst>
                <a:tab pos="1201738" algn="l"/>
              </a:tabLst>
              <a:defRPr sz="1700" b="0" i="0" kern="1200">
                <a:solidFill>
                  <a:schemeClr val="tx2"/>
                </a:solidFill>
                <a:latin typeface="+mn-lt"/>
                <a:ea typeface="Open Sans" panose="020B0606030504020204" pitchFamily="34" charset="0"/>
                <a:cs typeface="Open Sans" panose="020B0606030504020204" pitchFamily="34" charset="0"/>
              </a:defRPr>
            </a:lvl1pPr>
            <a:lvl2pPr marL="200025" indent="-200025" algn="l" defTabSz="914400" rtl="0" eaLnBrk="1" latinLnBrk="0" hangingPunct="1">
              <a:spcBef>
                <a:spcPts val="1200"/>
              </a:spcBef>
              <a:spcAft>
                <a:spcPts val="0"/>
              </a:spcAft>
              <a:buClrTx/>
              <a:buFont typeface="Arial" pitchFamily="34" charset="0"/>
              <a:buChar char="•"/>
              <a:tabLst>
                <a:tab pos="1201738" algn="l"/>
              </a:tabLst>
              <a:defRPr sz="1700" b="0" i="0" kern="1200">
                <a:solidFill>
                  <a:schemeClr val="tx2"/>
                </a:solidFill>
                <a:latin typeface="+mn-lt"/>
                <a:ea typeface="Open Sans" panose="020B0606030504020204" pitchFamily="34" charset="0"/>
                <a:cs typeface="Open Sans" panose="020B0606030504020204" pitchFamily="34" charset="0"/>
              </a:defRPr>
            </a:lvl2pPr>
            <a:lvl3pPr marL="398463" indent="-200025" algn="l" defTabSz="914400" rtl="0" eaLnBrk="1" latinLnBrk="0" hangingPunct="1">
              <a:spcBef>
                <a:spcPts val="300"/>
              </a:spcBef>
              <a:spcAft>
                <a:spcPts val="0"/>
              </a:spcAft>
              <a:buClrTx/>
              <a:buFont typeface="Lucida Grande"/>
              <a:buChar char="-"/>
              <a:tabLst>
                <a:tab pos="1201738" algn="l"/>
              </a:tabLst>
              <a:defRPr sz="1700" b="0" i="0" kern="1200">
                <a:solidFill>
                  <a:schemeClr val="tx2"/>
                </a:solidFill>
                <a:latin typeface="+mn-lt"/>
                <a:ea typeface="Open Sans" panose="020B0606030504020204" pitchFamily="34" charset="0"/>
                <a:cs typeface="Open Sans" panose="020B0606030504020204" pitchFamily="34" charset="0"/>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914103">
              <a:spcBef>
                <a:spcPts val="700"/>
              </a:spcBef>
              <a:buFont typeface="Arial" panose="020B0604020202020204" pitchFamily="34" charset="0"/>
              <a:buChar char="•"/>
              <a:tabLst>
                <a:tab pos="1201348" algn="l"/>
              </a:tabLst>
            </a:pPr>
            <a:r>
              <a:rPr lang="en-US" sz="1100" dirty="0">
                <a:latin typeface="+mj-lt"/>
              </a:rPr>
              <a:t>Support managing certain chronic conditions like diabetes, sleep apnea, high cholesterol and more</a:t>
            </a:r>
          </a:p>
          <a:p>
            <a:pPr marL="171450" indent="-171450" defTabSz="914103">
              <a:spcBef>
                <a:spcPts val="700"/>
              </a:spcBef>
              <a:buFont typeface="Arial" panose="020B0604020202020204" pitchFamily="34" charset="0"/>
              <a:buChar char="•"/>
              <a:tabLst>
                <a:tab pos="1201348" algn="l"/>
              </a:tabLst>
            </a:pPr>
            <a:r>
              <a:rPr lang="en-US" sz="1100" dirty="0">
                <a:latin typeface="+mj-lt"/>
              </a:rPr>
              <a:t>Diabetic services like diabetic retinopathy screening and imaging***</a:t>
            </a:r>
          </a:p>
          <a:p>
            <a:pPr marL="171450" indent="-171450" defTabSz="914103">
              <a:spcBef>
                <a:spcPts val="700"/>
              </a:spcBef>
              <a:buFont typeface="Arial" panose="020B0604020202020204" pitchFamily="34" charset="0"/>
              <a:buChar char="•"/>
              <a:tabLst>
                <a:tab pos="1201348" algn="l"/>
              </a:tabLst>
            </a:pPr>
            <a:r>
              <a:rPr lang="en-US" sz="1100" dirty="0">
                <a:latin typeface="+mj-lt"/>
              </a:rPr>
              <a:t>Lifestyle support for heart health</a:t>
            </a:r>
          </a:p>
          <a:p>
            <a:pPr marL="171450" indent="-171450" defTabSz="914103">
              <a:spcBef>
                <a:spcPts val="700"/>
              </a:spcBef>
              <a:buFont typeface="Arial" panose="020B0604020202020204" pitchFamily="34" charset="0"/>
              <a:buChar char="•"/>
              <a:tabLst>
                <a:tab pos="1201348" algn="l"/>
              </a:tabLst>
            </a:pPr>
            <a:r>
              <a:rPr lang="en-US" sz="1100" dirty="0">
                <a:latin typeface="+mj-lt"/>
              </a:rPr>
              <a:t>Pelvic exams, STI testing and more</a:t>
            </a:r>
          </a:p>
          <a:p>
            <a:pPr marL="171450" indent="-171450" defTabSz="914103">
              <a:spcBef>
                <a:spcPts val="700"/>
              </a:spcBef>
              <a:buFont typeface="Arial" panose="020B0604020202020204" pitchFamily="34" charset="0"/>
              <a:buChar char="•"/>
              <a:tabLst>
                <a:tab pos="1201348" algn="l"/>
              </a:tabLst>
            </a:pPr>
            <a:r>
              <a:rPr lang="en-US" sz="1100" dirty="0">
                <a:latin typeface="+mj-lt"/>
              </a:rPr>
              <a:t>Colorectal risk assessment </a:t>
            </a:r>
          </a:p>
          <a:p>
            <a:pPr marL="171450" indent="-171450" defTabSz="914103">
              <a:spcBef>
                <a:spcPts val="700"/>
              </a:spcBef>
              <a:buFont typeface="Arial" panose="020B0604020202020204" pitchFamily="34" charset="0"/>
              <a:buChar char="•"/>
              <a:tabLst>
                <a:tab pos="1201348" algn="l"/>
              </a:tabLst>
            </a:pPr>
            <a:r>
              <a:rPr lang="en-US" sz="1100" dirty="0">
                <a:latin typeface="+mj-lt"/>
              </a:rPr>
              <a:t>Chickenpox vaccination (</a:t>
            </a:r>
            <a:r>
              <a:rPr lang="en-US" sz="1100" dirty="0" err="1">
                <a:latin typeface="+mj-lt"/>
              </a:rPr>
              <a:t>Varivax</a:t>
            </a:r>
            <a:r>
              <a:rPr lang="en-US" sz="1100" baseline="30000" dirty="0">
                <a:solidFill>
                  <a:schemeClr val="accent6">
                    <a:lumMod val="50000"/>
                  </a:schemeClr>
                </a:solidFill>
                <a:ea typeface="Open Sans" charset="0"/>
                <a:cs typeface="Open Sans" charset="0"/>
              </a:rPr>
              <a:t>®</a:t>
            </a:r>
            <a:r>
              <a:rPr lang="en-US" sz="1100" dirty="0">
                <a:latin typeface="+mj-lt"/>
              </a:rPr>
              <a:t>)</a:t>
            </a:r>
          </a:p>
        </p:txBody>
      </p:sp>
      <p:sp>
        <p:nvSpPr>
          <p:cNvPr id="25" name="TextBox 24">
            <a:extLst>
              <a:ext uri="{FF2B5EF4-FFF2-40B4-BE49-F238E27FC236}">
                <a16:creationId xmlns:a16="http://schemas.microsoft.com/office/drawing/2014/main" id="{6E262DDF-BC79-4A4D-8022-E5D93650A005}"/>
              </a:ext>
            </a:extLst>
          </p:cNvPr>
          <p:cNvSpPr txBox="1"/>
          <p:nvPr/>
        </p:nvSpPr>
        <p:spPr>
          <a:xfrm>
            <a:off x="525722" y="5787586"/>
            <a:ext cx="11221308" cy="436017"/>
          </a:xfrm>
          <a:prstGeom prst="rect">
            <a:avLst/>
          </a:prstGeom>
          <a:noFill/>
        </p:spPr>
        <p:txBody>
          <a:bodyPr wrap="square" lIns="0" tIns="0" rIns="0" bIns="0" rtlCol="0">
            <a:spAutoFit/>
          </a:bodyPr>
          <a:lstStyle/>
          <a:p>
            <a:pPr marL="119024" indent="-119024" defTabSz="914103">
              <a:lnSpc>
                <a:spcPts val="1000"/>
              </a:lnSpc>
              <a:spcAft>
                <a:spcPts val="200"/>
              </a:spcAft>
            </a:pPr>
            <a:r>
              <a:rPr lang="en-US" sz="900" dirty="0">
                <a:solidFill>
                  <a:schemeClr val="accent5"/>
                </a:solidFill>
              </a:rPr>
              <a:t> * Sleep apnea screening performed by MinuteClinic. Your MinuteClinic provider may prescribe a home sleep test, sleep test interpretation and diagnosis by an independent third-party. </a:t>
            </a:r>
          </a:p>
          <a:p>
            <a:pPr marL="119024" indent="-119024" defTabSz="914103">
              <a:lnSpc>
                <a:spcPts val="1000"/>
              </a:lnSpc>
              <a:spcAft>
                <a:spcPts val="200"/>
              </a:spcAft>
            </a:pPr>
            <a:r>
              <a:rPr lang="en-US" sz="900" dirty="0">
                <a:solidFill>
                  <a:schemeClr val="accent5"/>
                </a:solidFill>
              </a:rPr>
              <a:t>** Clinical services provided by a MinuteClinic nurse practitioner or physician assistant within a CVS </a:t>
            </a:r>
            <a:r>
              <a:rPr lang="en-US" sz="900" dirty="0" err="1">
                <a:solidFill>
                  <a:schemeClr val="accent5"/>
                </a:solidFill>
              </a:rPr>
              <a:t>HealthHUB</a:t>
            </a:r>
            <a:r>
              <a:rPr lang="en-US" sz="900" dirty="0">
                <a:solidFill>
                  <a:schemeClr val="accent5"/>
                </a:solidFill>
              </a:rPr>
              <a:t> location.</a:t>
            </a:r>
          </a:p>
          <a:p>
            <a:pPr marL="119024" indent="-119024" defTabSz="914103">
              <a:lnSpc>
                <a:spcPts val="1000"/>
              </a:lnSpc>
              <a:spcAft>
                <a:spcPts val="200"/>
              </a:spcAft>
            </a:pPr>
            <a:r>
              <a:rPr lang="en-US" sz="900" dirty="0">
                <a:solidFill>
                  <a:schemeClr val="accent5"/>
                </a:solidFill>
              </a:rPr>
              <a:t>***Diabetic retinopathy diagnosis by an independent provider.</a:t>
            </a:r>
          </a:p>
        </p:txBody>
      </p:sp>
      <p:sp>
        <p:nvSpPr>
          <p:cNvPr id="26" name="Content Placeholder 2">
            <a:extLst>
              <a:ext uri="{FF2B5EF4-FFF2-40B4-BE49-F238E27FC236}">
                <a16:creationId xmlns:a16="http://schemas.microsoft.com/office/drawing/2014/main" id="{E9ACA1B0-84D7-A044-8AF3-CD507F7EBEEF}"/>
              </a:ext>
            </a:extLst>
          </p:cNvPr>
          <p:cNvSpPr txBox="1">
            <a:spLocks/>
          </p:cNvSpPr>
          <p:nvPr/>
        </p:nvSpPr>
        <p:spPr>
          <a:xfrm>
            <a:off x="8165160" y="4238021"/>
            <a:ext cx="3657600" cy="1190697"/>
          </a:xfrm>
          <a:prstGeom prst="rect">
            <a:avLst/>
          </a:prstGeom>
          <a:effectLst/>
        </p:spPr>
        <p:txBody>
          <a:bodyPr lIns="0"/>
          <a:lstStyle>
            <a:lvl1pPr marL="0" indent="0" algn="l" defTabSz="457200" rtl="0" eaLnBrk="1" latinLnBrk="0" hangingPunct="1">
              <a:lnSpc>
                <a:spcPct val="100000"/>
              </a:lnSpc>
              <a:spcBef>
                <a:spcPts val="1800"/>
              </a:spcBef>
              <a:buClrTx/>
              <a:buFont typeface="Arial"/>
              <a:buNone/>
              <a:defRPr sz="1500" b="0" kern="1200">
                <a:solidFill>
                  <a:schemeClr val="tx2"/>
                </a:solidFill>
                <a:latin typeface="+mn-lt"/>
                <a:ea typeface="+mn-ea"/>
                <a:cs typeface="+mn-cs"/>
              </a:defRPr>
            </a:lvl1pPr>
            <a:lvl2pPr marL="171450" indent="-171450" algn="l" defTabSz="457200" rtl="0" eaLnBrk="1" latinLnBrk="0" hangingPunct="1">
              <a:lnSpc>
                <a:spcPct val="100000"/>
              </a:lnSpc>
              <a:spcBef>
                <a:spcPts val="1200"/>
              </a:spcBef>
              <a:buClrTx/>
              <a:buFont typeface="Arial"/>
              <a:buChar char="•"/>
              <a:defRPr sz="1500" kern="1200">
                <a:solidFill>
                  <a:schemeClr val="tx2"/>
                </a:solidFill>
                <a:latin typeface="+mn-lt"/>
                <a:ea typeface="+mn-ea"/>
                <a:cs typeface="+mn-cs"/>
              </a:defRPr>
            </a:lvl2pPr>
            <a:lvl3pPr marL="171450" marR="0" indent="0" algn="l" defTabSz="457200" rtl="0" eaLnBrk="1" fontAlgn="auto" latinLnBrk="0" hangingPunct="1">
              <a:lnSpc>
                <a:spcPct val="100000"/>
              </a:lnSpc>
              <a:spcBef>
                <a:spcPts val="600"/>
              </a:spcBef>
              <a:spcAft>
                <a:spcPts val="0"/>
              </a:spcAft>
              <a:buClrTx/>
              <a:buSzTx/>
              <a:buFont typeface="Lucida Grande"/>
              <a:buNone/>
              <a:tabLst/>
              <a:defRPr sz="1500" kern="1200">
                <a:solidFill>
                  <a:schemeClr val="tx2"/>
                </a:solidFill>
                <a:latin typeface="+mn-lt"/>
                <a:ea typeface="+mn-ea"/>
                <a:cs typeface="+mn-cs"/>
              </a:defRPr>
            </a:lvl3pPr>
            <a:lvl4pPr marL="514350" indent="-171450" algn="l" defTabSz="457200" rtl="0" eaLnBrk="1" latinLnBrk="0" hangingPunct="1">
              <a:lnSpc>
                <a:spcPct val="100000"/>
              </a:lnSpc>
              <a:spcBef>
                <a:spcPts val="600"/>
              </a:spcBef>
              <a:buClrTx/>
              <a:buFont typeface="Arial"/>
              <a:buChar char="•"/>
              <a:defRPr sz="1500" kern="1200">
                <a:solidFill>
                  <a:schemeClr val="tx2"/>
                </a:solidFill>
                <a:latin typeface="+mn-lt"/>
                <a:ea typeface="+mn-ea"/>
                <a:cs typeface="+mn-cs"/>
              </a:defRPr>
            </a:lvl4pPr>
            <a:lvl5pPr marL="682625" indent="-168275" algn="l" defTabSz="457200" rtl="0" eaLnBrk="1" latinLnBrk="0" hangingPunct="1">
              <a:lnSpc>
                <a:spcPct val="100000"/>
              </a:lnSpc>
              <a:spcBef>
                <a:spcPts val="600"/>
              </a:spcBef>
              <a:buClrTx/>
              <a:buFont typeface="Arial" panose="020B0604020202020204" pitchFamily="34" charset="0"/>
              <a:buChar char="–"/>
              <a:defRPr sz="1500" kern="1200">
                <a:solidFill>
                  <a:schemeClr val="tx2"/>
                </a:solidFill>
                <a:latin typeface="+mn-lt"/>
                <a:ea typeface="+mn-ea"/>
                <a:cs typeface="+mn-cs"/>
              </a:defRPr>
            </a:lvl5pPr>
            <a:lvl6pPr marL="8572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6pPr>
            <a:lvl7pPr marL="1030288" indent="-173038"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7pPr>
            <a:lvl8pPr marL="1203325" indent="-173038" algn="l" defTabSz="457200" rtl="0" eaLnBrk="1" latinLnBrk="0" hangingPunct="1">
              <a:lnSpc>
                <a:spcPct val="100000"/>
              </a:lnSpc>
              <a:spcBef>
                <a:spcPts val="600"/>
              </a:spcBef>
              <a:buFont typeface="Arial"/>
              <a:buChar char="•"/>
              <a:defRPr sz="1500" kern="1200" baseline="0">
                <a:solidFill>
                  <a:schemeClr val="tx2"/>
                </a:solidFill>
                <a:latin typeface="+mn-lt"/>
                <a:ea typeface="+mn-ea"/>
                <a:cs typeface="+mn-cs"/>
              </a:defRPr>
            </a:lvl8pPr>
            <a:lvl9pPr marL="13779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9pPr>
          </a:lstStyle>
          <a:p>
            <a:pPr algn="ctr">
              <a:spcBef>
                <a:spcPts val="1400"/>
              </a:spcBef>
            </a:pPr>
            <a:r>
              <a:rPr lang="en-US" sz="1400" b="1" dirty="0">
                <a:solidFill>
                  <a:srgbClr val="0A4B8C"/>
                </a:solidFill>
              </a:rPr>
              <a:t>Your local MinuteClinic</a:t>
            </a:r>
            <a:r>
              <a:rPr lang="en-US" sz="1400" dirty="0">
                <a:solidFill>
                  <a:srgbClr val="0A4B8C"/>
                </a:solidFill>
              </a:rPr>
              <a:t> </a:t>
            </a:r>
            <a:br>
              <a:rPr lang="en-US" sz="1400" dirty="0">
                <a:solidFill>
                  <a:srgbClr val="0A4B8C"/>
                </a:solidFill>
              </a:rPr>
            </a:br>
            <a:r>
              <a:rPr lang="en-US" sz="1400" dirty="0">
                <a:solidFill>
                  <a:srgbClr val="0A4B8C"/>
                </a:solidFill>
              </a:rPr>
              <a:t>may now be a CVS </a:t>
            </a:r>
            <a:r>
              <a:rPr lang="en-US" sz="1400" dirty="0" err="1">
                <a:solidFill>
                  <a:srgbClr val="0A4B8C"/>
                </a:solidFill>
              </a:rPr>
              <a:t>HealthHUB</a:t>
            </a:r>
            <a:r>
              <a:rPr lang="en-US" sz="1400" dirty="0">
                <a:solidFill>
                  <a:srgbClr val="0A4B8C"/>
                </a:solidFill>
              </a:rPr>
              <a:t>. </a:t>
            </a:r>
          </a:p>
          <a:p>
            <a:pPr algn="ctr">
              <a:spcBef>
                <a:spcPts val="1400"/>
              </a:spcBef>
            </a:pPr>
            <a:r>
              <a:rPr lang="en-US" sz="1400" dirty="0">
                <a:solidFill>
                  <a:srgbClr val="0A4B8C"/>
                </a:solidFill>
              </a:rPr>
              <a:t>Visit </a:t>
            </a:r>
            <a:r>
              <a:rPr lang="en-US" sz="1400" b="1" dirty="0">
                <a:solidFill>
                  <a:srgbClr val="0A4B8C"/>
                </a:solidFill>
              </a:rPr>
              <a:t>CVS.com/</a:t>
            </a:r>
            <a:r>
              <a:rPr lang="en-US" sz="1400" b="1" dirty="0" err="1">
                <a:solidFill>
                  <a:srgbClr val="0A4B8C"/>
                </a:solidFill>
              </a:rPr>
              <a:t>HealthHUB</a:t>
            </a:r>
            <a:r>
              <a:rPr lang="en-US" sz="1400" b="1" dirty="0">
                <a:solidFill>
                  <a:srgbClr val="0A4B8C"/>
                </a:solidFill>
              </a:rPr>
              <a:t> </a:t>
            </a:r>
            <a:br>
              <a:rPr lang="en-US" sz="1400" b="1" dirty="0">
                <a:solidFill>
                  <a:srgbClr val="0A4B8C"/>
                </a:solidFill>
              </a:rPr>
            </a:br>
            <a:r>
              <a:rPr lang="en-US" sz="1400" dirty="0">
                <a:solidFill>
                  <a:srgbClr val="0A4B8C"/>
                </a:solidFill>
              </a:rPr>
              <a:t>to find a location near you.</a:t>
            </a:r>
          </a:p>
        </p:txBody>
      </p:sp>
    </p:spTree>
    <p:extLst>
      <p:ext uri="{BB962C8B-B14F-4D97-AF65-F5344CB8AC3E}">
        <p14:creationId xmlns:p14="http://schemas.microsoft.com/office/powerpoint/2010/main" val="3032790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10665"/>
            <a:ext cx="12188825" cy="1296132"/>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lnSpc>
                <a:spcPct val="100000"/>
              </a:lnSpc>
            </a:pPr>
            <a:r>
              <a:rPr lang="en-US" sz="3200" b="1" dirty="0"/>
              <a:t>Get the coverage you need </a:t>
            </a:r>
            <a:br>
              <a:rPr lang="en-US" b="1" dirty="0"/>
            </a:br>
            <a:r>
              <a:rPr lang="en-US" dirty="0">
                <a:solidFill>
                  <a:schemeClr val="tx2"/>
                </a:solidFill>
              </a:rPr>
              <a:t>with the Aetna Choice</a:t>
            </a:r>
            <a:r>
              <a:rPr lang="en-US" sz="2000" baseline="50000" dirty="0">
                <a:solidFill>
                  <a:schemeClr val="tx2"/>
                </a:solidFill>
              </a:rPr>
              <a:t>®</a:t>
            </a:r>
            <a:r>
              <a:rPr lang="en-US" dirty="0">
                <a:solidFill>
                  <a:schemeClr val="tx2"/>
                </a:solidFill>
              </a:rPr>
              <a:t> POS II health plan</a:t>
            </a:r>
            <a:endParaRPr lang="en-US" baseline="30000" dirty="0">
              <a:solidFill>
                <a:schemeClr val="tx2"/>
              </a:solidFill>
            </a:endParaRPr>
          </a:p>
        </p:txBody>
      </p:sp>
      <p:grpSp>
        <p:nvGrpSpPr>
          <p:cNvPr id="3" name="Group 2">
            <a:extLst>
              <a:ext uri="{FF2B5EF4-FFF2-40B4-BE49-F238E27FC236}">
                <a16:creationId xmlns:a16="http://schemas.microsoft.com/office/drawing/2014/main" id="{2FA8FB7B-E533-403C-8B79-5710B95F77E8}"/>
              </a:ext>
            </a:extLst>
          </p:cNvPr>
          <p:cNvGrpSpPr/>
          <p:nvPr/>
        </p:nvGrpSpPr>
        <p:grpSpPr>
          <a:xfrm>
            <a:off x="1298140" y="2201268"/>
            <a:ext cx="9592544" cy="2820752"/>
            <a:chOff x="1354790" y="2645242"/>
            <a:chExt cx="9592544" cy="2820752"/>
          </a:xfrm>
        </p:grpSpPr>
        <p:sp>
          <p:nvSpPr>
            <p:cNvPr id="4" name="Rounded Rectangle 3"/>
            <p:cNvSpPr/>
            <p:nvPr/>
          </p:nvSpPr>
          <p:spPr>
            <a:xfrm>
              <a:off x="1354790" y="2645242"/>
              <a:ext cx="1922409" cy="28094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6" name="Rounded Rectangle 35"/>
            <p:cNvSpPr/>
            <p:nvPr/>
          </p:nvSpPr>
          <p:spPr>
            <a:xfrm>
              <a:off x="5186674" y="2645242"/>
              <a:ext cx="1922409" cy="28094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 name="Rectangle 8"/>
            <p:cNvSpPr/>
            <p:nvPr/>
          </p:nvSpPr>
          <p:spPr>
            <a:xfrm>
              <a:off x="1431022" y="4241245"/>
              <a:ext cx="1769945" cy="461665"/>
            </a:xfrm>
            <a:prstGeom prst="rect">
              <a:avLst/>
            </a:prstGeom>
          </p:spPr>
          <p:txBody>
            <a:bodyPr wrap="square">
              <a:spAutoFit/>
            </a:bodyPr>
            <a:lstStyle/>
            <a:p>
              <a:pPr algn="ctr">
                <a:defRPr/>
              </a:pPr>
              <a:r>
                <a:rPr lang="en-US" sz="1200" b="1" dirty="0">
                  <a:solidFill>
                    <a:schemeClr val="tx2"/>
                  </a:solidFill>
                  <a:ea typeface="Open Sans Semibold" charset="0"/>
                  <a:cs typeface="Open Sans Semibold" charset="0"/>
                </a:rPr>
                <a:t>In-network and </a:t>
              </a:r>
              <a:br>
                <a:rPr lang="en-US" sz="1200" b="1" dirty="0">
                  <a:solidFill>
                    <a:schemeClr val="tx2"/>
                  </a:solidFill>
                  <a:ea typeface="Open Sans Semibold" charset="0"/>
                  <a:cs typeface="Open Sans Semibold" charset="0"/>
                </a:rPr>
              </a:br>
              <a:r>
                <a:rPr lang="en-US" sz="1200" b="1" dirty="0">
                  <a:solidFill>
                    <a:schemeClr val="tx2"/>
                  </a:solidFill>
                  <a:ea typeface="Open Sans Semibold" charset="0"/>
                  <a:cs typeface="Open Sans Semibold" charset="0"/>
                </a:rPr>
                <a:t>out-of-network care</a:t>
              </a:r>
            </a:p>
          </p:txBody>
        </p:sp>
        <p:sp>
          <p:nvSpPr>
            <p:cNvPr id="38" name="Rounded Rectangle 37"/>
            <p:cNvSpPr/>
            <p:nvPr/>
          </p:nvSpPr>
          <p:spPr>
            <a:xfrm>
              <a:off x="9024925" y="2656534"/>
              <a:ext cx="1922409" cy="28094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2" name="Rectangle 11"/>
            <p:cNvSpPr/>
            <p:nvPr/>
          </p:nvSpPr>
          <p:spPr>
            <a:xfrm>
              <a:off x="9111583" y="4251960"/>
              <a:ext cx="1749093" cy="646331"/>
            </a:xfrm>
            <a:prstGeom prst="rect">
              <a:avLst/>
            </a:prstGeom>
          </p:spPr>
          <p:txBody>
            <a:bodyPr wrap="square">
              <a:spAutoFit/>
            </a:bodyPr>
            <a:lstStyle/>
            <a:p>
              <a:pPr algn="ctr">
                <a:defRPr/>
              </a:pPr>
              <a:r>
                <a:rPr lang="en-US" sz="1200" b="1" dirty="0">
                  <a:solidFill>
                    <a:schemeClr val="tx2"/>
                  </a:solidFill>
                  <a:ea typeface="Open Sans Semibold" charset="0"/>
                  <a:cs typeface="Open Sans Semibold" charset="0"/>
                </a:rPr>
                <a:t>Lower out-of-pocket </a:t>
              </a:r>
              <a:br>
                <a:rPr lang="en-US" sz="1200" b="1" dirty="0">
                  <a:solidFill>
                    <a:schemeClr val="tx2"/>
                  </a:solidFill>
                  <a:ea typeface="Open Sans Semibold" charset="0"/>
                  <a:cs typeface="Open Sans Semibold" charset="0"/>
                </a:rPr>
              </a:br>
              <a:r>
                <a:rPr lang="en-US" sz="1200" b="1" dirty="0">
                  <a:solidFill>
                    <a:schemeClr val="tx2"/>
                  </a:solidFill>
                  <a:ea typeface="Open Sans Semibold" charset="0"/>
                  <a:cs typeface="Open Sans Semibold" charset="0"/>
                </a:rPr>
                <a:t>costs for</a:t>
              </a:r>
              <a:br>
                <a:rPr lang="en-US" sz="1200" b="1" dirty="0">
                  <a:solidFill>
                    <a:schemeClr val="tx2"/>
                  </a:solidFill>
                  <a:ea typeface="Open Sans Semibold" charset="0"/>
                  <a:cs typeface="Open Sans Semibold" charset="0"/>
                </a:rPr>
              </a:br>
              <a:r>
                <a:rPr lang="en-US" sz="1200" b="1" dirty="0">
                  <a:solidFill>
                    <a:schemeClr val="tx2"/>
                  </a:solidFill>
                  <a:ea typeface="Open Sans Semibold" charset="0"/>
                  <a:cs typeface="Open Sans Semibold" charset="0"/>
                </a:rPr>
                <a:t> in-network care</a:t>
              </a:r>
            </a:p>
          </p:txBody>
        </p:sp>
        <p:sp>
          <p:nvSpPr>
            <p:cNvPr id="35" name="Rectangle 34"/>
            <p:cNvSpPr/>
            <p:nvPr/>
          </p:nvSpPr>
          <p:spPr>
            <a:xfrm>
              <a:off x="3330166" y="4251960"/>
              <a:ext cx="1769945" cy="276999"/>
            </a:xfrm>
            <a:prstGeom prst="rect">
              <a:avLst/>
            </a:prstGeom>
          </p:spPr>
          <p:txBody>
            <a:bodyPr wrap="square">
              <a:spAutoFit/>
            </a:bodyPr>
            <a:lstStyle/>
            <a:p>
              <a:pPr algn="ctr">
                <a:defRPr/>
              </a:pPr>
              <a:r>
                <a:rPr lang="en-US" sz="1200" b="1" dirty="0">
                  <a:solidFill>
                    <a:srgbClr val="2F3338"/>
                  </a:solidFill>
                  <a:ea typeface="Open Sans Semibold" charset="0"/>
                  <a:cs typeface="Open Sans Semibold" charset="0"/>
                </a:rPr>
                <a:t>Preventive care</a:t>
              </a:r>
            </a:p>
          </p:txBody>
        </p:sp>
        <p:sp>
          <p:nvSpPr>
            <p:cNvPr id="37" name="Rectangle 36"/>
            <p:cNvSpPr/>
            <p:nvPr/>
          </p:nvSpPr>
          <p:spPr>
            <a:xfrm>
              <a:off x="5262905" y="4251960"/>
              <a:ext cx="1769945" cy="276999"/>
            </a:xfrm>
            <a:prstGeom prst="rect">
              <a:avLst/>
            </a:prstGeom>
          </p:spPr>
          <p:txBody>
            <a:bodyPr wrap="square">
              <a:spAutoFit/>
            </a:bodyPr>
            <a:lstStyle/>
            <a:p>
              <a:pPr algn="ctr">
                <a:defRPr/>
              </a:pPr>
              <a:r>
                <a:rPr lang="en-US" sz="1200" b="1" dirty="0">
                  <a:solidFill>
                    <a:srgbClr val="2F3338"/>
                  </a:solidFill>
                  <a:ea typeface="Open Sans Semibold" charset="0"/>
                  <a:cs typeface="Open Sans Semibold" charset="0"/>
                </a:rPr>
                <a:t>No referrals required</a:t>
              </a:r>
            </a:p>
          </p:txBody>
        </p:sp>
        <p:sp>
          <p:nvSpPr>
            <p:cNvPr id="40" name="Rectangle 39"/>
            <p:cNvSpPr/>
            <p:nvPr/>
          </p:nvSpPr>
          <p:spPr>
            <a:xfrm>
              <a:off x="7107789" y="4251961"/>
              <a:ext cx="1917135" cy="461665"/>
            </a:xfrm>
            <a:prstGeom prst="rect">
              <a:avLst/>
            </a:prstGeom>
          </p:spPr>
          <p:txBody>
            <a:bodyPr wrap="square">
              <a:spAutoFit/>
            </a:bodyPr>
            <a:lstStyle/>
            <a:p>
              <a:pPr algn="ctr">
                <a:defRPr/>
              </a:pPr>
              <a:r>
                <a:rPr lang="en-US" sz="1200" b="1" dirty="0">
                  <a:solidFill>
                    <a:schemeClr val="tx2"/>
                  </a:solidFill>
                  <a:ea typeface="Open Sans Semibold" charset="0"/>
                  <a:cs typeface="Open Sans Semibold" charset="0"/>
                </a:rPr>
                <a:t>Preapproval for </a:t>
              </a:r>
            </a:p>
            <a:p>
              <a:pPr algn="ctr">
                <a:defRPr/>
              </a:pPr>
              <a:r>
                <a:rPr lang="en-US" sz="1200" b="1" dirty="0">
                  <a:solidFill>
                    <a:schemeClr val="tx2"/>
                  </a:solidFill>
                  <a:ea typeface="Open Sans Semibold" charset="0"/>
                  <a:cs typeface="Open Sans Semibold" charset="0"/>
                </a:rPr>
                <a:t>some services</a:t>
              </a:r>
            </a:p>
          </p:txBody>
        </p:sp>
        <p:sp>
          <p:nvSpPr>
            <p:cNvPr id="45" name="Freeform 13">
              <a:extLst>
                <a:ext uri="{FF2B5EF4-FFF2-40B4-BE49-F238E27FC236}">
                  <a16:creationId xmlns:a16="http://schemas.microsoft.com/office/drawing/2014/main" id="{EF79F910-A7AD-45CF-84A2-DAFE61DBFD64}"/>
                </a:ext>
              </a:extLst>
            </p:cNvPr>
            <p:cNvSpPr>
              <a:spLocks noChangeAspect="1" noEditPoints="1"/>
            </p:cNvSpPr>
            <p:nvPr/>
          </p:nvSpPr>
          <p:spPr bwMode="auto">
            <a:xfrm>
              <a:off x="5817143" y="3384646"/>
              <a:ext cx="626736" cy="533268"/>
            </a:xfrm>
            <a:custGeom>
              <a:avLst/>
              <a:gdLst>
                <a:gd name="T0" fmla="*/ 412 w 5168"/>
                <a:gd name="T1" fmla="*/ 3498 h 4397"/>
                <a:gd name="T2" fmla="*/ 772 w 5168"/>
                <a:gd name="T3" fmla="*/ 2886 h 4397"/>
                <a:gd name="T4" fmla="*/ 1972 w 5168"/>
                <a:gd name="T5" fmla="*/ 1162 h 4397"/>
                <a:gd name="T6" fmla="*/ 2837 w 5168"/>
                <a:gd name="T7" fmla="*/ 1004 h 4397"/>
                <a:gd name="T8" fmla="*/ 2850 w 5168"/>
                <a:gd name="T9" fmla="*/ 1014 h 4397"/>
                <a:gd name="T10" fmla="*/ 3914 w 5168"/>
                <a:gd name="T11" fmla="*/ 0 h 4397"/>
                <a:gd name="T12" fmla="*/ 3390 w 5168"/>
                <a:gd name="T13" fmla="*/ 1494 h 4397"/>
                <a:gd name="T14" fmla="*/ 3883 w 5168"/>
                <a:gd name="T15" fmla="*/ 1934 h 4397"/>
                <a:gd name="T16" fmla="*/ 5168 w 5168"/>
                <a:gd name="T17" fmla="*/ 2148 h 4397"/>
                <a:gd name="T18" fmla="*/ 4345 w 5168"/>
                <a:gd name="T19" fmla="*/ 3661 h 4397"/>
                <a:gd name="T20" fmla="*/ 4164 w 5168"/>
                <a:gd name="T21" fmla="*/ 3730 h 4397"/>
                <a:gd name="T22" fmla="*/ 2589 w 5168"/>
                <a:gd name="T23" fmla="*/ 3795 h 4397"/>
                <a:gd name="T24" fmla="*/ 1564 w 5168"/>
                <a:gd name="T25" fmla="*/ 3661 h 4397"/>
                <a:gd name="T26" fmla="*/ 899 w 5168"/>
                <a:gd name="T27" fmla="*/ 3985 h 4397"/>
                <a:gd name="T28" fmla="*/ 576 w 5168"/>
                <a:gd name="T29" fmla="*/ 3612 h 4397"/>
                <a:gd name="T30" fmla="*/ 785 w 5168"/>
                <a:gd name="T31" fmla="*/ 3821 h 4397"/>
                <a:gd name="T32" fmla="*/ 1193 w 5168"/>
                <a:gd name="T33" fmla="*/ 3290 h 4397"/>
                <a:gd name="T34" fmla="*/ 1564 w 5168"/>
                <a:gd name="T35" fmla="*/ 2919 h 4397"/>
                <a:gd name="T36" fmla="*/ 4123 w 5168"/>
                <a:gd name="T37" fmla="*/ 488 h 4397"/>
                <a:gd name="T38" fmla="*/ 576 w 5168"/>
                <a:gd name="T39" fmla="*/ 3612 h 4397"/>
                <a:gd name="T40" fmla="*/ 1441 w 5168"/>
                <a:gd name="T41" fmla="*/ 3167 h 4397"/>
                <a:gd name="T42" fmla="*/ 1564 w 5168"/>
                <a:gd name="T43" fmla="*/ 3464 h 4397"/>
                <a:gd name="T44" fmla="*/ 2660 w 5168"/>
                <a:gd name="T45" fmla="*/ 3612 h 4397"/>
                <a:gd name="T46" fmla="*/ 4075 w 5168"/>
                <a:gd name="T47" fmla="*/ 3555 h 4397"/>
                <a:gd name="T48" fmla="*/ 4345 w 5168"/>
                <a:gd name="T49" fmla="*/ 3464 h 4397"/>
                <a:gd name="T50" fmla="*/ 4971 w 5168"/>
                <a:gd name="T51" fmla="*/ 2345 h 4397"/>
                <a:gd name="T52" fmla="*/ 3768 w 5168"/>
                <a:gd name="T53" fmla="*/ 2094 h 4397"/>
                <a:gd name="T54" fmla="*/ 3251 w 5168"/>
                <a:gd name="T55" fmla="*/ 1633 h 4397"/>
                <a:gd name="T56" fmla="*/ 2559 w 5168"/>
                <a:gd name="T57" fmla="*/ 2326 h 4397"/>
                <a:gd name="T58" fmla="*/ 2712 w 5168"/>
                <a:gd name="T59" fmla="*/ 2485 h 4397"/>
                <a:gd name="T60" fmla="*/ 2786 w 5168"/>
                <a:gd name="T61" fmla="*/ 2869 h 4397"/>
                <a:gd name="T62" fmla="*/ 2612 w 5168"/>
                <a:gd name="T63" fmla="*/ 3052 h 4397"/>
                <a:gd name="T64" fmla="*/ 1564 w 5168"/>
                <a:gd name="T65" fmla="*/ 3116 h 4397"/>
                <a:gd name="T66" fmla="*/ 2325 w 5168"/>
                <a:gd name="T67" fmla="*/ 2919 h 4397"/>
                <a:gd name="T68" fmla="*/ 2573 w 5168"/>
                <a:gd name="T69" fmla="*/ 2840 h 4397"/>
                <a:gd name="T70" fmla="*/ 2608 w 5168"/>
                <a:gd name="T71" fmla="*/ 2699 h 4397"/>
                <a:gd name="T72" fmla="*/ 2525 w 5168"/>
                <a:gd name="T73" fmla="*/ 2570 h 4397"/>
                <a:gd name="T74" fmla="*/ 2419 w 5168"/>
                <a:gd name="T75" fmla="*/ 2466 h 4397"/>
                <a:gd name="T76" fmla="*/ 2509 w 5168"/>
                <a:gd name="T77" fmla="*/ 1089 h 4397"/>
                <a:gd name="T78" fmla="*/ 2112 w 5168"/>
                <a:gd name="T79" fmla="*/ 1301 h 4397"/>
                <a:gd name="T80" fmla="*/ 911 w 5168"/>
                <a:gd name="T81" fmla="*/ 2747 h 4397"/>
                <a:gd name="T82" fmla="*/ 1035 w 5168"/>
                <a:gd name="T83" fmla="*/ 2798 h 4397"/>
                <a:gd name="T84" fmla="*/ 1158 w 5168"/>
                <a:gd name="T85" fmla="*/ 2747 h 4397"/>
                <a:gd name="T86" fmla="*/ 2735 w 5168"/>
                <a:gd name="T87" fmla="*/ 1175 h 4397"/>
                <a:gd name="T88" fmla="*/ 2509 w 5168"/>
                <a:gd name="T89" fmla="*/ 1089 h 4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68" h="4397">
                  <a:moveTo>
                    <a:pt x="0" y="4397"/>
                  </a:moveTo>
                  <a:cubicBezTo>
                    <a:pt x="412" y="3498"/>
                    <a:pt x="412" y="3498"/>
                    <a:pt x="412" y="3498"/>
                  </a:cubicBezTo>
                  <a:cubicBezTo>
                    <a:pt x="930" y="2980"/>
                    <a:pt x="930" y="2980"/>
                    <a:pt x="930" y="2980"/>
                  </a:cubicBezTo>
                  <a:cubicBezTo>
                    <a:pt x="871" y="2963"/>
                    <a:pt x="817" y="2931"/>
                    <a:pt x="772" y="2886"/>
                  </a:cubicBezTo>
                  <a:cubicBezTo>
                    <a:pt x="628" y="2742"/>
                    <a:pt x="628" y="2506"/>
                    <a:pt x="772" y="2362"/>
                  </a:cubicBezTo>
                  <a:cubicBezTo>
                    <a:pt x="1972" y="1162"/>
                    <a:pt x="1972" y="1162"/>
                    <a:pt x="1972" y="1162"/>
                  </a:cubicBezTo>
                  <a:cubicBezTo>
                    <a:pt x="2137" y="997"/>
                    <a:pt x="2304" y="907"/>
                    <a:pt x="2467" y="894"/>
                  </a:cubicBezTo>
                  <a:cubicBezTo>
                    <a:pt x="2598" y="884"/>
                    <a:pt x="2719" y="920"/>
                    <a:pt x="2837" y="1004"/>
                  </a:cubicBezTo>
                  <a:cubicBezTo>
                    <a:pt x="2844" y="1009"/>
                    <a:pt x="2844" y="1009"/>
                    <a:pt x="2844" y="1009"/>
                  </a:cubicBezTo>
                  <a:cubicBezTo>
                    <a:pt x="2850" y="1014"/>
                    <a:pt x="2850" y="1014"/>
                    <a:pt x="2850" y="1014"/>
                  </a:cubicBezTo>
                  <a:cubicBezTo>
                    <a:pt x="2852" y="1015"/>
                    <a:pt x="2860" y="1023"/>
                    <a:pt x="2875" y="1035"/>
                  </a:cubicBezTo>
                  <a:cubicBezTo>
                    <a:pt x="3914" y="0"/>
                    <a:pt x="3914" y="0"/>
                    <a:pt x="3914" y="0"/>
                  </a:cubicBezTo>
                  <a:cubicBezTo>
                    <a:pt x="4401" y="488"/>
                    <a:pt x="4401" y="488"/>
                    <a:pt x="4401" y="488"/>
                  </a:cubicBezTo>
                  <a:cubicBezTo>
                    <a:pt x="3390" y="1494"/>
                    <a:pt x="3390" y="1494"/>
                    <a:pt x="3390" y="1494"/>
                  </a:cubicBezTo>
                  <a:cubicBezTo>
                    <a:pt x="3398" y="1502"/>
                    <a:pt x="3398" y="1502"/>
                    <a:pt x="3398" y="1502"/>
                  </a:cubicBezTo>
                  <a:cubicBezTo>
                    <a:pt x="3552" y="1655"/>
                    <a:pt x="3716" y="1814"/>
                    <a:pt x="3883" y="1934"/>
                  </a:cubicBezTo>
                  <a:cubicBezTo>
                    <a:pt x="4083" y="2078"/>
                    <a:pt x="4265" y="2148"/>
                    <a:pt x="4439" y="2148"/>
                  </a:cubicBezTo>
                  <a:cubicBezTo>
                    <a:pt x="5168" y="2148"/>
                    <a:pt x="5168" y="2148"/>
                    <a:pt x="5168" y="2148"/>
                  </a:cubicBezTo>
                  <a:cubicBezTo>
                    <a:pt x="5168" y="3661"/>
                    <a:pt x="5168" y="3661"/>
                    <a:pt x="5168" y="3661"/>
                  </a:cubicBezTo>
                  <a:cubicBezTo>
                    <a:pt x="4345" y="3661"/>
                    <a:pt x="4345" y="3661"/>
                    <a:pt x="4345" y="3661"/>
                  </a:cubicBezTo>
                  <a:cubicBezTo>
                    <a:pt x="4299" y="3661"/>
                    <a:pt x="4240" y="3691"/>
                    <a:pt x="4165" y="3730"/>
                  </a:cubicBezTo>
                  <a:cubicBezTo>
                    <a:pt x="4164" y="3730"/>
                    <a:pt x="4164" y="3730"/>
                    <a:pt x="4164" y="3730"/>
                  </a:cubicBezTo>
                  <a:cubicBezTo>
                    <a:pt x="3990" y="3818"/>
                    <a:pt x="3751" y="3940"/>
                    <a:pt x="3297" y="3940"/>
                  </a:cubicBezTo>
                  <a:cubicBezTo>
                    <a:pt x="2960" y="3940"/>
                    <a:pt x="2763" y="3863"/>
                    <a:pt x="2589" y="3795"/>
                  </a:cubicBezTo>
                  <a:cubicBezTo>
                    <a:pt x="2404" y="3723"/>
                    <a:pt x="2244" y="3661"/>
                    <a:pt x="1927" y="3661"/>
                  </a:cubicBezTo>
                  <a:cubicBezTo>
                    <a:pt x="1564" y="3661"/>
                    <a:pt x="1564" y="3661"/>
                    <a:pt x="1564" y="3661"/>
                  </a:cubicBezTo>
                  <a:cubicBezTo>
                    <a:pt x="1469" y="3661"/>
                    <a:pt x="1383" y="3625"/>
                    <a:pt x="1317" y="3567"/>
                  </a:cubicBezTo>
                  <a:cubicBezTo>
                    <a:pt x="899" y="3985"/>
                    <a:pt x="899" y="3985"/>
                    <a:pt x="899" y="3985"/>
                  </a:cubicBezTo>
                  <a:cubicBezTo>
                    <a:pt x="0" y="4397"/>
                    <a:pt x="0" y="4397"/>
                    <a:pt x="0" y="4397"/>
                  </a:cubicBezTo>
                  <a:close/>
                  <a:moveTo>
                    <a:pt x="576" y="3612"/>
                  </a:moveTo>
                  <a:cubicBezTo>
                    <a:pt x="400" y="3998"/>
                    <a:pt x="400" y="3998"/>
                    <a:pt x="400" y="3998"/>
                  </a:cubicBezTo>
                  <a:cubicBezTo>
                    <a:pt x="785" y="3821"/>
                    <a:pt x="785" y="3821"/>
                    <a:pt x="785" y="3821"/>
                  </a:cubicBezTo>
                  <a:cubicBezTo>
                    <a:pt x="1209" y="3397"/>
                    <a:pt x="1209" y="3397"/>
                    <a:pt x="1209" y="3397"/>
                  </a:cubicBezTo>
                  <a:cubicBezTo>
                    <a:pt x="1198" y="3363"/>
                    <a:pt x="1193" y="3327"/>
                    <a:pt x="1193" y="3290"/>
                  </a:cubicBezTo>
                  <a:cubicBezTo>
                    <a:pt x="1193" y="3191"/>
                    <a:pt x="1232" y="3098"/>
                    <a:pt x="1302" y="3028"/>
                  </a:cubicBezTo>
                  <a:cubicBezTo>
                    <a:pt x="1372" y="2958"/>
                    <a:pt x="1465" y="2919"/>
                    <a:pt x="1564" y="2919"/>
                  </a:cubicBezTo>
                  <a:cubicBezTo>
                    <a:pt x="1687" y="2919"/>
                    <a:pt x="1687" y="2919"/>
                    <a:pt x="1687" y="2919"/>
                  </a:cubicBezTo>
                  <a:cubicBezTo>
                    <a:pt x="4123" y="488"/>
                    <a:pt x="4123" y="488"/>
                    <a:pt x="4123" y="488"/>
                  </a:cubicBezTo>
                  <a:cubicBezTo>
                    <a:pt x="3914" y="278"/>
                    <a:pt x="3914" y="278"/>
                    <a:pt x="3914" y="278"/>
                  </a:cubicBezTo>
                  <a:cubicBezTo>
                    <a:pt x="576" y="3612"/>
                    <a:pt x="576" y="3612"/>
                    <a:pt x="576" y="3612"/>
                  </a:cubicBezTo>
                  <a:close/>
                  <a:moveTo>
                    <a:pt x="1564" y="3116"/>
                  </a:moveTo>
                  <a:cubicBezTo>
                    <a:pt x="1517" y="3116"/>
                    <a:pt x="1474" y="3134"/>
                    <a:pt x="1441" y="3167"/>
                  </a:cubicBezTo>
                  <a:cubicBezTo>
                    <a:pt x="1408" y="3200"/>
                    <a:pt x="1390" y="3244"/>
                    <a:pt x="1390" y="3290"/>
                  </a:cubicBezTo>
                  <a:cubicBezTo>
                    <a:pt x="1390" y="3386"/>
                    <a:pt x="1468" y="3464"/>
                    <a:pt x="1564" y="3464"/>
                  </a:cubicBezTo>
                  <a:cubicBezTo>
                    <a:pt x="1927" y="3464"/>
                    <a:pt x="1927" y="3464"/>
                    <a:pt x="1927" y="3464"/>
                  </a:cubicBezTo>
                  <a:cubicBezTo>
                    <a:pt x="2281" y="3464"/>
                    <a:pt x="2474" y="3540"/>
                    <a:pt x="2660" y="3612"/>
                  </a:cubicBezTo>
                  <a:cubicBezTo>
                    <a:pt x="2833" y="3680"/>
                    <a:pt x="2997" y="3743"/>
                    <a:pt x="3297" y="3743"/>
                  </a:cubicBezTo>
                  <a:cubicBezTo>
                    <a:pt x="3704" y="3743"/>
                    <a:pt x="3918" y="3634"/>
                    <a:pt x="4075" y="3555"/>
                  </a:cubicBezTo>
                  <a:cubicBezTo>
                    <a:pt x="4075" y="3554"/>
                    <a:pt x="4075" y="3554"/>
                    <a:pt x="4075" y="3554"/>
                  </a:cubicBezTo>
                  <a:cubicBezTo>
                    <a:pt x="4170" y="3506"/>
                    <a:pt x="4252" y="3464"/>
                    <a:pt x="4345" y="3464"/>
                  </a:cubicBezTo>
                  <a:cubicBezTo>
                    <a:pt x="4971" y="3464"/>
                    <a:pt x="4971" y="3464"/>
                    <a:pt x="4971" y="3464"/>
                  </a:cubicBezTo>
                  <a:cubicBezTo>
                    <a:pt x="4971" y="2345"/>
                    <a:pt x="4971" y="2345"/>
                    <a:pt x="4971" y="2345"/>
                  </a:cubicBezTo>
                  <a:cubicBezTo>
                    <a:pt x="4439" y="2345"/>
                    <a:pt x="4439" y="2345"/>
                    <a:pt x="4439" y="2345"/>
                  </a:cubicBezTo>
                  <a:cubicBezTo>
                    <a:pt x="4223" y="2345"/>
                    <a:pt x="4003" y="2263"/>
                    <a:pt x="3768" y="2094"/>
                  </a:cubicBezTo>
                  <a:cubicBezTo>
                    <a:pt x="3590" y="1966"/>
                    <a:pt x="3419" y="1800"/>
                    <a:pt x="3259" y="1641"/>
                  </a:cubicBezTo>
                  <a:cubicBezTo>
                    <a:pt x="3251" y="1633"/>
                    <a:pt x="3251" y="1633"/>
                    <a:pt x="3251" y="1633"/>
                  </a:cubicBezTo>
                  <a:cubicBezTo>
                    <a:pt x="2559" y="2326"/>
                    <a:pt x="2559" y="2326"/>
                    <a:pt x="2559" y="2326"/>
                  </a:cubicBezTo>
                  <a:cubicBezTo>
                    <a:pt x="2559" y="2326"/>
                    <a:pt x="2559" y="2326"/>
                    <a:pt x="2559" y="2326"/>
                  </a:cubicBezTo>
                  <a:cubicBezTo>
                    <a:pt x="2664" y="2431"/>
                    <a:pt x="2664" y="2431"/>
                    <a:pt x="2664" y="2431"/>
                  </a:cubicBezTo>
                  <a:cubicBezTo>
                    <a:pt x="2682" y="2449"/>
                    <a:pt x="2698" y="2467"/>
                    <a:pt x="2712" y="2485"/>
                  </a:cubicBezTo>
                  <a:cubicBezTo>
                    <a:pt x="2753" y="2536"/>
                    <a:pt x="2781" y="2589"/>
                    <a:pt x="2797" y="2645"/>
                  </a:cubicBezTo>
                  <a:cubicBezTo>
                    <a:pt x="2819" y="2721"/>
                    <a:pt x="2815" y="2799"/>
                    <a:pt x="2786" y="2869"/>
                  </a:cubicBezTo>
                  <a:cubicBezTo>
                    <a:pt x="2769" y="2910"/>
                    <a:pt x="2744" y="2947"/>
                    <a:pt x="2711" y="2979"/>
                  </a:cubicBezTo>
                  <a:cubicBezTo>
                    <a:pt x="2683" y="3008"/>
                    <a:pt x="2650" y="3032"/>
                    <a:pt x="2612" y="3052"/>
                  </a:cubicBezTo>
                  <a:cubicBezTo>
                    <a:pt x="2532" y="3094"/>
                    <a:pt x="2435" y="3116"/>
                    <a:pt x="2325" y="3116"/>
                  </a:cubicBezTo>
                  <a:cubicBezTo>
                    <a:pt x="1564" y="3116"/>
                    <a:pt x="1564" y="3116"/>
                    <a:pt x="1564" y="3116"/>
                  </a:cubicBezTo>
                  <a:close/>
                  <a:moveTo>
                    <a:pt x="1965" y="2919"/>
                  </a:moveTo>
                  <a:cubicBezTo>
                    <a:pt x="2325" y="2919"/>
                    <a:pt x="2325" y="2919"/>
                    <a:pt x="2325" y="2919"/>
                  </a:cubicBezTo>
                  <a:cubicBezTo>
                    <a:pt x="2403" y="2919"/>
                    <a:pt x="2468" y="2905"/>
                    <a:pt x="2520" y="2878"/>
                  </a:cubicBezTo>
                  <a:cubicBezTo>
                    <a:pt x="2541" y="2867"/>
                    <a:pt x="2558" y="2855"/>
                    <a:pt x="2573" y="2840"/>
                  </a:cubicBezTo>
                  <a:cubicBezTo>
                    <a:pt x="2587" y="2826"/>
                    <a:pt x="2597" y="2811"/>
                    <a:pt x="2604" y="2794"/>
                  </a:cubicBezTo>
                  <a:cubicBezTo>
                    <a:pt x="2616" y="2765"/>
                    <a:pt x="2617" y="2732"/>
                    <a:pt x="2608" y="2699"/>
                  </a:cubicBezTo>
                  <a:cubicBezTo>
                    <a:pt x="2599" y="2668"/>
                    <a:pt x="2582" y="2637"/>
                    <a:pt x="2558" y="2607"/>
                  </a:cubicBezTo>
                  <a:cubicBezTo>
                    <a:pt x="2548" y="2594"/>
                    <a:pt x="2537" y="2582"/>
                    <a:pt x="2525" y="2570"/>
                  </a:cubicBezTo>
                  <a:cubicBezTo>
                    <a:pt x="2428" y="2472"/>
                    <a:pt x="2428" y="2472"/>
                    <a:pt x="2428" y="2472"/>
                  </a:cubicBezTo>
                  <a:cubicBezTo>
                    <a:pt x="2425" y="2470"/>
                    <a:pt x="2422" y="2468"/>
                    <a:pt x="2419" y="2466"/>
                  </a:cubicBezTo>
                  <a:cubicBezTo>
                    <a:pt x="1965" y="2919"/>
                    <a:pt x="1965" y="2919"/>
                    <a:pt x="1965" y="2919"/>
                  </a:cubicBezTo>
                  <a:close/>
                  <a:moveTo>
                    <a:pt x="2509" y="1089"/>
                  </a:moveTo>
                  <a:cubicBezTo>
                    <a:pt x="2500" y="1089"/>
                    <a:pt x="2491" y="1090"/>
                    <a:pt x="2482" y="1090"/>
                  </a:cubicBezTo>
                  <a:cubicBezTo>
                    <a:pt x="2367" y="1099"/>
                    <a:pt x="2242" y="1170"/>
                    <a:pt x="2112" y="1301"/>
                  </a:cubicBezTo>
                  <a:cubicBezTo>
                    <a:pt x="911" y="2501"/>
                    <a:pt x="911" y="2501"/>
                    <a:pt x="911" y="2501"/>
                  </a:cubicBezTo>
                  <a:cubicBezTo>
                    <a:pt x="844" y="2569"/>
                    <a:pt x="844" y="2679"/>
                    <a:pt x="911" y="2747"/>
                  </a:cubicBezTo>
                  <a:cubicBezTo>
                    <a:pt x="944" y="2780"/>
                    <a:pt x="988" y="2798"/>
                    <a:pt x="1035" y="2798"/>
                  </a:cubicBezTo>
                  <a:cubicBezTo>
                    <a:pt x="1035" y="2798"/>
                    <a:pt x="1035" y="2798"/>
                    <a:pt x="1035" y="2798"/>
                  </a:cubicBezTo>
                  <a:cubicBezTo>
                    <a:pt x="1081" y="2798"/>
                    <a:pt x="1125" y="2780"/>
                    <a:pt x="1158" y="2747"/>
                  </a:cubicBezTo>
                  <a:cubicBezTo>
                    <a:pt x="1158" y="2747"/>
                    <a:pt x="1158" y="2747"/>
                    <a:pt x="1158" y="2747"/>
                  </a:cubicBezTo>
                  <a:cubicBezTo>
                    <a:pt x="1158" y="2746"/>
                    <a:pt x="1184" y="2721"/>
                    <a:pt x="1230" y="2681"/>
                  </a:cubicBezTo>
                  <a:cubicBezTo>
                    <a:pt x="2735" y="1175"/>
                    <a:pt x="2735" y="1175"/>
                    <a:pt x="2735" y="1175"/>
                  </a:cubicBezTo>
                  <a:cubicBezTo>
                    <a:pt x="2729" y="1169"/>
                    <a:pt x="2725" y="1166"/>
                    <a:pt x="2723" y="1165"/>
                  </a:cubicBezTo>
                  <a:cubicBezTo>
                    <a:pt x="2652" y="1114"/>
                    <a:pt x="2583" y="1089"/>
                    <a:pt x="2509" y="1089"/>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Freeform 61">
            <a:extLst>
              <a:ext uri="{FF2B5EF4-FFF2-40B4-BE49-F238E27FC236}">
                <a16:creationId xmlns:a16="http://schemas.microsoft.com/office/drawing/2014/main" id="{5BEAFBA5-6FF9-4C80-8ED8-6FD211E0E61D}"/>
              </a:ext>
            </a:extLst>
          </p:cNvPr>
          <p:cNvSpPr>
            <a:spLocks noChangeAspect="1" noEditPoints="1"/>
          </p:cNvSpPr>
          <p:nvPr/>
        </p:nvSpPr>
        <p:spPr bwMode="auto">
          <a:xfrm>
            <a:off x="7562062" y="2887827"/>
            <a:ext cx="883285" cy="631190"/>
          </a:xfrm>
          <a:custGeom>
            <a:avLst/>
            <a:gdLst>
              <a:gd name="T0" fmla="*/ 349 w 5199"/>
              <a:gd name="T1" fmla="*/ 3714 h 3714"/>
              <a:gd name="T2" fmla="*/ 0 w 5199"/>
              <a:gd name="T3" fmla="*/ 3203 h 3714"/>
              <a:gd name="T4" fmla="*/ 376 w 5199"/>
              <a:gd name="T5" fmla="*/ 349 h 3714"/>
              <a:gd name="T6" fmla="*/ 4474 w 5199"/>
              <a:gd name="T7" fmla="*/ 0 h 3714"/>
              <a:gd name="T8" fmla="*/ 4823 w 5199"/>
              <a:gd name="T9" fmla="*/ 3203 h 3714"/>
              <a:gd name="T10" fmla="*/ 5199 w 5199"/>
              <a:gd name="T11" fmla="*/ 3365 h 3714"/>
              <a:gd name="T12" fmla="*/ 166 w 5199"/>
              <a:gd name="T13" fmla="*/ 3369 h 3714"/>
              <a:gd name="T14" fmla="*/ 4850 w 5199"/>
              <a:gd name="T15" fmla="*/ 3548 h 3714"/>
              <a:gd name="T16" fmla="*/ 166 w 5199"/>
              <a:gd name="T17" fmla="*/ 3369 h 3714"/>
              <a:gd name="T18" fmla="*/ 4656 w 5199"/>
              <a:gd name="T19" fmla="*/ 3203 h 3714"/>
              <a:gd name="T20" fmla="*/ 4474 w 5199"/>
              <a:gd name="T21" fmla="*/ 166 h 3714"/>
              <a:gd name="T22" fmla="*/ 542 w 5199"/>
              <a:gd name="T23" fmla="*/ 349 h 3714"/>
              <a:gd name="T24" fmla="*/ 4497 w 5199"/>
              <a:gd name="T25" fmla="*/ 3020 h 3714"/>
              <a:gd name="T26" fmla="*/ 702 w 5199"/>
              <a:gd name="T27" fmla="*/ 326 h 3714"/>
              <a:gd name="T28" fmla="*/ 4497 w 5199"/>
              <a:gd name="T29" fmla="*/ 3020 h 3714"/>
              <a:gd name="T30" fmla="*/ 4330 w 5199"/>
              <a:gd name="T31" fmla="*/ 2853 h 3714"/>
              <a:gd name="T32" fmla="*/ 868 w 5199"/>
              <a:gd name="T33" fmla="*/ 492 h 3714"/>
              <a:gd name="T34" fmla="*/ 2583 w 5199"/>
              <a:gd name="T35" fmla="*/ 2469 h 3714"/>
              <a:gd name="T36" fmla="*/ 1339 w 5199"/>
              <a:gd name="T37" fmla="*/ 1225 h 3714"/>
              <a:gd name="T38" fmla="*/ 2796 w 5199"/>
              <a:gd name="T39" fmla="*/ 735 h 3714"/>
              <a:gd name="T40" fmla="*/ 2583 w 5199"/>
              <a:gd name="T41" fmla="*/ 1303 h 3714"/>
              <a:gd name="T42" fmla="*/ 1505 w 5199"/>
              <a:gd name="T43" fmla="*/ 2303 h 3714"/>
              <a:gd name="T44" fmla="*/ 2417 w 5199"/>
              <a:gd name="T45" fmla="*/ 1528 h 3714"/>
              <a:gd name="T46" fmla="*/ 1583 w 5199"/>
              <a:gd name="T47" fmla="*/ 1601 h 3714"/>
              <a:gd name="T48" fmla="*/ 1945 w 5199"/>
              <a:gd name="T49" fmla="*/ 1887 h 3714"/>
              <a:gd name="T50" fmla="*/ 1505 w 5199"/>
              <a:gd name="T51" fmla="*/ 1391 h 3714"/>
              <a:gd name="T52" fmla="*/ 3363 w 5199"/>
              <a:gd name="T53" fmla="*/ 2071 h 3714"/>
              <a:gd name="T54" fmla="*/ 2815 w 5199"/>
              <a:gd name="T55" fmla="*/ 1905 h 3714"/>
              <a:gd name="T56" fmla="*/ 3363 w 5199"/>
              <a:gd name="T57" fmla="*/ 2071 h 3714"/>
              <a:gd name="T58" fmla="*/ 2815 w 5199"/>
              <a:gd name="T59" fmla="*/ 1731 h 3714"/>
              <a:gd name="T60" fmla="*/ 3870 w 5199"/>
              <a:gd name="T61" fmla="*/ 1565 h 3714"/>
              <a:gd name="T62" fmla="*/ 3870 w 5199"/>
              <a:gd name="T63" fmla="*/ 1391 h 3714"/>
              <a:gd name="T64" fmla="*/ 2815 w 5199"/>
              <a:gd name="T65" fmla="*/ 1225 h 3714"/>
              <a:gd name="T66" fmla="*/ 3870 w 5199"/>
              <a:gd name="T67" fmla="*/ 1391 h 3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99" h="3714">
                <a:moveTo>
                  <a:pt x="4850" y="3714"/>
                </a:moveTo>
                <a:cubicBezTo>
                  <a:pt x="349" y="3714"/>
                  <a:pt x="349" y="3714"/>
                  <a:pt x="349" y="3714"/>
                </a:cubicBezTo>
                <a:cubicBezTo>
                  <a:pt x="156" y="3714"/>
                  <a:pt x="0" y="3557"/>
                  <a:pt x="0" y="3365"/>
                </a:cubicBezTo>
                <a:cubicBezTo>
                  <a:pt x="0" y="3203"/>
                  <a:pt x="0" y="3203"/>
                  <a:pt x="0" y="3203"/>
                </a:cubicBezTo>
                <a:cubicBezTo>
                  <a:pt x="376" y="3203"/>
                  <a:pt x="376" y="3203"/>
                  <a:pt x="376" y="3203"/>
                </a:cubicBezTo>
                <a:cubicBezTo>
                  <a:pt x="376" y="349"/>
                  <a:pt x="376" y="349"/>
                  <a:pt x="376" y="349"/>
                </a:cubicBezTo>
                <a:cubicBezTo>
                  <a:pt x="376" y="157"/>
                  <a:pt x="532" y="0"/>
                  <a:pt x="725" y="0"/>
                </a:cubicBezTo>
                <a:cubicBezTo>
                  <a:pt x="4474" y="0"/>
                  <a:pt x="4474" y="0"/>
                  <a:pt x="4474" y="0"/>
                </a:cubicBezTo>
                <a:cubicBezTo>
                  <a:pt x="4666" y="0"/>
                  <a:pt x="4823" y="157"/>
                  <a:pt x="4823" y="349"/>
                </a:cubicBezTo>
                <a:cubicBezTo>
                  <a:pt x="4823" y="3203"/>
                  <a:pt x="4823" y="3203"/>
                  <a:pt x="4823" y="3203"/>
                </a:cubicBezTo>
                <a:cubicBezTo>
                  <a:pt x="5199" y="3203"/>
                  <a:pt x="5199" y="3203"/>
                  <a:pt x="5199" y="3203"/>
                </a:cubicBezTo>
                <a:cubicBezTo>
                  <a:pt x="5199" y="3365"/>
                  <a:pt x="5199" y="3365"/>
                  <a:pt x="5199" y="3365"/>
                </a:cubicBezTo>
                <a:cubicBezTo>
                  <a:pt x="5199" y="3557"/>
                  <a:pt x="5042" y="3714"/>
                  <a:pt x="4850" y="3714"/>
                </a:cubicBezTo>
                <a:close/>
                <a:moveTo>
                  <a:pt x="166" y="3369"/>
                </a:moveTo>
                <a:cubicBezTo>
                  <a:pt x="168" y="3468"/>
                  <a:pt x="249" y="3548"/>
                  <a:pt x="349" y="3548"/>
                </a:cubicBezTo>
                <a:cubicBezTo>
                  <a:pt x="4850" y="3548"/>
                  <a:pt x="4850" y="3548"/>
                  <a:pt x="4850" y="3548"/>
                </a:cubicBezTo>
                <a:cubicBezTo>
                  <a:pt x="4950" y="3548"/>
                  <a:pt x="5031" y="3468"/>
                  <a:pt x="5033" y="3369"/>
                </a:cubicBezTo>
                <a:cubicBezTo>
                  <a:pt x="166" y="3369"/>
                  <a:pt x="166" y="3369"/>
                  <a:pt x="166" y="3369"/>
                </a:cubicBezTo>
                <a:close/>
                <a:moveTo>
                  <a:pt x="542" y="3203"/>
                </a:moveTo>
                <a:cubicBezTo>
                  <a:pt x="4656" y="3203"/>
                  <a:pt x="4656" y="3203"/>
                  <a:pt x="4656" y="3203"/>
                </a:cubicBezTo>
                <a:cubicBezTo>
                  <a:pt x="4656" y="349"/>
                  <a:pt x="4656" y="349"/>
                  <a:pt x="4656" y="349"/>
                </a:cubicBezTo>
                <a:cubicBezTo>
                  <a:pt x="4656" y="248"/>
                  <a:pt x="4575" y="166"/>
                  <a:pt x="4474" y="166"/>
                </a:cubicBezTo>
                <a:cubicBezTo>
                  <a:pt x="725" y="166"/>
                  <a:pt x="725" y="166"/>
                  <a:pt x="725" y="166"/>
                </a:cubicBezTo>
                <a:cubicBezTo>
                  <a:pt x="624" y="166"/>
                  <a:pt x="542" y="248"/>
                  <a:pt x="542" y="349"/>
                </a:cubicBezTo>
                <a:cubicBezTo>
                  <a:pt x="542" y="3203"/>
                  <a:pt x="542" y="3203"/>
                  <a:pt x="542" y="3203"/>
                </a:cubicBezTo>
                <a:close/>
                <a:moveTo>
                  <a:pt x="4497" y="3020"/>
                </a:moveTo>
                <a:cubicBezTo>
                  <a:pt x="702" y="3020"/>
                  <a:pt x="702" y="3020"/>
                  <a:pt x="702" y="3020"/>
                </a:cubicBezTo>
                <a:cubicBezTo>
                  <a:pt x="702" y="326"/>
                  <a:pt x="702" y="326"/>
                  <a:pt x="702" y="326"/>
                </a:cubicBezTo>
                <a:cubicBezTo>
                  <a:pt x="4497" y="326"/>
                  <a:pt x="4497" y="326"/>
                  <a:pt x="4497" y="326"/>
                </a:cubicBezTo>
                <a:cubicBezTo>
                  <a:pt x="4497" y="3020"/>
                  <a:pt x="4497" y="3020"/>
                  <a:pt x="4497" y="3020"/>
                </a:cubicBezTo>
                <a:close/>
                <a:moveTo>
                  <a:pt x="868" y="2853"/>
                </a:moveTo>
                <a:cubicBezTo>
                  <a:pt x="4330" y="2853"/>
                  <a:pt x="4330" y="2853"/>
                  <a:pt x="4330" y="2853"/>
                </a:cubicBezTo>
                <a:cubicBezTo>
                  <a:pt x="4330" y="492"/>
                  <a:pt x="4330" y="492"/>
                  <a:pt x="4330" y="492"/>
                </a:cubicBezTo>
                <a:cubicBezTo>
                  <a:pt x="868" y="492"/>
                  <a:pt x="868" y="492"/>
                  <a:pt x="868" y="492"/>
                </a:cubicBezTo>
                <a:cubicBezTo>
                  <a:pt x="868" y="2853"/>
                  <a:pt x="868" y="2853"/>
                  <a:pt x="868" y="2853"/>
                </a:cubicBezTo>
                <a:close/>
                <a:moveTo>
                  <a:pt x="2583" y="2469"/>
                </a:moveTo>
                <a:cubicBezTo>
                  <a:pt x="1339" y="2469"/>
                  <a:pt x="1339" y="2469"/>
                  <a:pt x="1339" y="2469"/>
                </a:cubicBezTo>
                <a:cubicBezTo>
                  <a:pt x="1339" y="1225"/>
                  <a:pt x="1339" y="1225"/>
                  <a:pt x="1339" y="1225"/>
                </a:cubicBezTo>
                <a:cubicBezTo>
                  <a:pt x="2434" y="1225"/>
                  <a:pt x="2434" y="1225"/>
                  <a:pt x="2434" y="1225"/>
                </a:cubicBezTo>
                <a:cubicBezTo>
                  <a:pt x="2796" y="735"/>
                  <a:pt x="2796" y="735"/>
                  <a:pt x="2796" y="735"/>
                </a:cubicBezTo>
                <a:cubicBezTo>
                  <a:pt x="2930" y="834"/>
                  <a:pt x="2930" y="834"/>
                  <a:pt x="2930" y="834"/>
                </a:cubicBezTo>
                <a:cubicBezTo>
                  <a:pt x="2583" y="1303"/>
                  <a:pt x="2583" y="1303"/>
                  <a:pt x="2583" y="1303"/>
                </a:cubicBezTo>
                <a:cubicBezTo>
                  <a:pt x="2583" y="2469"/>
                  <a:pt x="2583" y="2469"/>
                  <a:pt x="2583" y="2469"/>
                </a:cubicBezTo>
                <a:close/>
                <a:moveTo>
                  <a:pt x="1505" y="2303"/>
                </a:moveTo>
                <a:cubicBezTo>
                  <a:pt x="2417" y="2303"/>
                  <a:pt x="2417" y="2303"/>
                  <a:pt x="2417" y="2303"/>
                </a:cubicBezTo>
                <a:cubicBezTo>
                  <a:pt x="2417" y="1528"/>
                  <a:pt x="2417" y="1528"/>
                  <a:pt x="2417" y="1528"/>
                </a:cubicBezTo>
                <a:cubicBezTo>
                  <a:pt x="1929" y="2187"/>
                  <a:pt x="1929" y="2187"/>
                  <a:pt x="1929" y="2187"/>
                </a:cubicBezTo>
                <a:cubicBezTo>
                  <a:pt x="1583" y="1601"/>
                  <a:pt x="1583" y="1601"/>
                  <a:pt x="1583" y="1601"/>
                </a:cubicBezTo>
                <a:cubicBezTo>
                  <a:pt x="1726" y="1517"/>
                  <a:pt x="1726" y="1517"/>
                  <a:pt x="1726" y="1517"/>
                </a:cubicBezTo>
                <a:cubicBezTo>
                  <a:pt x="1945" y="1887"/>
                  <a:pt x="1945" y="1887"/>
                  <a:pt x="1945" y="1887"/>
                </a:cubicBezTo>
                <a:cubicBezTo>
                  <a:pt x="2311" y="1391"/>
                  <a:pt x="2311" y="1391"/>
                  <a:pt x="2311" y="1391"/>
                </a:cubicBezTo>
                <a:cubicBezTo>
                  <a:pt x="1505" y="1391"/>
                  <a:pt x="1505" y="1391"/>
                  <a:pt x="1505" y="1391"/>
                </a:cubicBezTo>
                <a:cubicBezTo>
                  <a:pt x="1505" y="2303"/>
                  <a:pt x="1505" y="2303"/>
                  <a:pt x="1505" y="2303"/>
                </a:cubicBezTo>
                <a:close/>
                <a:moveTo>
                  <a:pt x="3363" y="2071"/>
                </a:moveTo>
                <a:cubicBezTo>
                  <a:pt x="2815" y="2071"/>
                  <a:pt x="2815" y="2071"/>
                  <a:pt x="2815" y="2071"/>
                </a:cubicBezTo>
                <a:cubicBezTo>
                  <a:pt x="2815" y="1905"/>
                  <a:pt x="2815" y="1905"/>
                  <a:pt x="2815" y="1905"/>
                </a:cubicBezTo>
                <a:cubicBezTo>
                  <a:pt x="3363" y="1905"/>
                  <a:pt x="3363" y="1905"/>
                  <a:pt x="3363" y="1905"/>
                </a:cubicBezTo>
                <a:cubicBezTo>
                  <a:pt x="3363" y="2071"/>
                  <a:pt x="3363" y="2071"/>
                  <a:pt x="3363" y="2071"/>
                </a:cubicBezTo>
                <a:close/>
                <a:moveTo>
                  <a:pt x="3870" y="1731"/>
                </a:moveTo>
                <a:cubicBezTo>
                  <a:pt x="2815" y="1731"/>
                  <a:pt x="2815" y="1731"/>
                  <a:pt x="2815" y="1731"/>
                </a:cubicBezTo>
                <a:cubicBezTo>
                  <a:pt x="2815" y="1565"/>
                  <a:pt x="2815" y="1565"/>
                  <a:pt x="2815" y="1565"/>
                </a:cubicBezTo>
                <a:cubicBezTo>
                  <a:pt x="3870" y="1565"/>
                  <a:pt x="3870" y="1565"/>
                  <a:pt x="3870" y="1565"/>
                </a:cubicBezTo>
                <a:cubicBezTo>
                  <a:pt x="3870" y="1731"/>
                  <a:pt x="3870" y="1731"/>
                  <a:pt x="3870" y="1731"/>
                </a:cubicBezTo>
                <a:close/>
                <a:moveTo>
                  <a:pt x="3870" y="1391"/>
                </a:moveTo>
                <a:cubicBezTo>
                  <a:pt x="2815" y="1391"/>
                  <a:pt x="2815" y="1391"/>
                  <a:pt x="2815" y="1391"/>
                </a:cubicBezTo>
                <a:cubicBezTo>
                  <a:pt x="2815" y="1225"/>
                  <a:pt x="2815" y="1225"/>
                  <a:pt x="2815" y="1225"/>
                </a:cubicBezTo>
                <a:cubicBezTo>
                  <a:pt x="3870" y="1225"/>
                  <a:pt x="3870" y="1225"/>
                  <a:pt x="3870" y="1225"/>
                </a:cubicBezTo>
                <a:cubicBezTo>
                  <a:pt x="3870" y="1391"/>
                  <a:pt x="3870" y="1391"/>
                  <a:pt x="3870" y="1391"/>
                </a:cubicBezTo>
                <a:close/>
              </a:path>
            </a:pathLst>
          </a:custGeom>
          <a:solidFill>
            <a:schemeClr val="accent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20" name="Picture 19" descr="A picture containing drawing, food&#10;&#10;Description automatically generated">
            <a:extLst>
              <a:ext uri="{FF2B5EF4-FFF2-40B4-BE49-F238E27FC236}">
                <a16:creationId xmlns:a16="http://schemas.microsoft.com/office/drawing/2014/main" id="{C835429F-250A-4312-B208-39584867EE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2278" y="2728115"/>
            <a:ext cx="966199" cy="966843"/>
          </a:xfrm>
          <a:prstGeom prst="rect">
            <a:avLst/>
          </a:prstGeom>
        </p:spPr>
      </p:pic>
      <p:pic>
        <p:nvPicPr>
          <p:cNvPr id="21" name="Picture 20" descr="A picture containing light, drawing&#10;&#10;Description automatically generated">
            <a:extLst>
              <a:ext uri="{FF2B5EF4-FFF2-40B4-BE49-F238E27FC236}">
                <a16:creationId xmlns:a16="http://schemas.microsoft.com/office/drawing/2014/main" id="{307B494F-F41A-4F13-87C0-2F165B152F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3484" y="2723227"/>
            <a:ext cx="964848" cy="964205"/>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12166F9F-992B-4152-B21F-1388F90CDC75}"/>
              </a:ext>
            </a:extLst>
          </p:cNvPr>
          <p:cNvPicPr/>
          <p:nvPr/>
        </p:nvPicPr>
        <p:blipFill>
          <a:blip r:embed="rId5" cstate="screen">
            <a:extLst>
              <a:ext uri="{28A0092B-C50C-407E-A947-70E740481C1C}">
                <a14:useLocalDpi xmlns:a14="http://schemas.microsoft.com/office/drawing/2010/main"/>
              </a:ext>
            </a:extLst>
          </a:blip>
          <a:stretch>
            <a:fillRect/>
          </a:stretch>
        </p:blipFill>
        <p:spPr>
          <a:xfrm>
            <a:off x="9422464" y="2710345"/>
            <a:ext cx="986155" cy="986155"/>
          </a:xfrm>
          <a:prstGeom prst="rect">
            <a:avLst/>
          </a:prstGeom>
        </p:spPr>
      </p:pic>
      <p:sp>
        <p:nvSpPr>
          <p:cNvPr id="24" name="Rectangle 23">
            <a:extLst>
              <a:ext uri="{FF2B5EF4-FFF2-40B4-BE49-F238E27FC236}">
                <a16:creationId xmlns:a16="http://schemas.microsoft.com/office/drawing/2014/main" id="{7E55D217-D2FF-45EA-BE4E-55BD0CE23D28}"/>
              </a:ext>
            </a:extLst>
          </p:cNvPr>
          <p:cNvSpPr/>
          <p:nvPr/>
        </p:nvSpPr>
        <p:spPr>
          <a:xfrm>
            <a:off x="0" y="5687568"/>
            <a:ext cx="12188823" cy="248466"/>
          </a:xfrm>
          <a:prstGeom prst="rect">
            <a:avLst/>
          </a:prstGeom>
        </p:spPr>
        <p:txBody>
          <a:bodyPr wrap="square">
            <a:spAutoFit/>
          </a:bodyPr>
          <a:lstStyle/>
          <a:p>
            <a:pPr algn="ctr">
              <a:lnSpc>
                <a:spcPct val="110000"/>
              </a:lnSpc>
              <a:defRPr/>
            </a:pPr>
            <a:r>
              <a:rPr lang="en-US" sz="1000" kern="0" dirty="0">
                <a:solidFill>
                  <a:schemeClr val="tx2"/>
                </a:solidFill>
                <a:ea typeface="Open Sans" charset="0"/>
                <a:cs typeface="Arial" panose="020B0604020202020204" pitchFamily="34" charset="0"/>
              </a:rPr>
              <a:t>Check the plan design and benefits summary for more information on coverage and costs.</a:t>
            </a:r>
          </a:p>
        </p:txBody>
      </p:sp>
    </p:spTree>
    <p:extLst>
      <p:ext uri="{BB962C8B-B14F-4D97-AF65-F5344CB8AC3E}">
        <p14:creationId xmlns:p14="http://schemas.microsoft.com/office/powerpoint/2010/main" val="315976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BE9B17A-E2E9-9447-B2B3-861D92E3595A}"/>
              </a:ext>
            </a:extLst>
          </p:cNvPr>
          <p:cNvSpPr txBox="1">
            <a:spLocks/>
          </p:cNvSpPr>
          <p:nvPr/>
        </p:nvSpPr>
        <p:spPr>
          <a:xfrm>
            <a:off x="571609" y="0"/>
            <a:ext cx="4186046" cy="6413499"/>
          </a:xfrm>
          <a:prstGeom prst="rect">
            <a:avLst/>
          </a:prstGeom>
        </p:spPr>
        <p:txBody>
          <a:bodyPr anchor="ctr" anchorCtr="0"/>
          <a:lst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a:lstStyle>
          <a:p>
            <a:pPr algn="r">
              <a:lnSpc>
                <a:spcPts val="3000"/>
              </a:lnSpc>
            </a:pPr>
            <a:r>
              <a:rPr lang="en-US" sz="3600" dirty="0"/>
              <a:t>Go to your</a:t>
            </a:r>
            <a:br>
              <a:rPr lang="en-US" sz="3200" dirty="0"/>
            </a:br>
            <a:r>
              <a:rPr lang="en-US" sz="2400" b="0" dirty="0"/>
              <a:t>member website and take</a:t>
            </a:r>
            <a:br>
              <a:rPr lang="en-US" sz="2400" b="0" dirty="0"/>
            </a:br>
            <a:r>
              <a:rPr lang="en-US" sz="2400" b="0" dirty="0"/>
              <a:t>a health risk assessment.</a:t>
            </a:r>
          </a:p>
        </p:txBody>
      </p:sp>
      <p:sp>
        <p:nvSpPr>
          <p:cNvPr id="30" name="TextBox 29">
            <a:extLst>
              <a:ext uri="{FF2B5EF4-FFF2-40B4-BE49-F238E27FC236}">
                <a16:creationId xmlns:a16="http://schemas.microsoft.com/office/drawing/2014/main" id="{12C4C763-AA66-024F-B05E-2AF3A9DAAA41}"/>
              </a:ext>
            </a:extLst>
          </p:cNvPr>
          <p:cNvSpPr txBox="1"/>
          <p:nvPr/>
        </p:nvSpPr>
        <p:spPr>
          <a:xfrm>
            <a:off x="7289800" y="1968500"/>
            <a:ext cx="65" cy="215444"/>
          </a:xfrm>
          <a:prstGeom prst="rect">
            <a:avLst/>
          </a:prstGeom>
          <a:noFill/>
        </p:spPr>
        <p:txBody>
          <a:bodyPr wrap="none" lIns="0" tIns="0" rIns="0" bIns="0" rtlCol="0">
            <a:spAutoFit/>
          </a:bodyPr>
          <a:lstStyle/>
          <a:p>
            <a:endParaRPr lang="en-US" sz="1400" dirty="0">
              <a:solidFill>
                <a:schemeClr val="tx2"/>
              </a:solidFill>
            </a:endParaRPr>
          </a:p>
        </p:txBody>
      </p:sp>
      <p:sp>
        <p:nvSpPr>
          <p:cNvPr id="32" name="Title 1">
            <a:extLst>
              <a:ext uri="{FF2B5EF4-FFF2-40B4-BE49-F238E27FC236}">
                <a16:creationId xmlns:a16="http://schemas.microsoft.com/office/drawing/2014/main" id="{FC1809D1-5411-B942-A03E-5E4B9033EC6D}"/>
              </a:ext>
            </a:extLst>
          </p:cNvPr>
          <p:cNvSpPr txBox="1">
            <a:spLocks/>
          </p:cNvSpPr>
          <p:nvPr/>
        </p:nvSpPr>
        <p:spPr>
          <a:xfrm>
            <a:off x="6153617" y="1318106"/>
            <a:ext cx="1510877" cy="548640"/>
          </a:xfrm>
          <a:prstGeom prst="rect">
            <a:avLst/>
          </a:prstGeom>
          <a:noFill/>
        </p:spPr>
        <p:txBody>
          <a:bodyPr wrap="none" lIns="45720" tIns="45720" rIns="45720" bIns="45720" anchor="ctr"/>
          <a:lstStyle>
            <a:lvl1pPr algn="l" defTabSz="914699" rtl="0" eaLnBrk="1" latinLnBrk="0" hangingPunct="1">
              <a:lnSpc>
                <a:spcPct val="90000"/>
              </a:lnSpc>
              <a:spcBef>
                <a:spcPct val="0"/>
              </a:spcBef>
              <a:buNone/>
              <a:defRPr sz="2600" b="0" i="0" kern="1200">
                <a:solidFill>
                  <a:schemeClr val="tx2"/>
                </a:solidFill>
                <a:latin typeface="+mj-lt"/>
                <a:ea typeface="Open Sans" panose="020B0606030504020204" pitchFamily="34" charset="0"/>
                <a:cs typeface="Open Sans" panose="020B0606030504020204" pitchFamily="34" charset="0"/>
              </a:defRPr>
            </a:lvl1pPr>
          </a:lstStyle>
          <a:p>
            <a:pPr marL="0" marR="0" lvl="0" indent="0" algn="ctr" defTabSz="914699"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A4B8C"/>
                </a:solidFill>
                <a:effectLst/>
                <a:uLnTx/>
                <a:uFillTx/>
                <a:ea typeface="Helvetica Neue" charset="0"/>
                <a:cs typeface="Arial" panose="020B0604020202020204" pitchFamily="34" charset="0"/>
              </a:rPr>
              <a:t>Answer</a:t>
            </a:r>
            <a:endParaRPr kumimoji="0" lang="en-US" sz="3200" b="1" i="0" u="none" strike="noStrike" kern="1200" cap="none" spc="0" normalizeH="0" baseline="8000" noProof="0" dirty="0">
              <a:ln>
                <a:noFill/>
              </a:ln>
              <a:solidFill>
                <a:srgbClr val="0A4B8C"/>
              </a:solidFill>
              <a:effectLst/>
              <a:uLnTx/>
              <a:uFillTx/>
              <a:ea typeface="Helvetica Neue" charset="0"/>
              <a:cs typeface="Arial" panose="020B0604020202020204" pitchFamily="34" charset="0"/>
            </a:endParaRPr>
          </a:p>
        </p:txBody>
      </p:sp>
      <p:sp>
        <p:nvSpPr>
          <p:cNvPr id="34" name="Text Placeholder 2">
            <a:extLst>
              <a:ext uri="{FF2B5EF4-FFF2-40B4-BE49-F238E27FC236}">
                <a16:creationId xmlns:a16="http://schemas.microsoft.com/office/drawing/2014/main" id="{7E3D3FB2-0E7D-CD46-A1B3-E6ECE6F76D3E}"/>
              </a:ext>
            </a:extLst>
          </p:cNvPr>
          <p:cNvSpPr txBox="1">
            <a:spLocks/>
          </p:cNvSpPr>
          <p:nvPr/>
        </p:nvSpPr>
        <p:spPr>
          <a:xfrm>
            <a:off x="6016936" y="1890121"/>
            <a:ext cx="2103120" cy="472242"/>
          </a:xfrm>
          <a:prstGeom prst="rect">
            <a:avLst/>
          </a:prstGeom>
        </p:spPr>
        <p:txBody>
          <a:bodyPr vert="horz" lIns="0" tIns="0" rIns="0" bIns="0" rtlCol="0">
            <a:noAutofit/>
          </a:bodyPr>
          <a:lstStyle>
            <a:lvl1pPr marL="0" indent="0" algn="l" defTabSz="914699" rtl="0" eaLnBrk="1" latinLnBrk="0" hangingPunct="1">
              <a:spcBef>
                <a:spcPts val="1200"/>
              </a:spcBef>
              <a:spcAft>
                <a:spcPts val="0"/>
              </a:spcAft>
              <a:buClrTx/>
              <a:buFontTx/>
              <a:buNone/>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1pPr>
            <a:lvl2pPr marL="200090" indent="-200090" algn="l" defTabSz="914699" rtl="0" eaLnBrk="1" latinLnBrk="0" hangingPunct="1">
              <a:spcBef>
                <a:spcPts val="12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2pPr>
            <a:lvl3pPr marL="398594" indent="-200090"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3pPr>
            <a:lvl4pPr marL="622504" indent="-200090" algn="l" defTabSz="914699" rtl="0" eaLnBrk="1" latinLnBrk="0" hangingPunct="1">
              <a:spcBef>
                <a:spcPts val="3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714" indent="-182623"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54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6pPr>
            <a:lvl7pPr marL="297277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7pPr>
            <a:lvl8pPr marL="34301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8pPr>
            <a:lvl9pPr marL="3887473"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9pPr>
          </a:lstStyle>
          <a:p>
            <a:pPr algn="ctr"/>
            <a:r>
              <a:rPr lang="en-US" sz="1600" dirty="0">
                <a:cs typeface="Calibri Light"/>
              </a:rPr>
              <a:t>Spend </a:t>
            </a:r>
            <a:r>
              <a:rPr lang="en-US" sz="1600" b="1" dirty="0">
                <a:ea typeface="Open Sans Bold" panose="020B0806030504020204" pitchFamily="34" charset="0"/>
                <a:cs typeface="Open Sans Bold" panose="020B0806030504020204" pitchFamily="34" charset="0"/>
              </a:rPr>
              <a:t>fewer </a:t>
            </a:r>
            <a:br>
              <a:rPr lang="en-US" sz="1600" b="1" dirty="0">
                <a:ea typeface="Open Sans Bold" panose="020B0806030504020204" pitchFamily="34" charset="0"/>
                <a:cs typeface="Open Sans Bold" panose="020B0806030504020204" pitchFamily="34" charset="0"/>
              </a:rPr>
            </a:br>
            <a:r>
              <a:rPr lang="en-US" sz="1600" b="1" dirty="0">
                <a:ea typeface="Open Sans Bold" panose="020B0806030504020204" pitchFamily="34" charset="0"/>
                <a:cs typeface="Open Sans Bold" panose="020B0806030504020204" pitchFamily="34" charset="0"/>
              </a:rPr>
              <a:t>than 15 minutes</a:t>
            </a:r>
            <a:r>
              <a:rPr lang="en-US" sz="1600" dirty="0">
                <a:ea typeface="Open Sans Bold" panose="020B0806030504020204" pitchFamily="34" charset="0"/>
                <a:cs typeface="Open Sans Bold" panose="020B0806030504020204" pitchFamily="34" charset="0"/>
              </a:rPr>
              <a:t> </a:t>
            </a:r>
            <a:br>
              <a:rPr lang="en-US" sz="1600" dirty="0">
                <a:ea typeface="Open Sans Bold" panose="020B0806030504020204" pitchFamily="34" charset="0"/>
                <a:cs typeface="Open Sans Bold" panose="020B0806030504020204" pitchFamily="34" charset="0"/>
              </a:rPr>
            </a:br>
            <a:r>
              <a:rPr lang="en-US" sz="1600" dirty="0">
                <a:cs typeface="Calibri Light"/>
              </a:rPr>
              <a:t>answering questions.</a:t>
            </a:r>
          </a:p>
        </p:txBody>
      </p:sp>
      <p:sp>
        <p:nvSpPr>
          <p:cNvPr id="36" name="Title 1">
            <a:extLst>
              <a:ext uri="{FF2B5EF4-FFF2-40B4-BE49-F238E27FC236}">
                <a16:creationId xmlns:a16="http://schemas.microsoft.com/office/drawing/2014/main" id="{7BEE773A-3D3B-8F40-BF47-AB6D777FF984}"/>
              </a:ext>
            </a:extLst>
          </p:cNvPr>
          <p:cNvSpPr txBox="1">
            <a:spLocks/>
          </p:cNvSpPr>
          <p:nvPr/>
        </p:nvSpPr>
        <p:spPr>
          <a:xfrm>
            <a:off x="9190014" y="1318115"/>
            <a:ext cx="1508760" cy="548640"/>
          </a:xfrm>
          <a:prstGeom prst="rect">
            <a:avLst/>
          </a:prstGeom>
          <a:noFill/>
        </p:spPr>
        <p:txBody>
          <a:bodyPr lIns="45720" tIns="45720" rIns="45720" bIns="45720" anchor="ctr"/>
          <a:lstStyle>
            <a:lvl1pPr algn="l" defTabSz="914699" rtl="0" eaLnBrk="1" latinLnBrk="0" hangingPunct="1">
              <a:lnSpc>
                <a:spcPct val="90000"/>
              </a:lnSpc>
              <a:spcBef>
                <a:spcPct val="0"/>
              </a:spcBef>
              <a:buNone/>
              <a:defRPr sz="2600" b="0" i="0" kern="1200">
                <a:solidFill>
                  <a:schemeClr val="tx2"/>
                </a:solidFill>
                <a:latin typeface="+mj-lt"/>
                <a:ea typeface="Open Sans" panose="020B0606030504020204" pitchFamily="34" charset="0"/>
                <a:cs typeface="Open Sans" panose="020B0606030504020204" pitchFamily="34" charset="0"/>
              </a:defRPr>
            </a:lvl1pPr>
          </a:lstStyle>
          <a:p>
            <a:pPr marL="0" marR="0" lvl="0" indent="0" algn="ctr" defTabSz="914699" rtl="0" eaLnBrk="1" fontAlgn="auto" latinLnBrk="0" hangingPunct="1">
              <a:lnSpc>
                <a:spcPct val="90000"/>
              </a:lnSpc>
              <a:spcBef>
                <a:spcPct val="0"/>
              </a:spcBef>
              <a:spcAft>
                <a:spcPts val="0"/>
              </a:spcAft>
              <a:buClrTx/>
              <a:buSzTx/>
              <a:buFontTx/>
              <a:buNone/>
              <a:tabLst/>
              <a:defRPr/>
            </a:pPr>
            <a:r>
              <a:rPr lang="en-US" sz="3200" b="1" dirty="0">
                <a:solidFill>
                  <a:srgbClr val="0A4B8C"/>
                </a:solidFill>
                <a:ea typeface="Helvetica Neue" charset="0"/>
                <a:cs typeface="Arial" panose="020B0604020202020204" pitchFamily="34" charset="0"/>
              </a:rPr>
              <a:t>Learn</a:t>
            </a:r>
            <a:endParaRPr kumimoji="0" lang="en-US" sz="3200" b="1" i="0" u="none" strike="noStrike" kern="1200" cap="none" spc="0" normalizeH="0" baseline="0" noProof="0" dirty="0">
              <a:ln>
                <a:noFill/>
              </a:ln>
              <a:solidFill>
                <a:srgbClr val="0A4B8C"/>
              </a:solidFill>
              <a:effectLst/>
              <a:uLnTx/>
              <a:uFillTx/>
              <a:ea typeface="Helvetica Neue" charset="0"/>
              <a:cs typeface="Arial" panose="020B0604020202020204" pitchFamily="34" charset="0"/>
            </a:endParaRPr>
          </a:p>
        </p:txBody>
      </p:sp>
      <p:sp>
        <p:nvSpPr>
          <p:cNvPr id="37" name="Text Placeholder 2">
            <a:extLst>
              <a:ext uri="{FF2B5EF4-FFF2-40B4-BE49-F238E27FC236}">
                <a16:creationId xmlns:a16="http://schemas.microsoft.com/office/drawing/2014/main" id="{7DD3194E-6D17-6C4D-B011-B7AC46AED46C}"/>
              </a:ext>
            </a:extLst>
          </p:cNvPr>
          <p:cNvSpPr txBox="1">
            <a:spLocks/>
          </p:cNvSpPr>
          <p:nvPr/>
        </p:nvSpPr>
        <p:spPr>
          <a:xfrm>
            <a:off x="8892834" y="1890121"/>
            <a:ext cx="2103120" cy="478099"/>
          </a:xfrm>
          <a:prstGeom prst="rect">
            <a:avLst/>
          </a:prstGeom>
        </p:spPr>
        <p:txBody>
          <a:bodyPr vert="horz" lIns="0" tIns="0" rIns="0" bIns="0" rtlCol="0">
            <a:noAutofit/>
          </a:bodyPr>
          <a:lstStyle>
            <a:lvl1pPr marL="0" indent="0" algn="l" defTabSz="914699" rtl="0" eaLnBrk="1" latinLnBrk="0" hangingPunct="1">
              <a:spcBef>
                <a:spcPts val="1200"/>
              </a:spcBef>
              <a:spcAft>
                <a:spcPts val="0"/>
              </a:spcAft>
              <a:buClrTx/>
              <a:buFontTx/>
              <a:buNone/>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1pPr>
            <a:lvl2pPr marL="200090" indent="-200090" algn="l" defTabSz="914699" rtl="0" eaLnBrk="1" latinLnBrk="0" hangingPunct="1">
              <a:spcBef>
                <a:spcPts val="12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2pPr>
            <a:lvl3pPr marL="398594" indent="-200090"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3pPr>
            <a:lvl4pPr marL="622504" indent="-200090" algn="l" defTabSz="914699" rtl="0" eaLnBrk="1" latinLnBrk="0" hangingPunct="1">
              <a:spcBef>
                <a:spcPts val="3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714" indent="-182623"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54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6pPr>
            <a:lvl7pPr marL="297277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7pPr>
            <a:lvl8pPr marL="34301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8pPr>
            <a:lvl9pPr marL="3887473"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9pPr>
          </a:lstStyle>
          <a:p>
            <a:pPr algn="ctr"/>
            <a:r>
              <a:rPr lang="en-US" sz="1600" dirty="0">
                <a:cs typeface="Calibri Light"/>
              </a:rPr>
              <a:t>Find </a:t>
            </a:r>
            <a:r>
              <a:rPr lang="en-US" sz="1600" b="1" dirty="0">
                <a:ea typeface="Open Sans Bold" panose="020B0806030504020204" pitchFamily="34" charset="0"/>
                <a:cs typeface="Open Sans Bold" panose="020B0806030504020204" pitchFamily="34" charset="0"/>
              </a:rPr>
              <a:t>“aha” moments </a:t>
            </a:r>
            <a:r>
              <a:rPr lang="en-US" sz="1600" dirty="0">
                <a:ea typeface="Open Sans Bold" panose="020B0806030504020204" pitchFamily="34" charset="0"/>
                <a:cs typeface="Open Sans Bold" panose="020B0806030504020204" pitchFamily="34" charset="0"/>
              </a:rPr>
              <a:t>along the way with easy-to-follow pieces of health information.</a:t>
            </a:r>
            <a:r>
              <a:rPr lang="en-US" sz="1600" b="1" dirty="0">
                <a:ea typeface="Open Sans Bold" panose="020B0806030504020204" pitchFamily="34" charset="0"/>
                <a:cs typeface="Open Sans Bold" panose="020B0806030504020204" pitchFamily="34" charset="0"/>
              </a:rPr>
              <a:t> </a:t>
            </a:r>
            <a:endParaRPr lang="en-US" sz="1600" dirty="0">
              <a:cs typeface="Calibri Light"/>
            </a:endParaRPr>
          </a:p>
        </p:txBody>
      </p:sp>
      <p:sp>
        <p:nvSpPr>
          <p:cNvPr id="50" name="Title 1">
            <a:extLst>
              <a:ext uri="{FF2B5EF4-FFF2-40B4-BE49-F238E27FC236}">
                <a16:creationId xmlns:a16="http://schemas.microsoft.com/office/drawing/2014/main" id="{FAC0B63D-671C-B147-AF73-E6077AAA7756}"/>
              </a:ext>
            </a:extLst>
          </p:cNvPr>
          <p:cNvSpPr txBox="1">
            <a:spLocks/>
          </p:cNvSpPr>
          <p:nvPr/>
        </p:nvSpPr>
        <p:spPr>
          <a:xfrm>
            <a:off x="6153617" y="3428145"/>
            <a:ext cx="1510877" cy="548640"/>
          </a:xfrm>
          <a:prstGeom prst="rect">
            <a:avLst/>
          </a:prstGeom>
          <a:noFill/>
        </p:spPr>
        <p:txBody>
          <a:bodyPr wrap="none" lIns="45720" tIns="45720" rIns="45720" bIns="45720" anchor="ctr"/>
          <a:lstStyle>
            <a:lvl1pPr algn="l" defTabSz="914699" rtl="0" eaLnBrk="1" latinLnBrk="0" hangingPunct="1">
              <a:lnSpc>
                <a:spcPct val="90000"/>
              </a:lnSpc>
              <a:spcBef>
                <a:spcPct val="0"/>
              </a:spcBef>
              <a:buNone/>
              <a:defRPr sz="2600" b="0" i="0" kern="1200">
                <a:solidFill>
                  <a:schemeClr val="tx2"/>
                </a:solidFill>
                <a:latin typeface="+mj-lt"/>
                <a:ea typeface="Open Sans" panose="020B0606030504020204" pitchFamily="34" charset="0"/>
                <a:cs typeface="Open Sans" panose="020B0606030504020204" pitchFamily="34" charset="0"/>
              </a:defRPr>
            </a:lvl1pPr>
          </a:lstStyle>
          <a:p>
            <a:pPr marL="0" marR="0" lvl="0" indent="0" algn="ctr" defTabSz="914699"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A4B8C"/>
                </a:solidFill>
                <a:effectLst/>
                <a:uLnTx/>
                <a:uFillTx/>
                <a:ea typeface="Helvetica Neue" charset="0"/>
                <a:cs typeface="Arial" panose="020B0604020202020204" pitchFamily="34" charset="0"/>
              </a:rPr>
              <a:t>Discover</a:t>
            </a:r>
            <a:endParaRPr kumimoji="0" lang="en-US" sz="3200" b="1" i="0" u="none" strike="noStrike" kern="1200" cap="none" spc="0" normalizeH="0" baseline="8000" noProof="0" dirty="0">
              <a:ln>
                <a:noFill/>
              </a:ln>
              <a:solidFill>
                <a:srgbClr val="0A4B8C"/>
              </a:solidFill>
              <a:effectLst/>
              <a:uLnTx/>
              <a:uFillTx/>
              <a:ea typeface="Helvetica Neue" charset="0"/>
              <a:cs typeface="Arial" panose="020B0604020202020204" pitchFamily="34" charset="0"/>
            </a:endParaRPr>
          </a:p>
        </p:txBody>
      </p:sp>
      <p:sp>
        <p:nvSpPr>
          <p:cNvPr id="51" name="Text Placeholder 2">
            <a:extLst>
              <a:ext uri="{FF2B5EF4-FFF2-40B4-BE49-F238E27FC236}">
                <a16:creationId xmlns:a16="http://schemas.microsoft.com/office/drawing/2014/main" id="{C147B195-64B1-FC4C-A83B-5D415B4A84FB}"/>
              </a:ext>
            </a:extLst>
          </p:cNvPr>
          <p:cNvSpPr txBox="1">
            <a:spLocks/>
          </p:cNvSpPr>
          <p:nvPr/>
        </p:nvSpPr>
        <p:spPr>
          <a:xfrm>
            <a:off x="5857495" y="4001808"/>
            <a:ext cx="2103120" cy="472242"/>
          </a:xfrm>
          <a:prstGeom prst="rect">
            <a:avLst/>
          </a:prstGeom>
        </p:spPr>
        <p:txBody>
          <a:bodyPr vert="horz" lIns="0" tIns="0" rIns="0" bIns="0" rtlCol="0">
            <a:noAutofit/>
          </a:bodyPr>
          <a:lstStyle>
            <a:lvl1pPr marL="0" indent="0" algn="l" defTabSz="914699" rtl="0" eaLnBrk="1" latinLnBrk="0" hangingPunct="1">
              <a:spcBef>
                <a:spcPts val="1200"/>
              </a:spcBef>
              <a:spcAft>
                <a:spcPts val="0"/>
              </a:spcAft>
              <a:buClrTx/>
              <a:buFontTx/>
              <a:buNone/>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1pPr>
            <a:lvl2pPr marL="200090" indent="-200090" algn="l" defTabSz="914699" rtl="0" eaLnBrk="1" latinLnBrk="0" hangingPunct="1">
              <a:spcBef>
                <a:spcPts val="12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2pPr>
            <a:lvl3pPr marL="398594" indent="-200090"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3pPr>
            <a:lvl4pPr marL="622504" indent="-200090" algn="l" defTabSz="914699" rtl="0" eaLnBrk="1" latinLnBrk="0" hangingPunct="1">
              <a:spcBef>
                <a:spcPts val="3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714" indent="-182623"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54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6pPr>
            <a:lvl7pPr marL="297277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7pPr>
            <a:lvl8pPr marL="34301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8pPr>
            <a:lvl9pPr marL="3887473"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9pPr>
          </a:lstStyle>
          <a:p>
            <a:pPr algn="ctr"/>
            <a:r>
              <a:rPr lang="en-US" sz="1600" dirty="0">
                <a:cs typeface="Calibri Light"/>
              </a:rPr>
              <a:t>Explore a </a:t>
            </a:r>
            <a:r>
              <a:rPr lang="en-US" sz="1600" b="1" dirty="0">
                <a:ea typeface="Open Sans Bold" panose="020B0806030504020204" pitchFamily="34" charset="0"/>
                <a:cs typeface="Open Sans Bold" panose="020B0806030504020204" pitchFamily="34" charset="0"/>
              </a:rPr>
              <a:t>health action plan </a:t>
            </a:r>
            <a:r>
              <a:rPr lang="en-US" sz="1600" dirty="0">
                <a:cs typeface="Calibri Light"/>
              </a:rPr>
              <a:t>that’s personalized for you.</a:t>
            </a:r>
          </a:p>
        </p:txBody>
      </p:sp>
      <p:sp>
        <p:nvSpPr>
          <p:cNvPr id="52" name="Title 1">
            <a:extLst>
              <a:ext uri="{FF2B5EF4-FFF2-40B4-BE49-F238E27FC236}">
                <a16:creationId xmlns:a16="http://schemas.microsoft.com/office/drawing/2014/main" id="{FBC52276-B93A-024A-8CA2-2C251813EB12}"/>
              </a:ext>
            </a:extLst>
          </p:cNvPr>
          <p:cNvSpPr txBox="1">
            <a:spLocks/>
          </p:cNvSpPr>
          <p:nvPr/>
        </p:nvSpPr>
        <p:spPr>
          <a:xfrm>
            <a:off x="9190014" y="3428154"/>
            <a:ext cx="1508760" cy="548640"/>
          </a:xfrm>
          <a:prstGeom prst="rect">
            <a:avLst/>
          </a:prstGeom>
          <a:noFill/>
        </p:spPr>
        <p:txBody>
          <a:bodyPr wrap="none" lIns="45720" tIns="45720" rIns="45720" bIns="45720" anchor="ctr"/>
          <a:lstStyle>
            <a:lvl1pPr algn="l" defTabSz="914699" rtl="0" eaLnBrk="1" latinLnBrk="0" hangingPunct="1">
              <a:lnSpc>
                <a:spcPct val="90000"/>
              </a:lnSpc>
              <a:spcBef>
                <a:spcPct val="0"/>
              </a:spcBef>
              <a:buNone/>
              <a:defRPr sz="2600" b="0" i="0" kern="1200">
                <a:solidFill>
                  <a:schemeClr val="tx2"/>
                </a:solidFill>
                <a:latin typeface="+mj-lt"/>
                <a:ea typeface="Open Sans" panose="020B0606030504020204" pitchFamily="34" charset="0"/>
                <a:cs typeface="Open Sans" panose="020B0606030504020204" pitchFamily="34" charset="0"/>
              </a:defRPr>
            </a:lvl1pPr>
          </a:lstStyle>
          <a:p>
            <a:pPr marL="0" marR="0" lvl="0" indent="0" algn="ctr" defTabSz="914699"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A4B8C"/>
                </a:solidFill>
                <a:effectLst/>
                <a:uLnTx/>
                <a:uFillTx/>
                <a:ea typeface="Helvetica Neue" charset="0"/>
                <a:cs typeface="Arial" panose="020B0604020202020204" pitchFamily="34" charset="0"/>
              </a:rPr>
              <a:t>Engage</a:t>
            </a:r>
          </a:p>
        </p:txBody>
      </p:sp>
      <p:sp>
        <p:nvSpPr>
          <p:cNvPr id="53" name="Text Placeholder 2">
            <a:extLst>
              <a:ext uri="{FF2B5EF4-FFF2-40B4-BE49-F238E27FC236}">
                <a16:creationId xmlns:a16="http://schemas.microsoft.com/office/drawing/2014/main" id="{8E110794-CB65-F440-90DE-20BCC07FD654}"/>
              </a:ext>
            </a:extLst>
          </p:cNvPr>
          <p:cNvSpPr txBox="1">
            <a:spLocks/>
          </p:cNvSpPr>
          <p:nvPr/>
        </p:nvSpPr>
        <p:spPr>
          <a:xfrm>
            <a:off x="8847114" y="4001808"/>
            <a:ext cx="2194560" cy="478099"/>
          </a:xfrm>
          <a:prstGeom prst="rect">
            <a:avLst/>
          </a:prstGeom>
        </p:spPr>
        <p:txBody>
          <a:bodyPr vert="horz" lIns="0" tIns="0" rIns="0" bIns="0" rtlCol="0">
            <a:noAutofit/>
          </a:bodyPr>
          <a:lstStyle>
            <a:lvl1pPr marL="0" indent="0" algn="l" defTabSz="914699" rtl="0" eaLnBrk="1" latinLnBrk="0" hangingPunct="1">
              <a:spcBef>
                <a:spcPts val="1200"/>
              </a:spcBef>
              <a:spcAft>
                <a:spcPts val="0"/>
              </a:spcAft>
              <a:buClrTx/>
              <a:buFontTx/>
              <a:buNone/>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1pPr>
            <a:lvl2pPr marL="200090" indent="-200090" algn="l" defTabSz="914699" rtl="0" eaLnBrk="1" latinLnBrk="0" hangingPunct="1">
              <a:spcBef>
                <a:spcPts val="12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2pPr>
            <a:lvl3pPr marL="398594" indent="-200090"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3pPr>
            <a:lvl4pPr marL="622504" indent="-200090" algn="l" defTabSz="914699" rtl="0" eaLnBrk="1" latinLnBrk="0" hangingPunct="1">
              <a:spcBef>
                <a:spcPts val="300"/>
              </a:spcBef>
              <a:spcAft>
                <a:spcPts val="0"/>
              </a:spcAft>
              <a:buClrTx/>
              <a:buFont typeface="Arial" pitchFamily="34" charset="0"/>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714" indent="-182623" algn="l" defTabSz="914699" rtl="0" eaLnBrk="1" latinLnBrk="0" hangingPunct="1">
              <a:spcBef>
                <a:spcPts val="300"/>
              </a:spcBef>
              <a:spcAft>
                <a:spcPts val="0"/>
              </a:spcAft>
              <a:buClrTx/>
              <a:buFont typeface="Lucida Grande"/>
              <a:buChar char="-"/>
              <a:tabLst>
                <a:tab pos="1202131"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54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6pPr>
            <a:lvl7pPr marL="297277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7pPr>
            <a:lvl8pPr marL="3430124"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8pPr>
            <a:lvl9pPr marL="3887473" indent="-228674" algn="l" defTabSz="914699" rtl="0" eaLnBrk="1" latinLnBrk="0" hangingPunct="1">
              <a:spcBef>
                <a:spcPct val="20000"/>
              </a:spcBef>
              <a:buFont typeface="Arial" pitchFamily="34" charset="0"/>
              <a:buChar char="•"/>
              <a:defRPr sz="2001" kern="1200">
                <a:solidFill>
                  <a:schemeClr val="tx1"/>
                </a:solidFill>
                <a:latin typeface="+mn-lt"/>
                <a:ea typeface="+mn-ea"/>
                <a:cs typeface="+mn-cs"/>
              </a:defRPr>
            </a:lvl9pPr>
          </a:lstStyle>
          <a:p>
            <a:pPr algn="ctr"/>
            <a:r>
              <a:rPr lang="en-US" sz="1600" dirty="0">
                <a:cs typeface="Calibri Light"/>
              </a:rPr>
              <a:t>Choose your next steps toward </a:t>
            </a:r>
            <a:r>
              <a:rPr lang="en-US" sz="1600" b="1" dirty="0">
                <a:ea typeface="Open Sans Bold" panose="020B0806030504020204" pitchFamily="34" charset="0"/>
                <a:cs typeface="Open Sans Bold" panose="020B0806030504020204" pitchFamily="34" charset="0"/>
              </a:rPr>
              <a:t>feeling </a:t>
            </a:r>
            <a:r>
              <a:rPr lang="en-US" sz="1600" b="1" dirty="0">
                <a:cs typeface="Calibri Light"/>
              </a:rPr>
              <a:t>better</a:t>
            </a:r>
            <a:r>
              <a:rPr lang="en-US" sz="1600" dirty="0">
                <a:cs typeface="Calibri Light"/>
              </a:rPr>
              <a:t> now.</a:t>
            </a:r>
          </a:p>
        </p:txBody>
      </p:sp>
      <p:cxnSp>
        <p:nvCxnSpPr>
          <p:cNvPr id="58" name="Straight Connector 57">
            <a:extLst>
              <a:ext uri="{FF2B5EF4-FFF2-40B4-BE49-F238E27FC236}">
                <a16:creationId xmlns:a16="http://schemas.microsoft.com/office/drawing/2014/main" id="{D5303857-731D-124B-96BD-F6CF95D4DD96}"/>
              </a:ext>
              <a:ext uri="{C183D7F6-B498-43B3-948B-1728B52AA6E4}">
                <adec:decorative xmlns:adec="http://schemas.microsoft.com/office/drawing/2017/decorative" val="1"/>
              </a:ext>
            </a:extLst>
          </p:cNvPr>
          <p:cNvCxnSpPr/>
          <p:nvPr/>
        </p:nvCxnSpPr>
        <p:spPr>
          <a:xfrm>
            <a:off x="6698988" y="3168973"/>
            <a:ext cx="420134" cy="0"/>
          </a:xfrm>
          <a:prstGeom prst="line">
            <a:avLst/>
          </a:prstGeom>
          <a:ln w="19050" cmpd="sng">
            <a:solidFill>
              <a:srgbClr val="77D8E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321EE80-4D99-5140-AE99-A8EB26734087}"/>
              </a:ext>
              <a:ext uri="{C183D7F6-B498-43B3-948B-1728B52AA6E4}">
                <adec:decorative xmlns:adec="http://schemas.microsoft.com/office/drawing/2017/decorative" val="1"/>
              </a:ext>
            </a:extLst>
          </p:cNvPr>
          <p:cNvCxnSpPr/>
          <p:nvPr/>
        </p:nvCxnSpPr>
        <p:spPr>
          <a:xfrm>
            <a:off x="9734327" y="3168973"/>
            <a:ext cx="420134" cy="0"/>
          </a:xfrm>
          <a:prstGeom prst="line">
            <a:avLst/>
          </a:prstGeom>
          <a:ln w="19050" cmpd="sng">
            <a:solidFill>
              <a:srgbClr val="77D8E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E34A2F1-ACA1-F744-B72A-94B0C888F88B}"/>
              </a:ext>
              <a:ext uri="{C183D7F6-B498-43B3-948B-1728B52AA6E4}">
                <adec:decorative xmlns:adec="http://schemas.microsoft.com/office/drawing/2017/decorative" val="1"/>
              </a:ext>
            </a:extLst>
          </p:cNvPr>
          <p:cNvCxnSpPr/>
          <p:nvPr/>
        </p:nvCxnSpPr>
        <p:spPr>
          <a:xfrm>
            <a:off x="6698988" y="5072702"/>
            <a:ext cx="420134" cy="0"/>
          </a:xfrm>
          <a:prstGeom prst="line">
            <a:avLst/>
          </a:prstGeom>
          <a:ln w="19050" cmpd="sng">
            <a:solidFill>
              <a:srgbClr val="77D8E8"/>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920183-CF9D-D345-B171-42D6B84073D7}"/>
              </a:ext>
              <a:ext uri="{C183D7F6-B498-43B3-948B-1728B52AA6E4}">
                <adec:decorative xmlns:adec="http://schemas.microsoft.com/office/drawing/2017/decorative" val="1"/>
              </a:ext>
            </a:extLst>
          </p:cNvPr>
          <p:cNvCxnSpPr/>
          <p:nvPr/>
        </p:nvCxnSpPr>
        <p:spPr>
          <a:xfrm>
            <a:off x="9734327" y="5072702"/>
            <a:ext cx="420134" cy="0"/>
          </a:xfrm>
          <a:prstGeom prst="line">
            <a:avLst/>
          </a:prstGeom>
          <a:ln w="19050" cmpd="sng">
            <a:solidFill>
              <a:srgbClr val="77D8E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3F45AD-689C-6E47-846D-50C64B65FAEF}"/>
              </a:ext>
              <a:ext uri="{C183D7F6-B498-43B3-948B-1728B52AA6E4}">
                <adec:decorative xmlns:adec="http://schemas.microsoft.com/office/drawing/2017/decorative" val="1"/>
              </a:ext>
            </a:extLst>
          </p:cNvPr>
          <p:cNvCxnSpPr>
            <a:cxnSpLocks/>
          </p:cNvCxnSpPr>
          <p:nvPr/>
        </p:nvCxnSpPr>
        <p:spPr>
          <a:xfrm>
            <a:off x="5359945" y="1537317"/>
            <a:ext cx="0" cy="3441111"/>
          </a:xfrm>
          <a:prstGeom prst="line">
            <a:avLst/>
          </a:prstGeom>
          <a:ln w="254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183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6D15E1B-8F28-0347-8A83-780B1C99F723}"/>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flipH="1">
            <a:off x="384048" y="384048"/>
            <a:ext cx="11430000" cy="5724144"/>
          </a:xfrm>
        </p:spPr>
      </p:pic>
      <p:sp>
        <p:nvSpPr>
          <p:cNvPr id="2" name="Title 1">
            <a:extLst>
              <a:ext uri="{FF2B5EF4-FFF2-40B4-BE49-F238E27FC236}">
                <a16:creationId xmlns:a16="http://schemas.microsoft.com/office/drawing/2014/main" id="{08BFB683-BD97-3E4D-B892-B115A3AAE3FF}"/>
              </a:ext>
            </a:extLst>
          </p:cNvPr>
          <p:cNvSpPr>
            <a:spLocks noGrp="1"/>
          </p:cNvSpPr>
          <p:nvPr>
            <p:ph type="title"/>
          </p:nvPr>
        </p:nvSpPr>
        <p:spPr>
          <a:xfrm>
            <a:off x="6094412" y="0"/>
            <a:ext cx="5321808" cy="5410200"/>
          </a:xfrm>
        </p:spPr>
        <p:txBody>
          <a:bodyPr/>
          <a:lstStyle/>
          <a:p>
            <a:r>
              <a:rPr lang="en-US" dirty="0"/>
              <a:t>Online health coaching</a:t>
            </a:r>
            <a:br>
              <a:rPr lang="en-US" dirty="0"/>
            </a:br>
            <a:r>
              <a:rPr lang="en-US" sz="2400" b="0" dirty="0"/>
              <a:t>for healthy changes that last</a:t>
            </a:r>
          </a:p>
        </p:txBody>
      </p:sp>
      <p:sp>
        <p:nvSpPr>
          <p:cNvPr id="3" name="Content Placeholder 2">
            <a:extLst>
              <a:ext uri="{FF2B5EF4-FFF2-40B4-BE49-F238E27FC236}">
                <a16:creationId xmlns:a16="http://schemas.microsoft.com/office/drawing/2014/main" id="{D71457B9-B454-C44D-AD85-FFF529A47BBB}"/>
              </a:ext>
            </a:extLst>
          </p:cNvPr>
          <p:cNvSpPr>
            <a:spLocks noGrp="1"/>
          </p:cNvSpPr>
          <p:nvPr>
            <p:ph idx="1"/>
          </p:nvPr>
        </p:nvSpPr>
        <p:spPr>
          <a:xfrm>
            <a:off x="6665976" y="1991360"/>
            <a:ext cx="4522724" cy="3154680"/>
          </a:xfrm>
        </p:spPr>
        <p:txBody>
          <a:bodyPr/>
          <a:lstStyle/>
          <a:p>
            <a:pPr marL="285750" indent="-285750">
              <a:spcBef>
                <a:spcPts val="0"/>
              </a:spcBef>
              <a:spcAft>
                <a:spcPts val="1200"/>
              </a:spcAft>
              <a:buFont typeface="Arial" panose="020B0604020202020204" pitchFamily="34" charset="0"/>
              <a:buChar char="•"/>
            </a:pPr>
            <a:r>
              <a:rPr lang="en-US" sz="1600" dirty="0"/>
              <a:t>Be tobacco-free </a:t>
            </a:r>
          </a:p>
          <a:p>
            <a:pPr marL="285750" indent="-285750">
              <a:spcBef>
                <a:spcPts val="0"/>
              </a:spcBef>
              <a:spcAft>
                <a:spcPts val="1200"/>
              </a:spcAft>
              <a:buFont typeface="Arial" panose="020B0604020202020204" pitchFamily="34" charset="0"/>
              <a:buChar char="•"/>
            </a:pPr>
            <a:r>
              <a:rPr lang="en-US" sz="1600" dirty="0"/>
              <a:t>Manage diabetes </a:t>
            </a:r>
            <a:endParaRPr lang="en-US" sz="1600" dirty="0">
              <a:cs typeface="Arial"/>
            </a:endParaRPr>
          </a:p>
          <a:p>
            <a:pPr marL="285750" indent="-285750">
              <a:spcBef>
                <a:spcPts val="0"/>
              </a:spcBef>
              <a:spcAft>
                <a:spcPts val="1200"/>
              </a:spcAft>
              <a:buFont typeface="Arial" panose="020B0604020202020204" pitchFamily="34" charset="0"/>
              <a:buChar char="•"/>
            </a:pPr>
            <a:r>
              <a:rPr lang="en-US" sz="1600" dirty="0"/>
              <a:t>Have a healthy back </a:t>
            </a:r>
            <a:endParaRPr lang="en-US" sz="1600" dirty="0">
              <a:cs typeface="Arial"/>
            </a:endParaRPr>
          </a:p>
          <a:p>
            <a:pPr marL="285750" indent="-285750">
              <a:spcBef>
                <a:spcPts val="0"/>
              </a:spcBef>
              <a:spcAft>
                <a:spcPts val="1200"/>
              </a:spcAft>
              <a:buFont typeface="Arial" panose="020B0604020202020204" pitchFamily="34" charset="0"/>
              <a:buChar char="•"/>
            </a:pPr>
            <a:r>
              <a:rPr lang="en-US" sz="1600" dirty="0"/>
              <a:t>Get heart healthy by managing cholesterol </a:t>
            </a:r>
            <a:endParaRPr lang="en-US" sz="1600" dirty="0">
              <a:cs typeface="Arial"/>
            </a:endParaRPr>
          </a:p>
          <a:p>
            <a:pPr marL="285750" indent="-285750">
              <a:spcBef>
                <a:spcPts val="0"/>
              </a:spcBef>
              <a:spcAft>
                <a:spcPts val="1200"/>
              </a:spcAft>
              <a:buFont typeface="Arial" panose="020B0604020202020204" pitchFamily="34" charset="0"/>
              <a:buChar char="•"/>
            </a:pPr>
            <a:r>
              <a:rPr lang="en-US" sz="1600" dirty="0"/>
              <a:t>Stress less </a:t>
            </a:r>
            <a:endParaRPr lang="en-US" sz="1600" dirty="0">
              <a:cs typeface="Arial"/>
            </a:endParaRPr>
          </a:p>
          <a:p>
            <a:pPr marL="285750" indent="-285750">
              <a:spcBef>
                <a:spcPts val="0"/>
              </a:spcBef>
              <a:spcAft>
                <a:spcPts val="1200"/>
              </a:spcAft>
              <a:buFont typeface="Arial" panose="020B0604020202020204" pitchFamily="34" charset="0"/>
              <a:buChar char="•"/>
            </a:pPr>
            <a:r>
              <a:rPr lang="en-US" sz="1600" dirty="0"/>
              <a:t>Manage weight</a:t>
            </a:r>
            <a:endParaRPr lang="en-US" sz="1600" dirty="0">
              <a:cs typeface="Arial"/>
            </a:endParaRPr>
          </a:p>
          <a:p>
            <a:pPr marL="285750" indent="-285750">
              <a:spcBef>
                <a:spcPts val="0"/>
              </a:spcBef>
              <a:spcAft>
                <a:spcPts val="1200"/>
              </a:spcAft>
              <a:buFont typeface="Arial" panose="020B0604020202020204" pitchFamily="34" charset="0"/>
              <a:buChar char="•"/>
            </a:pPr>
            <a:r>
              <a:rPr lang="en-US" sz="1600" dirty="0"/>
              <a:t>Live well with asthma </a:t>
            </a:r>
            <a:endParaRPr lang="en-US" sz="1600" dirty="0">
              <a:cs typeface="Arial"/>
            </a:endParaRPr>
          </a:p>
          <a:p>
            <a:pPr marL="285750" indent="-285750">
              <a:spcBef>
                <a:spcPts val="0"/>
              </a:spcBef>
              <a:spcAft>
                <a:spcPts val="1200"/>
              </a:spcAft>
              <a:buFont typeface="Arial" panose="020B0604020202020204" pitchFamily="34" charset="0"/>
              <a:buChar char="•"/>
            </a:pPr>
            <a:r>
              <a:rPr lang="en-US" sz="1600" dirty="0"/>
              <a:t>Eat healthier</a:t>
            </a:r>
            <a:endParaRPr lang="en-US" sz="1600" dirty="0">
              <a:cs typeface="Arial"/>
            </a:endParaRPr>
          </a:p>
        </p:txBody>
      </p:sp>
      <p:cxnSp>
        <p:nvCxnSpPr>
          <p:cNvPr id="19" name="Straight Connector 18">
            <a:extLst>
              <a:ext uri="{FF2B5EF4-FFF2-40B4-BE49-F238E27FC236}">
                <a16:creationId xmlns:a16="http://schemas.microsoft.com/office/drawing/2014/main" id="{6F7C2054-1FFA-5A46-B1FB-ADFEDB40C13E}"/>
              </a:ext>
              <a:ext uri="{C183D7F6-B498-43B3-948B-1728B52AA6E4}">
                <adec:decorative xmlns:adec="http://schemas.microsoft.com/office/drawing/2017/decorative" val="1"/>
              </a:ext>
            </a:extLst>
          </p:cNvPr>
          <p:cNvCxnSpPr>
            <a:cxnSpLocks/>
          </p:cNvCxnSpPr>
          <p:nvPr/>
        </p:nvCxnSpPr>
        <p:spPr>
          <a:xfrm>
            <a:off x="6665976" y="1657688"/>
            <a:ext cx="660400" cy="0"/>
          </a:xfrm>
          <a:prstGeom prst="line">
            <a:avLst/>
          </a:prstGeom>
          <a:ln w="19050" cmpd="sng">
            <a:solidFill>
              <a:srgbClr val="B18C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42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8A3F3590-1951-4271-A833-9D5EE9C60717}"/>
              </a:ext>
            </a:extLst>
          </p:cNvPr>
          <p:cNvSpPr txBox="1">
            <a:spLocks/>
          </p:cNvSpPr>
          <p:nvPr/>
        </p:nvSpPr>
        <p:spPr>
          <a:xfrm>
            <a:off x="6828655" y="3764126"/>
            <a:ext cx="4862831" cy="731520"/>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nSpc>
                <a:spcPct val="110000"/>
              </a:lnSpc>
            </a:pPr>
            <a:endParaRPr lang="en-US" sz="1400" dirty="0">
              <a:solidFill>
                <a:schemeClr val="tx2"/>
              </a:solidFill>
              <a:latin typeface="+mn-lt"/>
            </a:endParaRPr>
          </a:p>
        </p:txBody>
      </p:sp>
      <p:sp>
        <p:nvSpPr>
          <p:cNvPr id="43" name="Rectangle 5">
            <a:extLst>
              <a:ext uri="{FF2B5EF4-FFF2-40B4-BE49-F238E27FC236}">
                <a16:creationId xmlns:a16="http://schemas.microsoft.com/office/drawing/2014/main" id="{DFAEBB37-D3D9-4C89-8930-34F610874810}"/>
              </a:ext>
            </a:extLst>
          </p:cNvPr>
          <p:cNvSpPr txBox="1">
            <a:spLocks noChangeArrowheads="1"/>
          </p:cNvSpPr>
          <p:nvPr/>
        </p:nvSpPr>
        <p:spPr bwMode="black">
          <a:xfrm>
            <a:off x="13015972" y="3274087"/>
            <a:ext cx="4868003" cy="434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defRPr sz="2500" b="1">
                <a:solidFill>
                  <a:schemeClr val="tx1"/>
                </a:solidFill>
                <a:latin typeface="+mn-lt"/>
                <a:ea typeface="ＭＳ Ｐゴシック" charset="0"/>
                <a:cs typeface="ＭＳ Ｐゴシック" charset="0"/>
              </a:defRPr>
            </a:lvl1pPr>
            <a:lvl2pPr marL="1588" indent="455613" algn="l" rtl="0" eaLnBrk="0" fontAlgn="base" hangingPunct="0">
              <a:spcBef>
                <a:spcPct val="20000"/>
              </a:spcBef>
              <a:spcAft>
                <a:spcPct val="0"/>
              </a:spcAft>
              <a:defRPr sz="2000">
                <a:solidFill>
                  <a:schemeClr val="tx1"/>
                </a:solidFill>
                <a:latin typeface="+mn-lt"/>
                <a:ea typeface="ＭＳ Ｐゴシック" charset="0"/>
              </a:defRPr>
            </a:lvl2pPr>
            <a:lvl3pPr marL="234950" indent="-231775" algn="l" rtl="0" eaLnBrk="0" fontAlgn="base" hangingPunct="0">
              <a:spcBef>
                <a:spcPct val="20000"/>
              </a:spcBef>
              <a:spcAft>
                <a:spcPct val="0"/>
              </a:spcAft>
              <a:buChar char="•"/>
              <a:defRPr sz="2000">
                <a:solidFill>
                  <a:schemeClr val="tx1"/>
                </a:solidFill>
                <a:latin typeface="+mn-lt"/>
                <a:ea typeface="ＭＳ Ｐゴシック" charset="0"/>
              </a:defRPr>
            </a:lvl3pPr>
            <a:lvl4pPr marL="457200" indent="-222250" algn="l" rtl="0" eaLnBrk="0" fontAlgn="base" hangingPunct="0">
              <a:spcBef>
                <a:spcPct val="20000"/>
              </a:spcBef>
              <a:spcAft>
                <a:spcPct val="0"/>
              </a:spcAft>
              <a:buChar char="•"/>
              <a:defRPr sz="2000">
                <a:solidFill>
                  <a:schemeClr val="tx1"/>
                </a:solidFill>
                <a:latin typeface="+mn-lt"/>
                <a:ea typeface="ＭＳ Ｐゴシック" charset="0"/>
              </a:defRPr>
            </a:lvl4pPr>
            <a:lvl5pPr marL="692150" indent="-234950" algn="l" rtl="0" eaLnBrk="0" fontAlgn="base" hangingPunct="0">
              <a:spcBef>
                <a:spcPct val="20000"/>
              </a:spcBef>
              <a:spcAft>
                <a:spcPct val="0"/>
              </a:spcAft>
              <a:buChar char="•"/>
              <a:defRPr sz="2000">
                <a:solidFill>
                  <a:schemeClr val="tx1"/>
                </a:solidFill>
                <a:latin typeface="+mn-lt"/>
                <a:ea typeface="ＭＳ Ｐゴシック" charset="0"/>
              </a:defRPr>
            </a:lvl5pPr>
            <a:lvl6pPr marL="1828800" indent="-228600" algn="l" rtl="0" fontAlgn="base">
              <a:spcBef>
                <a:spcPct val="20000"/>
              </a:spcBef>
              <a:spcAft>
                <a:spcPct val="0"/>
              </a:spcAft>
              <a:buChar char="•"/>
              <a:defRPr sz="2000">
                <a:solidFill>
                  <a:schemeClr val="tx1"/>
                </a:solidFill>
                <a:latin typeface="+mn-lt"/>
              </a:defRPr>
            </a:lvl6pPr>
            <a:lvl7pPr marL="2286000" indent="-228600" algn="l" rtl="0" fontAlgn="base">
              <a:spcBef>
                <a:spcPct val="20000"/>
              </a:spcBef>
              <a:spcAft>
                <a:spcPct val="0"/>
              </a:spcAft>
              <a:buChar char="•"/>
              <a:defRPr sz="2000">
                <a:solidFill>
                  <a:schemeClr val="tx1"/>
                </a:solidFill>
                <a:latin typeface="+mn-lt"/>
              </a:defRPr>
            </a:lvl7pPr>
            <a:lvl8pPr marL="2743200" indent="-228600" algn="l" rtl="0" fontAlgn="base">
              <a:spcBef>
                <a:spcPct val="20000"/>
              </a:spcBef>
              <a:spcAft>
                <a:spcPct val="0"/>
              </a:spcAft>
              <a:buChar char="•"/>
              <a:defRPr sz="2000">
                <a:solidFill>
                  <a:schemeClr val="tx1"/>
                </a:solidFill>
                <a:latin typeface="+mn-lt"/>
              </a:defRPr>
            </a:lvl8pPr>
            <a:lvl9pPr marL="3200400" indent="-228600" algn="l" rtl="0" fontAlgn="base">
              <a:spcBef>
                <a:spcPct val="20000"/>
              </a:spcBef>
              <a:spcAft>
                <a:spcPct val="0"/>
              </a:spcAft>
              <a:buChar char="•"/>
              <a:defRPr sz="2000">
                <a:solidFill>
                  <a:schemeClr val="tx1"/>
                </a:solidFill>
                <a:latin typeface="+mn-lt"/>
              </a:defRPr>
            </a:lvl9pPr>
          </a:lstStyle>
          <a:p>
            <a:pPr marL="0" indent="0" algn="r" eaLnBrk="1" hangingPunct="1">
              <a:lnSpc>
                <a:spcPct val="200000"/>
              </a:lnSpc>
              <a:spcBef>
                <a:spcPts val="0"/>
              </a:spcBef>
              <a:defRPr/>
            </a:pPr>
            <a:r>
              <a:rPr lang="en-US" sz="1800" b="0" dirty="0">
                <a:solidFill>
                  <a:schemeClr val="tx2"/>
                </a:solidFill>
              </a:rPr>
              <a:t>Fitness</a:t>
            </a:r>
          </a:p>
          <a:p>
            <a:pPr marL="0" indent="0" algn="r" eaLnBrk="1" hangingPunct="1">
              <a:lnSpc>
                <a:spcPct val="200000"/>
              </a:lnSpc>
              <a:spcBef>
                <a:spcPts val="0"/>
              </a:spcBef>
              <a:defRPr/>
            </a:pPr>
            <a:r>
              <a:rPr lang="en-US" sz="1800" b="0" dirty="0">
                <a:solidFill>
                  <a:schemeClr val="tx2"/>
                </a:solidFill>
              </a:rPr>
              <a:t>Books</a:t>
            </a:r>
          </a:p>
          <a:p>
            <a:pPr marL="0" indent="0" algn="r" eaLnBrk="1" hangingPunct="1">
              <a:lnSpc>
                <a:spcPct val="200000"/>
              </a:lnSpc>
              <a:spcBef>
                <a:spcPts val="0"/>
              </a:spcBef>
              <a:defRPr/>
            </a:pPr>
            <a:r>
              <a:rPr lang="en-US" sz="1800" b="0" dirty="0">
                <a:solidFill>
                  <a:schemeClr val="tx2"/>
                </a:solidFill>
              </a:rPr>
              <a:t>Natural products and services</a:t>
            </a:r>
          </a:p>
          <a:p>
            <a:pPr marL="0" indent="0" algn="r" eaLnBrk="1" hangingPunct="1">
              <a:lnSpc>
                <a:spcPct val="200000"/>
              </a:lnSpc>
              <a:spcBef>
                <a:spcPts val="0"/>
              </a:spcBef>
              <a:defRPr/>
            </a:pPr>
            <a:r>
              <a:rPr lang="en-US" sz="1800" b="0" dirty="0">
                <a:solidFill>
                  <a:schemeClr val="tx2"/>
                </a:solidFill>
              </a:rPr>
              <a:t>Oral health</a:t>
            </a:r>
          </a:p>
          <a:p>
            <a:pPr marL="0" indent="0" algn="r" eaLnBrk="1" hangingPunct="1">
              <a:lnSpc>
                <a:spcPct val="200000"/>
              </a:lnSpc>
              <a:spcBef>
                <a:spcPts val="0"/>
              </a:spcBef>
              <a:defRPr/>
            </a:pPr>
            <a:r>
              <a:rPr lang="en-US" sz="1800" b="0" dirty="0">
                <a:solidFill>
                  <a:schemeClr val="tx2"/>
                </a:solidFill>
              </a:rPr>
              <a:t>Hearing</a:t>
            </a:r>
          </a:p>
          <a:p>
            <a:pPr marL="0" indent="0" algn="r" eaLnBrk="1" hangingPunct="1">
              <a:lnSpc>
                <a:spcPct val="200000"/>
              </a:lnSpc>
              <a:spcBef>
                <a:spcPts val="0"/>
              </a:spcBef>
              <a:defRPr/>
            </a:pPr>
            <a:r>
              <a:rPr lang="en-US" sz="1800" b="0" dirty="0">
                <a:solidFill>
                  <a:schemeClr val="tx2"/>
                </a:solidFill>
              </a:rPr>
              <a:t>Weight management</a:t>
            </a:r>
          </a:p>
          <a:p>
            <a:pPr marL="0" indent="0" algn="r" eaLnBrk="1" hangingPunct="1">
              <a:lnSpc>
                <a:spcPct val="200000"/>
              </a:lnSpc>
              <a:spcBef>
                <a:spcPts val="0"/>
              </a:spcBef>
              <a:defRPr/>
            </a:pPr>
            <a:r>
              <a:rPr lang="en-US" sz="1800" b="0" dirty="0">
                <a:solidFill>
                  <a:schemeClr val="tx2"/>
                </a:solidFill>
              </a:rPr>
              <a:t>Vision</a:t>
            </a:r>
          </a:p>
          <a:p>
            <a:pPr marL="0" indent="0" algn="r" eaLnBrk="1" hangingPunct="1">
              <a:lnSpc>
                <a:spcPct val="200000"/>
              </a:lnSpc>
              <a:spcBef>
                <a:spcPts val="0"/>
              </a:spcBef>
              <a:defRPr/>
            </a:pPr>
            <a:r>
              <a:rPr lang="en-US" sz="1800" b="0" dirty="0">
                <a:solidFill>
                  <a:schemeClr val="tx2"/>
                </a:solidFill>
              </a:rPr>
              <a:t>At-home products</a:t>
            </a:r>
          </a:p>
        </p:txBody>
      </p:sp>
      <p:pic>
        <p:nvPicPr>
          <p:cNvPr id="7" name="Picture Placeholder 6">
            <a:extLst>
              <a:ext uri="{FF2B5EF4-FFF2-40B4-BE49-F238E27FC236}">
                <a16:creationId xmlns:a16="http://schemas.microsoft.com/office/drawing/2014/main" id="{790632C5-19E8-9541-B85D-5B72CCB2AC1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flipH="1">
            <a:off x="384048" y="384048"/>
            <a:ext cx="11430000" cy="5724144"/>
          </a:xfrm>
        </p:spPr>
      </p:pic>
      <p:sp>
        <p:nvSpPr>
          <p:cNvPr id="3" name="Title 2">
            <a:extLst>
              <a:ext uri="{FF2B5EF4-FFF2-40B4-BE49-F238E27FC236}">
                <a16:creationId xmlns:a16="http://schemas.microsoft.com/office/drawing/2014/main" id="{1DA8D25D-ED06-B34A-AEF2-440E5A0902B4}"/>
              </a:ext>
            </a:extLst>
          </p:cNvPr>
          <p:cNvSpPr>
            <a:spLocks noGrp="1"/>
          </p:cNvSpPr>
          <p:nvPr>
            <p:ph type="title"/>
          </p:nvPr>
        </p:nvSpPr>
        <p:spPr>
          <a:xfrm>
            <a:off x="777240" y="0"/>
            <a:ext cx="5317172" cy="5562600"/>
          </a:xfrm>
          <a:solidFill>
            <a:schemeClr val="bg1">
              <a:alpha val="85000"/>
            </a:schemeClr>
          </a:solidFill>
        </p:spPr>
        <p:txBody>
          <a:bodyPr/>
          <a:lstStyle/>
          <a:p>
            <a:r>
              <a:rPr lang="en-US" dirty="0">
                <a:solidFill>
                  <a:schemeClr val="accent2"/>
                </a:solidFill>
                <a:ea typeface="Domaine Disp" charset="0"/>
                <a:cs typeface="Domaine Disp" charset="0"/>
              </a:rPr>
              <a:t>Count on savings</a:t>
            </a:r>
            <a:br>
              <a:rPr lang="en-US" dirty="0">
                <a:solidFill>
                  <a:schemeClr val="accent2"/>
                </a:solidFill>
                <a:ea typeface="Open Sans" panose="020B0606030504020204" pitchFamily="34" charset="0"/>
                <a:cs typeface="Arial" panose="020B0604020202020204" pitchFamily="34" charset="0"/>
              </a:rPr>
            </a:br>
            <a:r>
              <a:rPr lang="en-US" sz="2400" b="0" dirty="0">
                <a:solidFill>
                  <a:schemeClr val="accent6">
                    <a:lumMod val="50000"/>
                  </a:schemeClr>
                </a:solidFill>
              </a:rPr>
              <a:t>with the Aetna</a:t>
            </a:r>
            <a:r>
              <a:rPr lang="en-US" sz="2400" b="0" baseline="30000" dirty="0">
                <a:solidFill>
                  <a:schemeClr val="accent6">
                    <a:lumMod val="50000"/>
                  </a:schemeClr>
                </a:solidFill>
              </a:rPr>
              <a:t>®</a:t>
            </a:r>
            <a:r>
              <a:rPr lang="en-US" sz="2400" b="0" dirty="0">
                <a:solidFill>
                  <a:schemeClr val="accent6">
                    <a:lumMod val="50000"/>
                  </a:schemeClr>
                </a:solidFill>
              </a:rPr>
              <a:t> Discount Program*</a:t>
            </a:r>
          </a:p>
        </p:txBody>
      </p:sp>
      <p:sp>
        <p:nvSpPr>
          <p:cNvPr id="4" name="Content Placeholder 3">
            <a:extLst>
              <a:ext uri="{FF2B5EF4-FFF2-40B4-BE49-F238E27FC236}">
                <a16:creationId xmlns:a16="http://schemas.microsoft.com/office/drawing/2014/main" id="{4A47421B-E6D5-2B47-8D6F-AC1445552F31}"/>
              </a:ext>
            </a:extLst>
          </p:cNvPr>
          <p:cNvSpPr>
            <a:spLocks noGrp="1"/>
          </p:cNvSpPr>
          <p:nvPr>
            <p:ph idx="1"/>
          </p:nvPr>
        </p:nvSpPr>
        <p:spPr>
          <a:xfrm>
            <a:off x="1344168" y="2242228"/>
            <a:ext cx="4114800" cy="3154680"/>
          </a:xfrm>
        </p:spPr>
        <p:txBody>
          <a:bodyPr/>
          <a:lstStyle/>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Fitness</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Books</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Natural products and services</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Oral health</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Hearing</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Weight management</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Vision</a:t>
            </a:r>
          </a:p>
          <a:p>
            <a:pPr marL="285750" indent="-285750">
              <a:spcBef>
                <a:spcPts val="0"/>
              </a:spcBef>
              <a:spcAft>
                <a:spcPts val="1200"/>
              </a:spcAft>
              <a:buFont typeface="Arial" panose="020B0604020202020204" pitchFamily="34" charset="0"/>
              <a:buChar char="•"/>
              <a:defRPr/>
            </a:pPr>
            <a:r>
              <a:rPr lang="en-US" sz="1600" dirty="0">
                <a:solidFill>
                  <a:schemeClr val="accent6">
                    <a:lumMod val="50000"/>
                  </a:schemeClr>
                </a:solidFill>
              </a:rPr>
              <a:t>At-home products</a:t>
            </a:r>
          </a:p>
        </p:txBody>
      </p:sp>
      <p:cxnSp>
        <p:nvCxnSpPr>
          <p:cNvPr id="18" name="Straight Connector 17">
            <a:extLst>
              <a:ext uri="{FF2B5EF4-FFF2-40B4-BE49-F238E27FC236}">
                <a16:creationId xmlns:a16="http://schemas.microsoft.com/office/drawing/2014/main" id="{44852ED6-86E5-9F47-AF14-DF1BAC9B7FD6}"/>
              </a:ext>
              <a:ext uri="{C183D7F6-B498-43B3-948B-1728B52AA6E4}">
                <adec:decorative xmlns:adec="http://schemas.microsoft.com/office/drawing/2017/decorative" val="1"/>
              </a:ext>
            </a:extLst>
          </p:cNvPr>
          <p:cNvCxnSpPr>
            <a:cxnSpLocks/>
          </p:cNvCxnSpPr>
          <p:nvPr/>
        </p:nvCxnSpPr>
        <p:spPr>
          <a:xfrm>
            <a:off x="1344168" y="1962488"/>
            <a:ext cx="660400" cy="0"/>
          </a:xfrm>
          <a:prstGeom prst="line">
            <a:avLst/>
          </a:prstGeom>
          <a:ln w="19050" cmpd="sng">
            <a:solidFill>
              <a:srgbClr val="B18CC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A94663A-87B1-480E-AEC5-BE3C5FFD93C6}"/>
              </a:ext>
            </a:extLst>
          </p:cNvPr>
          <p:cNvSpPr txBox="1"/>
          <p:nvPr/>
        </p:nvSpPr>
        <p:spPr>
          <a:xfrm>
            <a:off x="827562" y="5682075"/>
            <a:ext cx="10440660" cy="276999"/>
          </a:xfrm>
          <a:prstGeom prst="rect">
            <a:avLst/>
          </a:prstGeom>
          <a:noFill/>
          <a:effectLst/>
        </p:spPr>
        <p:txBody>
          <a:bodyPr wrap="square" lIns="0" tIns="0" rIns="0" bIns="0" rtlCol="0">
            <a:spAutoFit/>
          </a:bodyPr>
          <a:lstStyle/>
          <a:p>
            <a:pPr marL="63500" indent="-63500"/>
            <a:r>
              <a:rPr lang="en-US" sz="900" dirty="0">
                <a:solidFill>
                  <a:schemeClr val="bg1"/>
                </a:solidFill>
                <a:effectLst>
                  <a:outerShdw blurRad="50800" dist="38100" dir="2700000" algn="tl" rotWithShape="0">
                    <a:prstClr val="black">
                      <a:alpha val="35000"/>
                    </a:prstClr>
                  </a:outerShdw>
                </a:effectLst>
              </a:rPr>
              <a:t>*	Discount programs are NOT insurance and program features are not guaranteed under the plan contract and may be discontinued at any time. Discount programs are in addition to any plan benefits and may require a separate charge to access such programs. Discount programs are NOT available to New York policyholders.</a:t>
            </a:r>
          </a:p>
        </p:txBody>
      </p:sp>
    </p:spTree>
    <p:extLst>
      <p:ext uri="{BB962C8B-B14F-4D97-AF65-F5344CB8AC3E}">
        <p14:creationId xmlns:p14="http://schemas.microsoft.com/office/powerpoint/2010/main" val="1287141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8819F7-6799-714C-A295-178CCEB65094}"/>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flipH="1">
            <a:off x="384048" y="384048"/>
            <a:ext cx="11430000" cy="5724144"/>
          </a:xfrm>
        </p:spPr>
      </p:pic>
      <p:sp>
        <p:nvSpPr>
          <p:cNvPr id="3" name="Title 2">
            <a:extLst>
              <a:ext uri="{FF2B5EF4-FFF2-40B4-BE49-F238E27FC236}">
                <a16:creationId xmlns:a16="http://schemas.microsoft.com/office/drawing/2014/main" id="{E09C2BEE-9967-904B-8B26-D4110D12EA66}"/>
              </a:ext>
            </a:extLst>
          </p:cNvPr>
          <p:cNvSpPr>
            <a:spLocks noGrp="1"/>
          </p:cNvSpPr>
          <p:nvPr>
            <p:ph type="title"/>
          </p:nvPr>
        </p:nvSpPr>
        <p:spPr>
          <a:solidFill>
            <a:schemeClr val="bg1">
              <a:alpha val="92000"/>
            </a:schemeClr>
          </a:solidFill>
        </p:spPr>
        <p:txBody>
          <a:bodyPr/>
          <a:lstStyle/>
          <a:p>
            <a:r>
              <a:rPr lang="en-US" dirty="0">
                <a:solidFill>
                  <a:schemeClr val="tx2"/>
                </a:solidFill>
              </a:rPr>
              <a:t>Money-saving tips while you get healthy</a:t>
            </a:r>
          </a:p>
        </p:txBody>
      </p:sp>
      <p:sp>
        <p:nvSpPr>
          <p:cNvPr id="4" name="Content Placeholder 3">
            <a:extLst>
              <a:ext uri="{FF2B5EF4-FFF2-40B4-BE49-F238E27FC236}">
                <a16:creationId xmlns:a16="http://schemas.microsoft.com/office/drawing/2014/main" id="{200D15DD-6CA2-EC44-9319-812757FA5BEC}"/>
              </a:ext>
            </a:extLst>
          </p:cNvPr>
          <p:cNvSpPr>
            <a:spLocks noGrp="1"/>
          </p:cNvSpPr>
          <p:nvPr>
            <p:ph idx="1"/>
          </p:nvPr>
        </p:nvSpPr>
        <p:spPr>
          <a:xfrm>
            <a:off x="7354706" y="2103120"/>
            <a:ext cx="4114800" cy="3154680"/>
          </a:xfrm>
        </p:spPr>
        <p:txBody>
          <a:bodyPr/>
          <a:lstStyle/>
          <a:p>
            <a:pPr>
              <a:spcBef>
                <a:spcPts val="2400"/>
              </a:spcBef>
            </a:pPr>
            <a:r>
              <a:rPr lang="en-US" sz="1600" dirty="0">
                <a:solidFill>
                  <a:schemeClr val="tx2"/>
                </a:solidFill>
                <a:ea typeface="Open Sans" panose="020B0606030504020204" pitchFamily="34" charset="0"/>
                <a:cs typeface="Arial" panose="020B0604020202020204" pitchFamily="34" charset="0"/>
              </a:rPr>
              <a:t>Use </a:t>
            </a:r>
            <a:r>
              <a:rPr lang="en-US" sz="1600" b="1" dirty="0">
                <a:solidFill>
                  <a:schemeClr val="tx2"/>
                </a:solidFill>
                <a:ea typeface="Open Sans" panose="020B0606030504020204" pitchFamily="34" charset="0"/>
                <a:cs typeface="Arial" panose="020B0604020202020204" pitchFamily="34" charset="0"/>
              </a:rPr>
              <a:t>urgent care centers </a:t>
            </a:r>
            <a:r>
              <a:rPr lang="en-US" sz="1600" dirty="0">
                <a:solidFill>
                  <a:schemeClr val="tx2"/>
                </a:solidFill>
                <a:ea typeface="Open Sans" panose="020B0606030504020204" pitchFamily="34" charset="0"/>
                <a:cs typeface="Arial" panose="020B0604020202020204" pitchFamily="34" charset="0"/>
              </a:rPr>
              <a:t>for</a:t>
            </a:r>
            <a:r>
              <a:rPr lang="en-US" sz="1600" b="1" dirty="0">
                <a:solidFill>
                  <a:schemeClr val="tx2"/>
                </a:solidFill>
                <a:ea typeface="Open Sans" panose="020B0606030504020204" pitchFamily="34" charset="0"/>
                <a:cs typeface="Arial" panose="020B0604020202020204" pitchFamily="34" charset="0"/>
              </a:rPr>
              <a:t> </a:t>
            </a:r>
            <a:br>
              <a:rPr lang="en-US" sz="1600" b="1" dirty="0">
                <a:solidFill>
                  <a:schemeClr val="tx2"/>
                </a:solidFill>
                <a:ea typeface="Open Sans" panose="020B0606030504020204" pitchFamily="34" charset="0"/>
                <a:cs typeface="Arial" panose="020B0604020202020204" pitchFamily="34" charset="0"/>
              </a:rPr>
            </a:br>
            <a:r>
              <a:rPr lang="en-US" sz="1600" dirty="0">
                <a:solidFill>
                  <a:schemeClr val="tx2"/>
                </a:solidFill>
                <a:ea typeface="Open Sans" panose="020B0606030504020204" pitchFamily="34" charset="0"/>
                <a:cs typeface="Arial" panose="020B0604020202020204" pitchFamily="34" charset="0"/>
              </a:rPr>
              <a:t>nonemergency, after-hours care </a:t>
            </a:r>
          </a:p>
          <a:p>
            <a:pPr>
              <a:spcBef>
                <a:spcPts val="2400"/>
              </a:spcBef>
            </a:pPr>
            <a:r>
              <a:rPr lang="en-US" sz="1600" dirty="0">
                <a:solidFill>
                  <a:schemeClr val="tx2"/>
                </a:solidFill>
                <a:ea typeface="Open Sans" panose="020B0606030504020204" pitchFamily="34" charset="0"/>
                <a:cs typeface="Arial" panose="020B0604020202020204" pitchFamily="34" charset="0"/>
              </a:rPr>
              <a:t>Use your </a:t>
            </a:r>
            <a:r>
              <a:rPr lang="en-US" sz="1600" b="1" dirty="0">
                <a:solidFill>
                  <a:schemeClr val="tx2"/>
                </a:solidFill>
                <a:ea typeface="Open Sans" panose="020B0606030504020204" pitchFamily="34" charset="0"/>
                <a:cs typeface="Arial" panose="020B0604020202020204" pitchFamily="34" charset="0"/>
              </a:rPr>
              <a:t>preventive benefits </a:t>
            </a:r>
            <a:r>
              <a:rPr lang="en-US" sz="1600" dirty="0">
                <a:solidFill>
                  <a:schemeClr val="tx2"/>
                </a:solidFill>
                <a:ea typeface="Open Sans" panose="020B0606030504020204" pitchFamily="34" charset="0"/>
                <a:cs typeface="Arial" panose="020B0604020202020204" pitchFamily="34" charset="0"/>
              </a:rPr>
              <a:t>— get </a:t>
            </a:r>
            <a:r>
              <a:rPr lang="en-US" sz="1600" spc="-20" dirty="0">
                <a:solidFill>
                  <a:schemeClr val="tx2"/>
                </a:solidFill>
                <a:ea typeface="Open Sans" panose="020B0606030504020204" pitchFamily="34" charset="0"/>
                <a:cs typeface="Arial" panose="020B0604020202020204" pitchFamily="34" charset="0"/>
              </a:rPr>
              <a:t>recommended screenings and checkups</a:t>
            </a:r>
          </a:p>
          <a:p>
            <a:pPr>
              <a:spcBef>
                <a:spcPts val="2400"/>
              </a:spcBef>
            </a:pPr>
            <a:r>
              <a:rPr lang="en-US" sz="1600" dirty="0">
                <a:solidFill>
                  <a:schemeClr val="tx2"/>
                </a:solidFill>
                <a:ea typeface="Open Sans" panose="020B0606030504020204" pitchFamily="34" charset="0"/>
                <a:cs typeface="Arial" panose="020B0604020202020204" pitchFamily="34" charset="0"/>
              </a:rPr>
              <a:t>Consider using </a:t>
            </a:r>
            <a:r>
              <a:rPr lang="en-US" sz="1600" b="1" dirty="0">
                <a:solidFill>
                  <a:schemeClr val="tx2"/>
                </a:solidFill>
                <a:ea typeface="Open Sans" panose="020B0606030504020204" pitchFamily="34" charset="0"/>
                <a:cs typeface="Arial" panose="020B0604020202020204" pitchFamily="34" charset="0"/>
              </a:rPr>
              <a:t>generic drugs</a:t>
            </a:r>
            <a:r>
              <a:rPr lang="en-US" sz="1600" dirty="0">
                <a:solidFill>
                  <a:schemeClr val="tx2"/>
                </a:solidFill>
                <a:ea typeface="Open Sans" panose="020B0606030504020204" pitchFamily="34" charset="0"/>
                <a:cs typeface="Arial" panose="020B0604020202020204" pitchFamily="34" charset="0"/>
              </a:rPr>
              <a:t>, </a:t>
            </a:r>
            <a:br>
              <a:rPr lang="en-US" sz="1600" dirty="0">
                <a:solidFill>
                  <a:schemeClr val="tx2"/>
                </a:solidFill>
                <a:ea typeface="Open Sans" panose="020B0606030504020204" pitchFamily="34" charset="0"/>
                <a:cs typeface="Arial" panose="020B0604020202020204" pitchFamily="34" charset="0"/>
              </a:rPr>
            </a:br>
            <a:r>
              <a:rPr lang="en-US" sz="1600" dirty="0">
                <a:solidFill>
                  <a:schemeClr val="tx2"/>
                </a:solidFill>
                <a:ea typeface="Open Sans" panose="020B0606030504020204" pitchFamily="34" charset="0"/>
                <a:cs typeface="Arial" panose="020B0604020202020204" pitchFamily="34" charset="0"/>
              </a:rPr>
              <a:t>if appropriate</a:t>
            </a:r>
          </a:p>
          <a:p>
            <a:pPr>
              <a:spcBef>
                <a:spcPts val="2400"/>
              </a:spcBef>
            </a:pPr>
            <a:r>
              <a:rPr lang="en-US" sz="1600" dirty="0">
                <a:solidFill>
                  <a:schemeClr val="tx2"/>
                </a:solidFill>
                <a:ea typeface="Open Sans" panose="020B0606030504020204" pitchFamily="34" charset="0"/>
                <a:cs typeface="Arial" panose="020B0604020202020204" pitchFamily="34" charset="0"/>
              </a:rPr>
              <a:t>Use </a:t>
            </a:r>
            <a:r>
              <a:rPr lang="en-US" sz="1600" b="1" dirty="0">
                <a:solidFill>
                  <a:schemeClr val="tx2"/>
                </a:solidFill>
                <a:ea typeface="Open Sans" panose="020B0606030504020204" pitchFamily="34" charset="0"/>
                <a:cs typeface="Arial" panose="020B0604020202020204" pitchFamily="34" charset="0"/>
              </a:rPr>
              <a:t>cost tools </a:t>
            </a:r>
            <a:r>
              <a:rPr lang="en-US" sz="1600" dirty="0">
                <a:solidFill>
                  <a:schemeClr val="tx2"/>
                </a:solidFill>
                <a:ea typeface="Open Sans" panose="020B0606030504020204" pitchFamily="34" charset="0"/>
                <a:cs typeface="Arial" panose="020B0604020202020204" pitchFamily="34" charset="0"/>
              </a:rPr>
              <a:t>on your member </a:t>
            </a:r>
            <a:br>
              <a:rPr lang="en-US" sz="1600" dirty="0">
                <a:solidFill>
                  <a:schemeClr val="tx2"/>
                </a:solidFill>
                <a:ea typeface="Open Sans" panose="020B0606030504020204" pitchFamily="34" charset="0"/>
                <a:cs typeface="Arial" panose="020B0604020202020204" pitchFamily="34" charset="0"/>
              </a:rPr>
            </a:br>
            <a:r>
              <a:rPr lang="en-US" sz="1600" dirty="0">
                <a:solidFill>
                  <a:schemeClr val="tx2"/>
                </a:solidFill>
                <a:ea typeface="Open Sans" panose="020B0606030504020204" pitchFamily="34" charset="0"/>
                <a:cs typeface="Arial" panose="020B0604020202020204" pitchFamily="34" charset="0"/>
              </a:rPr>
              <a:t>website to make smart choices</a:t>
            </a:r>
          </a:p>
        </p:txBody>
      </p:sp>
      <p:sp>
        <p:nvSpPr>
          <p:cNvPr id="5" name="Graphic 173" descr="Rx bottle pills">
            <a:extLst>
              <a:ext uri="{FF2B5EF4-FFF2-40B4-BE49-F238E27FC236}">
                <a16:creationId xmlns:a16="http://schemas.microsoft.com/office/drawing/2014/main" id="{F665753D-B693-9C40-961B-22090306627A}"/>
              </a:ext>
            </a:extLst>
          </p:cNvPr>
          <p:cNvSpPr/>
          <p:nvPr/>
        </p:nvSpPr>
        <p:spPr>
          <a:xfrm>
            <a:off x="6697990" y="3728927"/>
            <a:ext cx="355925" cy="391518"/>
          </a:xfrm>
          <a:custGeom>
            <a:avLst/>
            <a:gdLst>
              <a:gd name="connsiteX0" fmla="*/ 362993 w 382098"/>
              <a:gd name="connsiteY0" fmla="*/ 0 h 420308"/>
              <a:gd name="connsiteX1" fmla="*/ 19105 w 382098"/>
              <a:gd name="connsiteY1" fmla="*/ 0 h 420308"/>
              <a:gd name="connsiteX2" fmla="*/ 0 w 382098"/>
              <a:gd name="connsiteY2" fmla="*/ 19105 h 420308"/>
              <a:gd name="connsiteX3" fmla="*/ 0 w 382098"/>
              <a:gd name="connsiteY3" fmla="*/ 95525 h 420308"/>
              <a:gd name="connsiteX4" fmla="*/ 19105 w 382098"/>
              <a:gd name="connsiteY4" fmla="*/ 114630 h 420308"/>
              <a:gd name="connsiteX5" fmla="*/ 38210 w 382098"/>
              <a:gd name="connsiteY5" fmla="*/ 114630 h 420308"/>
              <a:gd name="connsiteX6" fmla="*/ 38210 w 382098"/>
              <a:gd name="connsiteY6" fmla="*/ 401203 h 420308"/>
              <a:gd name="connsiteX7" fmla="*/ 57315 w 382098"/>
              <a:gd name="connsiteY7" fmla="*/ 420308 h 420308"/>
              <a:gd name="connsiteX8" fmla="*/ 324784 w 382098"/>
              <a:gd name="connsiteY8" fmla="*/ 420308 h 420308"/>
              <a:gd name="connsiteX9" fmla="*/ 343889 w 382098"/>
              <a:gd name="connsiteY9" fmla="*/ 401203 h 420308"/>
              <a:gd name="connsiteX10" fmla="*/ 343889 w 382098"/>
              <a:gd name="connsiteY10" fmla="*/ 114630 h 420308"/>
              <a:gd name="connsiteX11" fmla="*/ 362993 w 382098"/>
              <a:gd name="connsiteY11" fmla="*/ 114630 h 420308"/>
              <a:gd name="connsiteX12" fmla="*/ 382098 w 382098"/>
              <a:gd name="connsiteY12" fmla="*/ 95525 h 420308"/>
              <a:gd name="connsiteX13" fmla="*/ 382098 w 382098"/>
              <a:gd name="connsiteY13" fmla="*/ 19105 h 420308"/>
              <a:gd name="connsiteX14" fmla="*/ 362993 w 382098"/>
              <a:gd name="connsiteY14" fmla="*/ 0 h 420308"/>
              <a:gd name="connsiteX15" fmla="*/ 324784 w 382098"/>
              <a:gd name="connsiteY15" fmla="*/ 401203 h 420308"/>
              <a:gd name="connsiteX16" fmla="*/ 57315 w 382098"/>
              <a:gd name="connsiteY16" fmla="*/ 401203 h 420308"/>
              <a:gd name="connsiteX17" fmla="*/ 57315 w 382098"/>
              <a:gd name="connsiteY17" fmla="*/ 114630 h 420308"/>
              <a:gd name="connsiteX18" fmla="*/ 324784 w 382098"/>
              <a:gd name="connsiteY18" fmla="*/ 114630 h 420308"/>
              <a:gd name="connsiteX19" fmla="*/ 324784 w 382098"/>
              <a:gd name="connsiteY19" fmla="*/ 401203 h 420308"/>
              <a:gd name="connsiteX20" fmla="*/ 362993 w 382098"/>
              <a:gd name="connsiteY20" fmla="*/ 95525 h 420308"/>
              <a:gd name="connsiteX21" fmla="*/ 19105 w 382098"/>
              <a:gd name="connsiteY21" fmla="*/ 95525 h 420308"/>
              <a:gd name="connsiteX22" fmla="*/ 19105 w 382098"/>
              <a:gd name="connsiteY22" fmla="*/ 19105 h 420308"/>
              <a:gd name="connsiteX23" fmla="*/ 114630 w 382098"/>
              <a:gd name="connsiteY23" fmla="*/ 19105 h 420308"/>
              <a:gd name="connsiteX24" fmla="*/ 114630 w 382098"/>
              <a:gd name="connsiteY24" fmla="*/ 76420 h 420308"/>
              <a:gd name="connsiteX25" fmla="*/ 133734 w 382098"/>
              <a:gd name="connsiteY25" fmla="*/ 76420 h 420308"/>
              <a:gd name="connsiteX26" fmla="*/ 133734 w 382098"/>
              <a:gd name="connsiteY26" fmla="*/ 19105 h 420308"/>
              <a:gd name="connsiteX27" fmla="*/ 248364 w 382098"/>
              <a:gd name="connsiteY27" fmla="*/ 19105 h 420308"/>
              <a:gd name="connsiteX28" fmla="*/ 248364 w 382098"/>
              <a:gd name="connsiteY28" fmla="*/ 76420 h 420308"/>
              <a:gd name="connsiteX29" fmla="*/ 267469 w 382098"/>
              <a:gd name="connsiteY29" fmla="*/ 76420 h 420308"/>
              <a:gd name="connsiteX30" fmla="*/ 267469 w 382098"/>
              <a:gd name="connsiteY30" fmla="*/ 19105 h 420308"/>
              <a:gd name="connsiteX31" fmla="*/ 362993 w 382098"/>
              <a:gd name="connsiteY31" fmla="*/ 19105 h 420308"/>
              <a:gd name="connsiteX32" fmla="*/ 362993 w 382098"/>
              <a:gd name="connsiteY32" fmla="*/ 95525 h 420308"/>
              <a:gd name="connsiteX33" fmla="*/ 116540 w 382098"/>
              <a:gd name="connsiteY33" fmla="*/ 265558 h 420308"/>
              <a:gd name="connsiteX34" fmla="*/ 183407 w 382098"/>
              <a:gd name="connsiteY34" fmla="*/ 332426 h 420308"/>
              <a:gd name="connsiteX35" fmla="*/ 263648 w 382098"/>
              <a:gd name="connsiteY35" fmla="*/ 334336 h 420308"/>
              <a:gd name="connsiteX36" fmla="*/ 265558 w 382098"/>
              <a:gd name="connsiteY36" fmla="*/ 254095 h 420308"/>
              <a:gd name="connsiteX37" fmla="*/ 263648 w 382098"/>
              <a:gd name="connsiteY37" fmla="*/ 252185 h 420308"/>
              <a:gd name="connsiteX38" fmla="*/ 236901 w 382098"/>
              <a:gd name="connsiteY38" fmla="*/ 225438 h 420308"/>
              <a:gd name="connsiteX39" fmla="*/ 225438 w 382098"/>
              <a:gd name="connsiteY39" fmla="*/ 210154 h 420308"/>
              <a:gd name="connsiteX40" fmla="*/ 198691 w 382098"/>
              <a:gd name="connsiteY40" fmla="*/ 183407 h 420308"/>
              <a:gd name="connsiteX41" fmla="*/ 118450 w 382098"/>
              <a:gd name="connsiteY41" fmla="*/ 183407 h 420308"/>
              <a:gd name="connsiteX42" fmla="*/ 116540 w 382098"/>
              <a:gd name="connsiteY42" fmla="*/ 265558 h 420308"/>
              <a:gd name="connsiteX43" fmla="*/ 129913 w 382098"/>
              <a:gd name="connsiteY43" fmla="*/ 196781 h 420308"/>
              <a:gd name="connsiteX44" fmla="*/ 183407 w 382098"/>
              <a:gd name="connsiteY44" fmla="*/ 196781 h 420308"/>
              <a:gd name="connsiteX45" fmla="*/ 183407 w 382098"/>
              <a:gd name="connsiteY45" fmla="*/ 196781 h 420308"/>
              <a:gd name="connsiteX46" fmla="*/ 210154 w 382098"/>
              <a:gd name="connsiteY46" fmla="*/ 223528 h 420308"/>
              <a:gd name="connsiteX47" fmla="*/ 156660 w 382098"/>
              <a:gd name="connsiteY47" fmla="*/ 277021 h 420308"/>
              <a:gd name="connsiteX48" fmla="*/ 170034 w 382098"/>
              <a:gd name="connsiteY48" fmla="*/ 290395 h 420308"/>
              <a:gd name="connsiteX49" fmla="*/ 223528 w 382098"/>
              <a:gd name="connsiteY49" fmla="*/ 236901 h 420308"/>
              <a:gd name="connsiteX50" fmla="*/ 250274 w 382098"/>
              <a:gd name="connsiteY50" fmla="*/ 263648 h 420308"/>
              <a:gd name="connsiteX51" fmla="*/ 250274 w 382098"/>
              <a:gd name="connsiteY51" fmla="*/ 317142 h 420308"/>
              <a:gd name="connsiteX52" fmla="*/ 250274 w 382098"/>
              <a:gd name="connsiteY52" fmla="*/ 317142 h 420308"/>
              <a:gd name="connsiteX53" fmla="*/ 196781 w 382098"/>
              <a:gd name="connsiteY53" fmla="*/ 317142 h 420308"/>
              <a:gd name="connsiteX54" fmla="*/ 196781 w 382098"/>
              <a:gd name="connsiteY54" fmla="*/ 317142 h 420308"/>
              <a:gd name="connsiteX55" fmla="*/ 129913 w 382098"/>
              <a:gd name="connsiteY55" fmla="*/ 250274 h 420308"/>
              <a:gd name="connsiteX56" fmla="*/ 129913 w 382098"/>
              <a:gd name="connsiteY56" fmla="*/ 196781 h 420308"/>
              <a:gd name="connsiteX57" fmla="*/ 129913 w 382098"/>
              <a:gd name="connsiteY57" fmla="*/ 196781 h 4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2098" h="420308">
                <a:moveTo>
                  <a:pt x="362993" y="0"/>
                </a:moveTo>
                <a:lnTo>
                  <a:pt x="19105" y="0"/>
                </a:lnTo>
                <a:cubicBezTo>
                  <a:pt x="7642" y="0"/>
                  <a:pt x="0" y="7642"/>
                  <a:pt x="0" y="19105"/>
                </a:cubicBezTo>
                <a:lnTo>
                  <a:pt x="0" y="95525"/>
                </a:lnTo>
                <a:cubicBezTo>
                  <a:pt x="0" y="106988"/>
                  <a:pt x="7642" y="114630"/>
                  <a:pt x="19105" y="114630"/>
                </a:cubicBezTo>
                <a:lnTo>
                  <a:pt x="38210" y="114630"/>
                </a:lnTo>
                <a:lnTo>
                  <a:pt x="38210" y="401203"/>
                </a:lnTo>
                <a:cubicBezTo>
                  <a:pt x="38210" y="412666"/>
                  <a:pt x="45852" y="420308"/>
                  <a:pt x="57315" y="420308"/>
                </a:cubicBezTo>
                <a:lnTo>
                  <a:pt x="324784" y="420308"/>
                </a:lnTo>
                <a:cubicBezTo>
                  <a:pt x="336247" y="420308"/>
                  <a:pt x="343889" y="412666"/>
                  <a:pt x="343889" y="401203"/>
                </a:cubicBezTo>
                <a:lnTo>
                  <a:pt x="343889" y="114630"/>
                </a:lnTo>
                <a:lnTo>
                  <a:pt x="362993" y="114630"/>
                </a:lnTo>
                <a:cubicBezTo>
                  <a:pt x="374456" y="114630"/>
                  <a:pt x="382098" y="106988"/>
                  <a:pt x="382098" y="95525"/>
                </a:cubicBezTo>
                <a:lnTo>
                  <a:pt x="382098" y="19105"/>
                </a:lnTo>
                <a:cubicBezTo>
                  <a:pt x="382098" y="7642"/>
                  <a:pt x="374456" y="0"/>
                  <a:pt x="362993" y="0"/>
                </a:cubicBezTo>
                <a:close/>
                <a:moveTo>
                  <a:pt x="324784" y="401203"/>
                </a:moveTo>
                <a:lnTo>
                  <a:pt x="57315" y="401203"/>
                </a:lnTo>
                <a:lnTo>
                  <a:pt x="57315" y="114630"/>
                </a:lnTo>
                <a:lnTo>
                  <a:pt x="324784" y="114630"/>
                </a:lnTo>
                <a:lnTo>
                  <a:pt x="324784" y="401203"/>
                </a:lnTo>
                <a:close/>
                <a:moveTo>
                  <a:pt x="362993" y="95525"/>
                </a:moveTo>
                <a:lnTo>
                  <a:pt x="19105" y="95525"/>
                </a:lnTo>
                <a:lnTo>
                  <a:pt x="19105" y="19105"/>
                </a:lnTo>
                <a:lnTo>
                  <a:pt x="114630" y="19105"/>
                </a:lnTo>
                <a:lnTo>
                  <a:pt x="114630" y="76420"/>
                </a:lnTo>
                <a:lnTo>
                  <a:pt x="133734" y="76420"/>
                </a:lnTo>
                <a:lnTo>
                  <a:pt x="133734" y="19105"/>
                </a:lnTo>
                <a:lnTo>
                  <a:pt x="248364" y="19105"/>
                </a:lnTo>
                <a:lnTo>
                  <a:pt x="248364" y="76420"/>
                </a:lnTo>
                <a:lnTo>
                  <a:pt x="267469" y="76420"/>
                </a:lnTo>
                <a:lnTo>
                  <a:pt x="267469" y="19105"/>
                </a:lnTo>
                <a:lnTo>
                  <a:pt x="362993" y="19105"/>
                </a:lnTo>
                <a:lnTo>
                  <a:pt x="362993" y="95525"/>
                </a:lnTo>
                <a:close/>
                <a:moveTo>
                  <a:pt x="116540" y="265558"/>
                </a:moveTo>
                <a:lnTo>
                  <a:pt x="183407" y="332426"/>
                </a:lnTo>
                <a:cubicBezTo>
                  <a:pt x="204423" y="355351"/>
                  <a:pt x="240722" y="357262"/>
                  <a:pt x="263648" y="334336"/>
                </a:cubicBezTo>
                <a:cubicBezTo>
                  <a:pt x="286574" y="311410"/>
                  <a:pt x="288484" y="277021"/>
                  <a:pt x="265558" y="254095"/>
                </a:cubicBezTo>
                <a:cubicBezTo>
                  <a:pt x="265558" y="252185"/>
                  <a:pt x="263648" y="252185"/>
                  <a:pt x="263648" y="252185"/>
                </a:cubicBezTo>
                <a:lnTo>
                  <a:pt x="236901" y="225438"/>
                </a:lnTo>
                <a:lnTo>
                  <a:pt x="225438" y="210154"/>
                </a:lnTo>
                <a:lnTo>
                  <a:pt x="198691" y="183407"/>
                </a:lnTo>
                <a:cubicBezTo>
                  <a:pt x="175765" y="162392"/>
                  <a:pt x="139466" y="162392"/>
                  <a:pt x="118450" y="183407"/>
                </a:cubicBezTo>
                <a:cubicBezTo>
                  <a:pt x="93614" y="206333"/>
                  <a:pt x="93614" y="242632"/>
                  <a:pt x="116540" y="265558"/>
                </a:cubicBezTo>
                <a:close/>
                <a:moveTo>
                  <a:pt x="129913" y="196781"/>
                </a:moveTo>
                <a:cubicBezTo>
                  <a:pt x="145197" y="181497"/>
                  <a:pt x="168123" y="181497"/>
                  <a:pt x="183407" y="196781"/>
                </a:cubicBezTo>
                <a:cubicBezTo>
                  <a:pt x="183407" y="196781"/>
                  <a:pt x="183407" y="196781"/>
                  <a:pt x="183407" y="196781"/>
                </a:cubicBezTo>
                <a:lnTo>
                  <a:pt x="210154" y="223528"/>
                </a:lnTo>
                <a:lnTo>
                  <a:pt x="156660" y="277021"/>
                </a:lnTo>
                <a:lnTo>
                  <a:pt x="170034" y="290395"/>
                </a:lnTo>
                <a:lnTo>
                  <a:pt x="223528" y="236901"/>
                </a:lnTo>
                <a:lnTo>
                  <a:pt x="250274" y="263648"/>
                </a:lnTo>
                <a:cubicBezTo>
                  <a:pt x="265558" y="278932"/>
                  <a:pt x="265558" y="301858"/>
                  <a:pt x="250274" y="317142"/>
                </a:cubicBezTo>
                <a:cubicBezTo>
                  <a:pt x="250274" y="317142"/>
                  <a:pt x="250274" y="317142"/>
                  <a:pt x="250274" y="317142"/>
                </a:cubicBezTo>
                <a:cubicBezTo>
                  <a:pt x="234990" y="332426"/>
                  <a:pt x="212065" y="332426"/>
                  <a:pt x="196781" y="317142"/>
                </a:cubicBezTo>
                <a:cubicBezTo>
                  <a:pt x="196781" y="317142"/>
                  <a:pt x="196781" y="317142"/>
                  <a:pt x="196781" y="317142"/>
                </a:cubicBezTo>
                <a:lnTo>
                  <a:pt x="129913" y="250274"/>
                </a:lnTo>
                <a:cubicBezTo>
                  <a:pt x="114630" y="236901"/>
                  <a:pt x="114630" y="212065"/>
                  <a:pt x="129913" y="196781"/>
                </a:cubicBezTo>
                <a:cubicBezTo>
                  <a:pt x="129913" y="196781"/>
                  <a:pt x="129913" y="196781"/>
                  <a:pt x="129913" y="196781"/>
                </a:cubicBezTo>
                <a:close/>
              </a:path>
            </a:pathLst>
          </a:custGeom>
          <a:solidFill>
            <a:schemeClr val="accent5"/>
          </a:solidFill>
          <a:ln w="19050" cap="flat">
            <a:noFill/>
            <a:prstDash val="solid"/>
            <a:miter/>
          </a:ln>
        </p:spPr>
        <p:txBody>
          <a:bodyPr rtlCol="0" anchor="ctr"/>
          <a:lstStyle/>
          <a:p>
            <a:endParaRPr lang="en-US" dirty="0"/>
          </a:p>
        </p:txBody>
      </p:sp>
      <p:sp>
        <p:nvSpPr>
          <p:cNvPr id="7" name="Graphic 139" descr="Nurse/doctor">
            <a:extLst>
              <a:ext uri="{FF2B5EF4-FFF2-40B4-BE49-F238E27FC236}">
                <a16:creationId xmlns:a16="http://schemas.microsoft.com/office/drawing/2014/main" id="{4BC95495-6F19-A344-9CF9-214558F12E45}"/>
              </a:ext>
            </a:extLst>
          </p:cNvPr>
          <p:cNvSpPr/>
          <p:nvPr/>
        </p:nvSpPr>
        <p:spPr>
          <a:xfrm>
            <a:off x="6667596" y="2907228"/>
            <a:ext cx="391518" cy="391518"/>
          </a:xfrm>
          <a:custGeom>
            <a:avLst/>
            <a:gdLst>
              <a:gd name="connsiteX0" fmla="*/ 210154 w 420308"/>
              <a:gd name="connsiteY0" fmla="*/ 210154 h 420308"/>
              <a:gd name="connsiteX1" fmla="*/ 315231 w 420308"/>
              <a:gd name="connsiteY1" fmla="*/ 105077 h 420308"/>
              <a:gd name="connsiteX2" fmla="*/ 210154 w 420308"/>
              <a:gd name="connsiteY2" fmla="*/ 0 h 420308"/>
              <a:gd name="connsiteX3" fmla="*/ 105077 w 420308"/>
              <a:gd name="connsiteY3" fmla="*/ 105077 h 420308"/>
              <a:gd name="connsiteX4" fmla="*/ 210154 w 420308"/>
              <a:gd name="connsiteY4" fmla="*/ 210154 h 420308"/>
              <a:gd name="connsiteX5" fmla="*/ 210154 w 420308"/>
              <a:gd name="connsiteY5" fmla="*/ 19105 h 420308"/>
              <a:gd name="connsiteX6" fmla="*/ 286574 w 420308"/>
              <a:gd name="connsiteY6" fmla="*/ 66867 h 420308"/>
              <a:gd name="connsiteX7" fmla="*/ 242632 w 420308"/>
              <a:gd name="connsiteY7" fmla="*/ 66867 h 420308"/>
              <a:gd name="connsiteX8" fmla="*/ 200602 w 420308"/>
              <a:gd name="connsiteY8" fmla="*/ 43941 h 420308"/>
              <a:gd name="connsiteX9" fmla="*/ 177676 w 420308"/>
              <a:gd name="connsiteY9" fmla="*/ 66867 h 420308"/>
              <a:gd name="connsiteX10" fmla="*/ 133734 w 420308"/>
              <a:gd name="connsiteY10" fmla="*/ 66867 h 420308"/>
              <a:gd name="connsiteX11" fmla="*/ 210154 w 420308"/>
              <a:gd name="connsiteY11" fmla="*/ 19105 h 420308"/>
              <a:gd name="connsiteX12" fmla="*/ 225438 w 420308"/>
              <a:gd name="connsiteY12" fmla="*/ 76420 h 420308"/>
              <a:gd name="connsiteX13" fmla="*/ 212065 w 420308"/>
              <a:gd name="connsiteY13" fmla="*/ 93614 h 420308"/>
              <a:gd name="connsiteX14" fmla="*/ 194870 w 420308"/>
              <a:gd name="connsiteY14" fmla="*/ 80241 h 420308"/>
              <a:gd name="connsiteX15" fmla="*/ 194870 w 420308"/>
              <a:gd name="connsiteY15" fmla="*/ 76420 h 420308"/>
              <a:gd name="connsiteX16" fmla="*/ 208244 w 420308"/>
              <a:gd name="connsiteY16" fmla="*/ 59225 h 420308"/>
              <a:gd name="connsiteX17" fmla="*/ 225438 w 420308"/>
              <a:gd name="connsiteY17" fmla="*/ 72599 h 420308"/>
              <a:gd name="connsiteX18" fmla="*/ 225438 w 420308"/>
              <a:gd name="connsiteY18" fmla="*/ 76420 h 420308"/>
              <a:gd name="connsiteX19" fmla="*/ 126092 w 420308"/>
              <a:gd name="connsiteY19" fmla="*/ 85972 h 420308"/>
              <a:gd name="connsiteX20" fmla="*/ 177676 w 420308"/>
              <a:gd name="connsiteY20" fmla="*/ 85972 h 420308"/>
              <a:gd name="connsiteX21" fmla="*/ 219707 w 420308"/>
              <a:gd name="connsiteY21" fmla="*/ 108898 h 420308"/>
              <a:gd name="connsiteX22" fmla="*/ 242632 w 420308"/>
              <a:gd name="connsiteY22" fmla="*/ 85972 h 420308"/>
              <a:gd name="connsiteX23" fmla="*/ 294216 w 420308"/>
              <a:gd name="connsiteY23" fmla="*/ 85972 h 420308"/>
              <a:gd name="connsiteX24" fmla="*/ 296126 w 420308"/>
              <a:gd name="connsiteY24" fmla="*/ 105077 h 420308"/>
              <a:gd name="connsiteX25" fmla="*/ 210154 w 420308"/>
              <a:gd name="connsiteY25" fmla="*/ 191049 h 420308"/>
              <a:gd name="connsiteX26" fmla="*/ 124182 w 420308"/>
              <a:gd name="connsiteY26" fmla="*/ 105077 h 420308"/>
              <a:gd name="connsiteX27" fmla="*/ 126092 w 420308"/>
              <a:gd name="connsiteY27" fmla="*/ 85972 h 420308"/>
              <a:gd name="connsiteX28" fmla="*/ 126092 w 420308"/>
              <a:gd name="connsiteY28" fmla="*/ 85972 h 420308"/>
              <a:gd name="connsiteX29" fmla="*/ 286574 w 420308"/>
              <a:gd name="connsiteY29" fmla="*/ 334336 h 420308"/>
              <a:gd name="connsiteX30" fmla="*/ 267469 w 420308"/>
              <a:gd name="connsiteY30" fmla="*/ 334336 h 420308"/>
              <a:gd name="connsiteX31" fmla="*/ 267469 w 420308"/>
              <a:gd name="connsiteY31" fmla="*/ 353441 h 420308"/>
              <a:gd name="connsiteX32" fmla="*/ 248364 w 420308"/>
              <a:gd name="connsiteY32" fmla="*/ 353441 h 420308"/>
              <a:gd name="connsiteX33" fmla="*/ 248364 w 420308"/>
              <a:gd name="connsiteY33" fmla="*/ 372546 h 420308"/>
              <a:gd name="connsiteX34" fmla="*/ 267469 w 420308"/>
              <a:gd name="connsiteY34" fmla="*/ 372546 h 420308"/>
              <a:gd name="connsiteX35" fmla="*/ 267469 w 420308"/>
              <a:gd name="connsiteY35" fmla="*/ 391651 h 420308"/>
              <a:gd name="connsiteX36" fmla="*/ 286574 w 420308"/>
              <a:gd name="connsiteY36" fmla="*/ 391651 h 420308"/>
              <a:gd name="connsiteX37" fmla="*/ 286574 w 420308"/>
              <a:gd name="connsiteY37" fmla="*/ 372546 h 420308"/>
              <a:gd name="connsiteX38" fmla="*/ 305679 w 420308"/>
              <a:gd name="connsiteY38" fmla="*/ 372546 h 420308"/>
              <a:gd name="connsiteX39" fmla="*/ 305679 w 420308"/>
              <a:gd name="connsiteY39" fmla="*/ 353441 h 420308"/>
              <a:gd name="connsiteX40" fmla="*/ 286574 w 420308"/>
              <a:gd name="connsiteY40" fmla="*/ 353441 h 420308"/>
              <a:gd name="connsiteX41" fmla="*/ 286574 w 420308"/>
              <a:gd name="connsiteY41" fmla="*/ 334336 h 420308"/>
              <a:gd name="connsiteX42" fmla="*/ 277021 w 420308"/>
              <a:gd name="connsiteY42" fmla="*/ 229259 h 420308"/>
              <a:gd name="connsiteX43" fmla="*/ 143287 w 420308"/>
              <a:gd name="connsiteY43" fmla="*/ 229259 h 420308"/>
              <a:gd name="connsiteX44" fmla="*/ 0 w 420308"/>
              <a:gd name="connsiteY44" fmla="*/ 372546 h 420308"/>
              <a:gd name="connsiteX45" fmla="*/ 0 w 420308"/>
              <a:gd name="connsiteY45" fmla="*/ 401203 h 420308"/>
              <a:gd name="connsiteX46" fmla="*/ 19105 w 420308"/>
              <a:gd name="connsiteY46" fmla="*/ 420308 h 420308"/>
              <a:gd name="connsiteX47" fmla="*/ 401203 w 420308"/>
              <a:gd name="connsiteY47" fmla="*/ 420308 h 420308"/>
              <a:gd name="connsiteX48" fmla="*/ 420308 w 420308"/>
              <a:gd name="connsiteY48" fmla="*/ 401203 h 420308"/>
              <a:gd name="connsiteX49" fmla="*/ 420308 w 420308"/>
              <a:gd name="connsiteY49" fmla="*/ 372546 h 420308"/>
              <a:gd name="connsiteX50" fmla="*/ 280842 w 420308"/>
              <a:gd name="connsiteY50" fmla="*/ 229259 h 420308"/>
              <a:gd name="connsiteX51" fmla="*/ 277021 w 420308"/>
              <a:gd name="connsiteY51" fmla="*/ 229259 h 420308"/>
              <a:gd name="connsiteX52" fmla="*/ 288484 w 420308"/>
              <a:gd name="connsiteY52" fmla="*/ 248364 h 420308"/>
              <a:gd name="connsiteX53" fmla="*/ 301858 w 420308"/>
              <a:gd name="connsiteY53" fmla="*/ 269379 h 420308"/>
              <a:gd name="connsiteX54" fmla="*/ 231170 w 420308"/>
              <a:gd name="connsiteY54" fmla="*/ 322873 h 420308"/>
              <a:gd name="connsiteX55" fmla="*/ 259827 w 420308"/>
              <a:gd name="connsiteY55" fmla="*/ 248364 h 420308"/>
              <a:gd name="connsiteX56" fmla="*/ 277021 w 420308"/>
              <a:gd name="connsiteY56" fmla="*/ 248364 h 420308"/>
              <a:gd name="connsiteX57" fmla="*/ 288484 w 420308"/>
              <a:gd name="connsiteY57" fmla="*/ 248364 h 420308"/>
              <a:gd name="connsiteX58" fmla="*/ 288484 w 420308"/>
              <a:gd name="connsiteY58" fmla="*/ 248364 h 420308"/>
              <a:gd name="connsiteX59" fmla="*/ 179586 w 420308"/>
              <a:gd name="connsiteY59" fmla="*/ 248364 h 420308"/>
              <a:gd name="connsiteX60" fmla="*/ 238811 w 420308"/>
              <a:gd name="connsiteY60" fmla="*/ 248364 h 420308"/>
              <a:gd name="connsiteX61" fmla="*/ 210154 w 420308"/>
              <a:gd name="connsiteY61" fmla="*/ 324784 h 420308"/>
              <a:gd name="connsiteX62" fmla="*/ 179586 w 420308"/>
              <a:gd name="connsiteY62" fmla="*/ 248364 h 420308"/>
              <a:gd name="connsiteX63" fmla="*/ 143287 w 420308"/>
              <a:gd name="connsiteY63" fmla="*/ 248364 h 420308"/>
              <a:gd name="connsiteX64" fmla="*/ 158571 w 420308"/>
              <a:gd name="connsiteY64" fmla="*/ 248364 h 420308"/>
              <a:gd name="connsiteX65" fmla="*/ 187228 w 420308"/>
              <a:gd name="connsiteY65" fmla="*/ 322873 h 420308"/>
              <a:gd name="connsiteX66" fmla="*/ 116540 w 420308"/>
              <a:gd name="connsiteY66" fmla="*/ 271290 h 420308"/>
              <a:gd name="connsiteX67" fmla="*/ 129913 w 420308"/>
              <a:gd name="connsiteY67" fmla="*/ 250274 h 420308"/>
              <a:gd name="connsiteX68" fmla="*/ 143287 w 420308"/>
              <a:gd name="connsiteY68" fmla="*/ 248364 h 420308"/>
              <a:gd name="connsiteX69" fmla="*/ 19105 w 420308"/>
              <a:gd name="connsiteY69" fmla="*/ 372546 h 420308"/>
              <a:gd name="connsiteX70" fmla="*/ 105077 w 420308"/>
              <a:gd name="connsiteY70" fmla="*/ 256006 h 420308"/>
              <a:gd name="connsiteX71" fmla="*/ 93614 w 420308"/>
              <a:gd name="connsiteY71" fmla="*/ 277021 h 420308"/>
              <a:gd name="connsiteX72" fmla="*/ 200602 w 420308"/>
              <a:gd name="connsiteY72" fmla="*/ 357262 h 420308"/>
              <a:gd name="connsiteX73" fmla="*/ 200602 w 420308"/>
              <a:gd name="connsiteY73" fmla="*/ 401203 h 420308"/>
              <a:gd name="connsiteX74" fmla="*/ 95525 w 420308"/>
              <a:gd name="connsiteY74" fmla="*/ 401203 h 420308"/>
              <a:gd name="connsiteX75" fmla="*/ 95525 w 420308"/>
              <a:gd name="connsiteY75" fmla="*/ 343889 h 420308"/>
              <a:gd name="connsiteX76" fmla="*/ 76420 w 420308"/>
              <a:gd name="connsiteY76" fmla="*/ 343889 h 420308"/>
              <a:gd name="connsiteX77" fmla="*/ 76420 w 420308"/>
              <a:gd name="connsiteY77" fmla="*/ 401203 h 420308"/>
              <a:gd name="connsiteX78" fmla="*/ 19105 w 420308"/>
              <a:gd name="connsiteY78" fmla="*/ 401203 h 420308"/>
              <a:gd name="connsiteX79" fmla="*/ 19105 w 420308"/>
              <a:gd name="connsiteY79" fmla="*/ 372546 h 420308"/>
              <a:gd name="connsiteX80" fmla="*/ 401203 w 420308"/>
              <a:gd name="connsiteY80" fmla="*/ 401203 h 420308"/>
              <a:gd name="connsiteX81" fmla="*/ 343889 w 420308"/>
              <a:gd name="connsiteY81" fmla="*/ 401203 h 420308"/>
              <a:gd name="connsiteX82" fmla="*/ 343889 w 420308"/>
              <a:gd name="connsiteY82" fmla="*/ 343889 h 420308"/>
              <a:gd name="connsiteX83" fmla="*/ 324784 w 420308"/>
              <a:gd name="connsiteY83" fmla="*/ 343889 h 420308"/>
              <a:gd name="connsiteX84" fmla="*/ 324784 w 420308"/>
              <a:gd name="connsiteY84" fmla="*/ 401203 h 420308"/>
              <a:gd name="connsiteX85" fmla="*/ 219707 w 420308"/>
              <a:gd name="connsiteY85" fmla="*/ 401203 h 420308"/>
              <a:gd name="connsiteX86" fmla="*/ 219707 w 420308"/>
              <a:gd name="connsiteY86" fmla="*/ 355351 h 420308"/>
              <a:gd name="connsiteX87" fmla="*/ 326694 w 420308"/>
              <a:gd name="connsiteY87" fmla="*/ 275111 h 420308"/>
              <a:gd name="connsiteX88" fmla="*/ 313321 w 420308"/>
              <a:gd name="connsiteY88" fmla="*/ 254095 h 420308"/>
              <a:gd name="connsiteX89" fmla="*/ 401203 w 420308"/>
              <a:gd name="connsiteY89" fmla="*/ 372546 h 420308"/>
              <a:gd name="connsiteX90" fmla="*/ 401203 w 420308"/>
              <a:gd name="connsiteY90" fmla="*/ 401203 h 4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20308" h="420308">
                <a:moveTo>
                  <a:pt x="210154" y="210154"/>
                </a:moveTo>
                <a:cubicBezTo>
                  <a:pt x="267469" y="210154"/>
                  <a:pt x="315231" y="162392"/>
                  <a:pt x="315231" y="105077"/>
                </a:cubicBezTo>
                <a:cubicBezTo>
                  <a:pt x="315231" y="47762"/>
                  <a:pt x="267469" y="0"/>
                  <a:pt x="210154" y="0"/>
                </a:cubicBezTo>
                <a:cubicBezTo>
                  <a:pt x="152839" y="0"/>
                  <a:pt x="105077" y="47762"/>
                  <a:pt x="105077" y="105077"/>
                </a:cubicBezTo>
                <a:cubicBezTo>
                  <a:pt x="105077" y="162392"/>
                  <a:pt x="152839" y="210154"/>
                  <a:pt x="210154" y="210154"/>
                </a:cubicBezTo>
                <a:close/>
                <a:moveTo>
                  <a:pt x="210154" y="19105"/>
                </a:moveTo>
                <a:cubicBezTo>
                  <a:pt x="242632" y="19105"/>
                  <a:pt x="271290" y="38210"/>
                  <a:pt x="286574" y="66867"/>
                </a:cubicBezTo>
                <a:lnTo>
                  <a:pt x="242632" y="66867"/>
                </a:lnTo>
                <a:cubicBezTo>
                  <a:pt x="236901" y="49673"/>
                  <a:pt x="219707" y="38210"/>
                  <a:pt x="200602" y="43941"/>
                </a:cubicBezTo>
                <a:cubicBezTo>
                  <a:pt x="189139" y="47762"/>
                  <a:pt x="181497" y="55404"/>
                  <a:pt x="177676" y="66867"/>
                </a:cubicBezTo>
                <a:lnTo>
                  <a:pt x="133734" y="66867"/>
                </a:lnTo>
                <a:cubicBezTo>
                  <a:pt x="149018" y="38210"/>
                  <a:pt x="177676" y="19105"/>
                  <a:pt x="210154" y="19105"/>
                </a:cubicBezTo>
                <a:close/>
                <a:moveTo>
                  <a:pt x="225438" y="76420"/>
                </a:moveTo>
                <a:cubicBezTo>
                  <a:pt x="225438" y="84062"/>
                  <a:pt x="219707" y="91704"/>
                  <a:pt x="212065" y="93614"/>
                </a:cubicBezTo>
                <a:cubicBezTo>
                  <a:pt x="204423" y="93614"/>
                  <a:pt x="196781" y="87883"/>
                  <a:pt x="194870" y="80241"/>
                </a:cubicBezTo>
                <a:cubicBezTo>
                  <a:pt x="194870" y="78330"/>
                  <a:pt x="194870" y="78330"/>
                  <a:pt x="194870" y="76420"/>
                </a:cubicBezTo>
                <a:cubicBezTo>
                  <a:pt x="194870" y="68778"/>
                  <a:pt x="200602" y="61136"/>
                  <a:pt x="208244" y="59225"/>
                </a:cubicBezTo>
                <a:cubicBezTo>
                  <a:pt x="215886" y="59225"/>
                  <a:pt x="223528" y="64957"/>
                  <a:pt x="225438" y="72599"/>
                </a:cubicBezTo>
                <a:cubicBezTo>
                  <a:pt x="225438" y="74509"/>
                  <a:pt x="225438" y="74509"/>
                  <a:pt x="225438" y="76420"/>
                </a:cubicBezTo>
                <a:close/>
                <a:moveTo>
                  <a:pt x="126092" y="85972"/>
                </a:moveTo>
                <a:lnTo>
                  <a:pt x="177676" y="85972"/>
                </a:lnTo>
                <a:cubicBezTo>
                  <a:pt x="183407" y="103167"/>
                  <a:pt x="200602" y="114630"/>
                  <a:pt x="219707" y="108898"/>
                </a:cubicBezTo>
                <a:cubicBezTo>
                  <a:pt x="231170" y="105077"/>
                  <a:pt x="238811" y="97435"/>
                  <a:pt x="242632" y="85972"/>
                </a:cubicBezTo>
                <a:lnTo>
                  <a:pt x="294216" y="85972"/>
                </a:lnTo>
                <a:cubicBezTo>
                  <a:pt x="296126" y="91704"/>
                  <a:pt x="296126" y="99346"/>
                  <a:pt x="296126" y="105077"/>
                </a:cubicBezTo>
                <a:cubicBezTo>
                  <a:pt x="296126" y="152839"/>
                  <a:pt x="257916" y="191049"/>
                  <a:pt x="210154" y="191049"/>
                </a:cubicBezTo>
                <a:cubicBezTo>
                  <a:pt x="162392" y="191049"/>
                  <a:pt x="124182" y="152839"/>
                  <a:pt x="124182" y="105077"/>
                </a:cubicBezTo>
                <a:cubicBezTo>
                  <a:pt x="124182" y="99346"/>
                  <a:pt x="124182" y="91704"/>
                  <a:pt x="126092" y="85972"/>
                </a:cubicBezTo>
                <a:lnTo>
                  <a:pt x="126092" y="85972"/>
                </a:lnTo>
                <a:close/>
                <a:moveTo>
                  <a:pt x="286574" y="334336"/>
                </a:moveTo>
                <a:lnTo>
                  <a:pt x="267469" y="334336"/>
                </a:lnTo>
                <a:lnTo>
                  <a:pt x="267469" y="353441"/>
                </a:lnTo>
                <a:lnTo>
                  <a:pt x="248364" y="353441"/>
                </a:lnTo>
                <a:lnTo>
                  <a:pt x="248364" y="372546"/>
                </a:lnTo>
                <a:lnTo>
                  <a:pt x="267469" y="372546"/>
                </a:lnTo>
                <a:lnTo>
                  <a:pt x="267469" y="391651"/>
                </a:lnTo>
                <a:lnTo>
                  <a:pt x="286574" y="391651"/>
                </a:lnTo>
                <a:lnTo>
                  <a:pt x="286574" y="372546"/>
                </a:lnTo>
                <a:lnTo>
                  <a:pt x="305679" y="372546"/>
                </a:lnTo>
                <a:lnTo>
                  <a:pt x="305679" y="353441"/>
                </a:lnTo>
                <a:lnTo>
                  <a:pt x="286574" y="353441"/>
                </a:lnTo>
                <a:lnTo>
                  <a:pt x="286574" y="334336"/>
                </a:lnTo>
                <a:close/>
                <a:moveTo>
                  <a:pt x="277021" y="229259"/>
                </a:moveTo>
                <a:lnTo>
                  <a:pt x="143287" y="229259"/>
                </a:lnTo>
                <a:cubicBezTo>
                  <a:pt x="64957" y="229259"/>
                  <a:pt x="0" y="294216"/>
                  <a:pt x="0" y="372546"/>
                </a:cubicBezTo>
                <a:lnTo>
                  <a:pt x="0" y="401203"/>
                </a:lnTo>
                <a:cubicBezTo>
                  <a:pt x="0" y="412666"/>
                  <a:pt x="7642" y="420308"/>
                  <a:pt x="19105" y="420308"/>
                </a:cubicBezTo>
                <a:lnTo>
                  <a:pt x="401203" y="420308"/>
                </a:lnTo>
                <a:cubicBezTo>
                  <a:pt x="412666" y="420308"/>
                  <a:pt x="420308" y="412666"/>
                  <a:pt x="420308" y="401203"/>
                </a:cubicBezTo>
                <a:lnTo>
                  <a:pt x="420308" y="372546"/>
                </a:lnTo>
                <a:cubicBezTo>
                  <a:pt x="420308" y="294216"/>
                  <a:pt x="359172" y="231170"/>
                  <a:pt x="280842" y="229259"/>
                </a:cubicBezTo>
                <a:cubicBezTo>
                  <a:pt x="278932" y="229259"/>
                  <a:pt x="278932" y="229259"/>
                  <a:pt x="277021" y="229259"/>
                </a:cubicBezTo>
                <a:close/>
                <a:moveTo>
                  <a:pt x="288484" y="248364"/>
                </a:moveTo>
                <a:lnTo>
                  <a:pt x="301858" y="269379"/>
                </a:lnTo>
                <a:lnTo>
                  <a:pt x="231170" y="322873"/>
                </a:lnTo>
                <a:lnTo>
                  <a:pt x="259827" y="248364"/>
                </a:lnTo>
                <a:lnTo>
                  <a:pt x="277021" y="248364"/>
                </a:lnTo>
                <a:cubicBezTo>
                  <a:pt x="280842" y="248364"/>
                  <a:pt x="284663" y="248364"/>
                  <a:pt x="288484" y="248364"/>
                </a:cubicBezTo>
                <a:lnTo>
                  <a:pt x="288484" y="248364"/>
                </a:lnTo>
                <a:close/>
                <a:moveTo>
                  <a:pt x="179586" y="248364"/>
                </a:moveTo>
                <a:lnTo>
                  <a:pt x="238811" y="248364"/>
                </a:lnTo>
                <a:lnTo>
                  <a:pt x="210154" y="324784"/>
                </a:lnTo>
                <a:lnTo>
                  <a:pt x="179586" y="248364"/>
                </a:lnTo>
                <a:close/>
                <a:moveTo>
                  <a:pt x="143287" y="248364"/>
                </a:moveTo>
                <a:lnTo>
                  <a:pt x="158571" y="248364"/>
                </a:lnTo>
                <a:lnTo>
                  <a:pt x="187228" y="322873"/>
                </a:lnTo>
                <a:lnTo>
                  <a:pt x="116540" y="271290"/>
                </a:lnTo>
                <a:lnTo>
                  <a:pt x="129913" y="250274"/>
                </a:lnTo>
                <a:cubicBezTo>
                  <a:pt x="135645" y="248364"/>
                  <a:pt x="139466" y="248364"/>
                  <a:pt x="143287" y="248364"/>
                </a:cubicBezTo>
                <a:close/>
                <a:moveTo>
                  <a:pt x="19105" y="372546"/>
                </a:moveTo>
                <a:cubicBezTo>
                  <a:pt x="19105" y="319052"/>
                  <a:pt x="53494" y="271290"/>
                  <a:pt x="105077" y="256006"/>
                </a:cubicBezTo>
                <a:lnTo>
                  <a:pt x="93614" y="277021"/>
                </a:lnTo>
                <a:lnTo>
                  <a:pt x="200602" y="357262"/>
                </a:lnTo>
                <a:lnTo>
                  <a:pt x="200602" y="401203"/>
                </a:lnTo>
                <a:lnTo>
                  <a:pt x="95525" y="401203"/>
                </a:lnTo>
                <a:lnTo>
                  <a:pt x="95525" y="343889"/>
                </a:lnTo>
                <a:lnTo>
                  <a:pt x="76420" y="343889"/>
                </a:lnTo>
                <a:lnTo>
                  <a:pt x="76420" y="401203"/>
                </a:lnTo>
                <a:lnTo>
                  <a:pt x="19105" y="401203"/>
                </a:lnTo>
                <a:lnTo>
                  <a:pt x="19105" y="372546"/>
                </a:lnTo>
                <a:close/>
                <a:moveTo>
                  <a:pt x="401203" y="401203"/>
                </a:moveTo>
                <a:lnTo>
                  <a:pt x="343889" y="401203"/>
                </a:lnTo>
                <a:lnTo>
                  <a:pt x="343889" y="343889"/>
                </a:lnTo>
                <a:lnTo>
                  <a:pt x="324784" y="343889"/>
                </a:lnTo>
                <a:lnTo>
                  <a:pt x="324784" y="401203"/>
                </a:lnTo>
                <a:lnTo>
                  <a:pt x="219707" y="401203"/>
                </a:lnTo>
                <a:lnTo>
                  <a:pt x="219707" y="355351"/>
                </a:lnTo>
                <a:lnTo>
                  <a:pt x="326694" y="275111"/>
                </a:lnTo>
                <a:lnTo>
                  <a:pt x="313321" y="254095"/>
                </a:lnTo>
                <a:cubicBezTo>
                  <a:pt x="364904" y="269379"/>
                  <a:pt x="401203" y="317142"/>
                  <a:pt x="401203" y="372546"/>
                </a:cubicBezTo>
                <a:lnTo>
                  <a:pt x="401203" y="401203"/>
                </a:lnTo>
                <a:close/>
              </a:path>
            </a:pathLst>
          </a:custGeom>
          <a:solidFill>
            <a:schemeClr val="accent5"/>
          </a:solidFill>
          <a:ln w="19050" cap="flat">
            <a:noFill/>
            <a:prstDash val="solid"/>
            <a:miter/>
          </a:ln>
        </p:spPr>
        <p:txBody>
          <a:bodyPr rtlCol="0" anchor="ctr"/>
          <a:lstStyle/>
          <a:p>
            <a:endParaRPr lang="en-US" dirty="0"/>
          </a:p>
        </p:txBody>
      </p:sp>
      <p:sp>
        <p:nvSpPr>
          <p:cNvPr id="8" name="Graphic 105" descr="Financial summary">
            <a:extLst>
              <a:ext uri="{FF2B5EF4-FFF2-40B4-BE49-F238E27FC236}">
                <a16:creationId xmlns:a16="http://schemas.microsoft.com/office/drawing/2014/main" id="{F4627A8F-E8E0-EE4D-B524-DEE838F21D21}"/>
              </a:ext>
            </a:extLst>
          </p:cNvPr>
          <p:cNvSpPr/>
          <p:nvPr/>
        </p:nvSpPr>
        <p:spPr>
          <a:xfrm>
            <a:off x="6708117" y="4478117"/>
            <a:ext cx="345798" cy="458518"/>
          </a:xfrm>
          <a:custGeom>
            <a:avLst/>
            <a:gdLst>
              <a:gd name="connsiteX0" fmla="*/ 322873 w 345798"/>
              <a:gd name="connsiteY0" fmla="*/ 0 h 458518"/>
              <a:gd name="connsiteX1" fmla="*/ 21015 w 345798"/>
              <a:gd name="connsiteY1" fmla="*/ 0 h 458518"/>
              <a:gd name="connsiteX2" fmla="*/ 0 w 345798"/>
              <a:gd name="connsiteY2" fmla="*/ 19105 h 458518"/>
              <a:gd name="connsiteX3" fmla="*/ 0 w 345798"/>
              <a:gd name="connsiteY3" fmla="*/ 19105 h 458518"/>
              <a:gd name="connsiteX4" fmla="*/ 0 w 345798"/>
              <a:gd name="connsiteY4" fmla="*/ 439413 h 458518"/>
              <a:gd name="connsiteX5" fmla="*/ 21015 w 345798"/>
              <a:gd name="connsiteY5" fmla="*/ 458518 h 458518"/>
              <a:gd name="connsiteX6" fmla="*/ 324784 w 345798"/>
              <a:gd name="connsiteY6" fmla="*/ 458518 h 458518"/>
              <a:gd name="connsiteX7" fmla="*/ 345799 w 345798"/>
              <a:gd name="connsiteY7" fmla="*/ 439413 h 458518"/>
              <a:gd name="connsiteX8" fmla="*/ 345799 w 345798"/>
              <a:gd name="connsiteY8" fmla="*/ 19105 h 458518"/>
              <a:gd name="connsiteX9" fmla="*/ 322873 w 345798"/>
              <a:gd name="connsiteY9" fmla="*/ 0 h 458518"/>
              <a:gd name="connsiteX10" fmla="*/ 322873 w 345798"/>
              <a:gd name="connsiteY10" fmla="*/ 0 h 458518"/>
              <a:gd name="connsiteX11" fmla="*/ 322873 w 345798"/>
              <a:gd name="connsiteY11" fmla="*/ 439413 h 458518"/>
              <a:gd name="connsiteX12" fmla="*/ 21015 w 345798"/>
              <a:gd name="connsiteY12" fmla="*/ 439413 h 458518"/>
              <a:gd name="connsiteX13" fmla="*/ 19105 w 345798"/>
              <a:gd name="connsiteY13" fmla="*/ 439413 h 458518"/>
              <a:gd name="connsiteX14" fmla="*/ 21015 w 345798"/>
              <a:gd name="connsiteY14" fmla="*/ 19105 h 458518"/>
              <a:gd name="connsiteX15" fmla="*/ 324784 w 345798"/>
              <a:gd name="connsiteY15" fmla="*/ 19105 h 458518"/>
              <a:gd name="connsiteX16" fmla="*/ 322873 w 345798"/>
              <a:gd name="connsiteY16" fmla="*/ 439413 h 458518"/>
              <a:gd name="connsiteX17" fmla="*/ 305679 w 345798"/>
              <a:gd name="connsiteY17" fmla="*/ 401203 h 458518"/>
              <a:gd name="connsiteX18" fmla="*/ 305679 w 345798"/>
              <a:gd name="connsiteY18" fmla="*/ 382098 h 458518"/>
              <a:gd name="connsiteX19" fmla="*/ 267469 w 345798"/>
              <a:gd name="connsiteY19" fmla="*/ 382098 h 458518"/>
              <a:gd name="connsiteX20" fmla="*/ 267469 w 345798"/>
              <a:gd name="connsiteY20" fmla="*/ 210154 h 458518"/>
              <a:gd name="connsiteX21" fmla="*/ 248364 w 345798"/>
              <a:gd name="connsiteY21" fmla="*/ 191049 h 458518"/>
              <a:gd name="connsiteX22" fmla="*/ 210154 w 345798"/>
              <a:gd name="connsiteY22" fmla="*/ 191049 h 458518"/>
              <a:gd name="connsiteX23" fmla="*/ 191049 w 345798"/>
              <a:gd name="connsiteY23" fmla="*/ 210154 h 458518"/>
              <a:gd name="connsiteX24" fmla="*/ 191049 w 345798"/>
              <a:gd name="connsiteY24" fmla="*/ 382098 h 458518"/>
              <a:gd name="connsiteX25" fmla="*/ 152839 w 345798"/>
              <a:gd name="connsiteY25" fmla="*/ 382098 h 458518"/>
              <a:gd name="connsiteX26" fmla="*/ 152839 w 345798"/>
              <a:gd name="connsiteY26" fmla="*/ 324784 h 458518"/>
              <a:gd name="connsiteX27" fmla="*/ 133734 w 345798"/>
              <a:gd name="connsiteY27" fmla="*/ 305679 h 458518"/>
              <a:gd name="connsiteX28" fmla="*/ 95525 w 345798"/>
              <a:gd name="connsiteY28" fmla="*/ 305679 h 458518"/>
              <a:gd name="connsiteX29" fmla="*/ 76420 w 345798"/>
              <a:gd name="connsiteY29" fmla="*/ 324784 h 458518"/>
              <a:gd name="connsiteX30" fmla="*/ 76420 w 345798"/>
              <a:gd name="connsiteY30" fmla="*/ 382098 h 458518"/>
              <a:gd name="connsiteX31" fmla="*/ 38210 w 345798"/>
              <a:gd name="connsiteY31" fmla="*/ 382098 h 458518"/>
              <a:gd name="connsiteX32" fmla="*/ 38210 w 345798"/>
              <a:gd name="connsiteY32" fmla="*/ 401203 h 458518"/>
              <a:gd name="connsiteX33" fmla="*/ 305679 w 345798"/>
              <a:gd name="connsiteY33" fmla="*/ 401203 h 458518"/>
              <a:gd name="connsiteX34" fmla="*/ 210154 w 345798"/>
              <a:gd name="connsiteY34" fmla="*/ 210154 h 458518"/>
              <a:gd name="connsiteX35" fmla="*/ 248364 w 345798"/>
              <a:gd name="connsiteY35" fmla="*/ 210154 h 458518"/>
              <a:gd name="connsiteX36" fmla="*/ 248364 w 345798"/>
              <a:gd name="connsiteY36" fmla="*/ 382098 h 458518"/>
              <a:gd name="connsiteX37" fmla="*/ 210154 w 345798"/>
              <a:gd name="connsiteY37" fmla="*/ 382098 h 458518"/>
              <a:gd name="connsiteX38" fmla="*/ 210154 w 345798"/>
              <a:gd name="connsiteY38" fmla="*/ 210154 h 458518"/>
              <a:gd name="connsiteX39" fmla="*/ 95525 w 345798"/>
              <a:gd name="connsiteY39" fmla="*/ 324784 h 458518"/>
              <a:gd name="connsiteX40" fmla="*/ 133734 w 345798"/>
              <a:gd name="connsiteY40" fmla="*/ 324784 h 458518"/>
              <a:gd name="connsiteX41" fmla="*/ 133734 w 345798"/>
              <a:gd name="connsiteY41" fmla="*/ 382098 h 458518"/>
              <a:gd name="connsiteX42" fmla="*/ 95525 w 345798"/>
              <a:gd name="connsiteY42" fmla="*/ 382098 h 458518"/>
              <a:gd name="connsiteX43" fmla="*/ 95525 w 345798"/>
              <a:gd name="connsiteY43" fmla="*/ 324784 h 458518"/>
              <a:gd name="connsiteX44" fmla="*/ 76420 w 345798"/>
              <a:gd name="connsiteY44" fmla="*/ 171944 h 458518"/>
              <a:gd name="connsiteX45" fmla="*/ 57315 w 345798"/>
              <a:gd name="connsiteY45" fmla="*/ 171944 h 458518"/>
              <a:gd name="connsiteX46" fmla="*/ 95525 w 345798"/>
              <a:gd name="connsiteY46" fmla="*/ 210154 h 458518"/>
              <a:gd name="connsiteX47" fmla="*/ 95525 w 345798"/>
              <a:gd name="connsiteY47" fmla="*/ 229259 h 458518"/>
              <a:gd name="connsiteX48" fmla="*/ 114630 w 345798"/>
              <a:gd name="connsiteY48" fmla="*/ 229259 h 458518"/>
              <a:gd name="connsiteX49" fmla="*/ 114630 w 345798"/>
              <a:gd name="connsiteY49" fmla="*/ 210154 h 458518"/>
              <a:gd name="connsiteX50" fmla="*/ 139466 w 345798"/>
              <a:gd name="connsiteY50" fmla="*/ 198691 h 458518"/>
              <a:gd name="connsiteX51" fmla="*/ 150929 w 345798"/>
              <a:gd name="connsiteY51" fmla="*/ 171944 h 458518"/>
              <a:gd name="connsiteX52" fmla="*/ 114630 w 345798"/>
              <a:gd name="connsiteY52" fmla="*/ 135645 h 458518"/>
              <a:gd name="connsiteX53" fmla="*/ 114630 w 345798"/>
              <a:gd name="connsiteY53" fmla="*/ 95525 h 458518"/>
              <a:gd name="connsiteX54" fmla="*/ 131824 w 345798"/>
              <a:gd name="connsiteY54" fmla="*/ 112719 h 458518"/>
              <a:gd name="connsiteX55" fmla="*/ 150929 w 345798"/>
              <a:gd name="connsiteY55" fmla="*/ 112719 h 458518"/>
              <a:gd name="connsiteX56" fmla="*/ 114630 w 345798"/>
              <a:gd name="connsiteY56" fmla="*/ 76420 h 458518"/>
              <a:gd name="connsiteX57" fmla="*/ 114630 w 345798"/>
              <a:gd name="connsiteY57" fmla="*/ 57315 h 458518"/>
              <a:gd name="connsiteX58" fmla="*/ 95525 w 345798"/>
              <a:gd name="connsiteY58" fmla="*/ 57315 h 458518"/>
              <a:gd name="connsiteX59" fmla="*/ 95525 w 345798"/>
              <a:gd name="connsiteY59" fmla="*/ 76420 h 458518"/>
              <a:gd name="connsiteX60" fmla="*/ 68778 w 345798"/>
              <a:gd name="connsiteY60" fmla="*/ 87883 h 458518"/>
              <a:gd name="connsiteX61" fmla="*/ 57315 w 345798"/>
              <a:gd name="connsiteY61" fmla="*/ 114630 h 458518"/>
              <a:gd name="connsiteX62" fmla="*/ 95525 w 345798"/>
              <a:gd name="connsiteY62" fmla="*/ 152839 h 458518"/>
              <a:gd name="connsiteX63" fmla="*/ 95525 w 345798"/>
              <a:gd name="connsiteY63" fmla="*/ 191049 h 458518"/>
              <a:gd name="connsiteX64" fmla="*/ 76420 w 345798"/>
              <a:gd name="connsiteY64" fmla="*/ 171944 h 458518"/>
              <a:gd name="connsiteX65" fmla="*/ 131824 w 345798"/>
              <a:gd name="connsiteY65" fmla="*/ 171944 h 458518"/>
              <a:gd name="connsiteX66" fmla="*/ 126092 w 345798"/>
              <a:gd name="connsiteY66" fmla="*/ 185318 h 458518"/>
              <a:gd name="connsiteX67" fmla="*/ 114630 w 345798"/>
              <a:gd name="connsiteY67" fmla="*/ 191049 h 458518"/>
              <a:gd name="connsiteX68" fmla="*/ 114630 w 345798"/>
              <a:gd name="connsiteY68" fmla="*/ 154750 h 458518"/>
              <a:gd name="connsiteX69" fmla="*/ 131824 w 345798"/>
              <a:gd name="connsiteY69" fmla="*/ 171944 h 458518"/>
              <a:gd name="connsiteX70" fmla="*/ 76420 w 345798"/>
              <a:gd name="connsiteY70" fmla="*/ 114630 h 458518"/>
              <a:gd name="connsiteX71" fmla="*/ 82151 w 345798"/>
              <a:gd name="connsiteY71" fmla="*/ 101256 h 458518"/>
              <a:gd name="connsiteX72" fmla="*/ 95525 w 345798"/>
              <a:gd name="connsiteY72" fmla="*/ 95525 h 458518"/>
              <a:gd name="connsiteX73" fmla="*/ 95525 w 345798"/>
              <a:gd name="connsiteY73" fmla="*/ 131824 h 458518"/>
              <a:gd name="connsiteX74" fmla="*/ 76420 w 345798"/>
              <a:gd name="connsiteY74" fmla="*/ 114630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45798" h="458518">
                <a:moveTo>
                  <a:pt x="322873" y="0"/>
                </a:moveTo>
                <a:lnTo>
                  <a:pt x="21015" y="0"/>
                </a:lnTo>
                <a:cubicBezTo>
                  <a:pt x="9552" y="0"/>
                  <a:pt x="0" y="9552"/>
                  <a:pt x="0" y="19105"/>
                </a:cubicBezTo>
                <a:cubicBezTo>
                  <a:pt x="0" y="19105"/>
                  <a:pt x="0" y="19105"/>
                  <a:pt x="0" y="19105"/>
                </a:cubicBezTo>
                <a:lnTo>
                  <a:pt x="0" y="439413"/>
                </a:lnTo>
                <a:cubicBezTo>
                  <a:pt x="0" y="450876"/>
                  <a:pt x="9552" y="458518"/>
                  <a:pt x="21015" y="458518"/>
                </a:cubicBezTo>
                <a:lnTo>
                  <a:pt x="324784" y="458518"/>
                </a:lnTo>
                <a:cubicBezTo>
                  <a:pt x="336247" y="458518"/>
                  <a:pt x="343889" y="450876"/>
                  <a:pt x="345799" y="439413"/>
                </a:cubicBezTo>
                <a:lnTo>
                  <a:pt x="345799" y="19105"/>
                </a:lnTo>
                <a:cubicBezTo>
                  <a:pt x="343889" y="9552"/>
                  <a:pt x="334336" y="0"/>
                  <a:pt x="322873" y="0"/>
                </a:cubicBezTo>
                <a:cubicBezTo>
                  <a:pt x="322873" y="0"/>
                  <a:pt x="322873" y="0"/>
                  <a:pt x="322873" y="0"/>
                </a:cubicBezTo>
                <a:close/>
                <a:moveTo>
                  <a:pt x="322873" y="439413"/>
                </a:moveTo>
                <a:lnTo>
                  <a:pt x="21015" y="439413"/>
                </a:lnTo>
                <a:lnTo>
                  <a:pt x="19105" y="439413"/>
                </a:lnTo>
                <a:lnTo>
                  <a:pt x="21015" y="19105"/>
                </a:lnTo>
                <a:lnTo>
                  <a:pt x="324784" y="19105"/>
                </a:lnTo>
                <a:lnTo>
                  <a:pt x="322873" y="439413"/>
                </a:lnTo>
                <a:close/>
                <a:moveTo>
                  <a:pt x="305679" y="401203"/>
                </a:moveTo>
                <a:lnTo>
                  <a:pt x="305679" y="382098"/>
                </a:lnTo>
                <a:lnTo>
                  <a:pt x="267469" y="382098"/>
                </a:lnTo>
                <a:lnTo>
                  <a:pt x="267469" y="210154"/>
                </a:lnTo>
                <a:cubicBezTo>
                  <a:pt x="267469" y="198691"/>
                  <a:pt x="259827" y="191049"/>
                  <a:pt x="248364" y="191049"/>
                </a:cubicBezTo>
                <a:lnTo>
                  <a:pt x="210154" y="191049"/>
                </a:lnTo>
                <a:cubicBezTo>
                  <a:pt x="198691" y="191049"/>
                  <a:pt x="191049" y="198691"/>
                  <a:pt x="191049" y="210154"/>
                </a:cubicBezTo>
                <a:lnTo>
                  <a:pt x="191049" y="382098"/>
                </a:lnTo>
                <a:lnTo>
                  <a:pt x="152839" y="382098"/>
                </a:lnTo>
                <a:lnTo>
                  <a:pt x="152839" y="324784"/>
                </a:lnTo>
                <a:cubicBezTo>
                  <a:pt x="152839" y="313321"/>
                  <a:pt x="145197" y="305679"/>
                  <a:pt x="133734" y="305679"/>
                </a:cubicBezTo>
                <a:lnTo>
                  <a:pt x="95525" y="305679"/>
                </a:lnTo>
                <a:cubicBezTo>
                  <a:pt x="84062" y="305679"/>
                  <a:pt x="76420" y="313321"/>
                  <a:pt x="76420" y="324784"/>
                </a:cubicBezTo>
                <a:lnTo>
                  <a:pt x="76420" y="382098"/>
                </a:lnTo>
                <a:lnTo>
                  <a:pt x="38210" y="382098"/>
                </a:lnTo>
                <a:lnTo>
                  <a:pt x="38210" y="401203"/>
                </a:lnTo>
                <a:lnTo>
                  <a:pt x="305679" y="401203"/>
                </a:lnTo>
                <a:close/>
                <a:moveTo>
                  <a:pt x="210154" y="210154"/>
                </a:moveTo>
                <a:lnTo>
                  <a:pt x="248364" y="210154"/>
                </a:lnTo>
                <a:lnTo>
                  <a:pt x="248364" y="382098"/>
                </a:lnTo>
                <a:lnTo>
                  <a:pt x="210154" y="382098"/>
                </a:lnTo>
                <a:lnTo>
                  <a:pt x="210154" y="210154"/>
                </a:lnTo>
                <a:close/>
                <a:moveTo>
                  <a:pt x="95525" y="324784"/>
                </a:moveTo>
                <a:lnTo>
                  <a:pt x="133734" y="324784"/>
                </a:lnTo>
                <a:lnTo>
                  <a:pt x="133734" y="382098"/>
                </a:lnTo>
                <a:lnTo>
                  <a:pt x="95525" y="382098"/>
                </a:lnTo>
                <a:lnTo>
                  <a:pt x="95525" y="324784"/>
                </a:lnTo>
                <a:close/>
                <a:moveTo>
                  <a:pt x="76420" y="171944"/>
                </a:moveTo>
                <a:lnTo>
                  <a:pt x="57315" y="171944"/>
                </a:lnTo>
                <a:cubicBezTo>
                  <a:pt x="57315" y="192960"/>
                  <a:pt x="74509" y="210154"/>
                  <a:pt x="95525" y="210154"/>
                </a:cubicBezTo>
                <a:lnTo>
                  <a:pt x="95525" y="229259"/>
                </a:lnTo>
                <a:lnTo>
                  <a:pt x="114630" y="229259"/>
                </a:lnTo>
                <a:lnTo>
                  <a:pt x="114630" y="210154"/>
                </a:lnTo>
                <a:cubicBezTo>
                  <a:pt x="124182" y="210154"/>
                  <a:pt x="131824" y="206333"/>
                  <a:pt x="139466" y="198691"/>
                </a:cubicBezTo>
                <a:cubicBezTo>
                  <a:pt x="147108" y="191049"/>
                  <a:pt x="150929" y="181497"/>
                  <a:pt x="150929" y="171944"/>
                </a:cubicBezTo>
                <a:cubicBezTo>
                  <a:pt x="150929" y="152839"/>
                  <a:pt x="133734" y="135645"/>
                  <a:pt x="114630" y="135645"/>
                </a:cubicBezTo>
                <a:lnTo>
                  <a:pt x="114630" y="95525"/>
                </a:lnTo>
                <a:cubicBezTo>
                  <a:pt x="124182" y="95525"/>
                  <a:pt x="131824" y="103167"/>
                  <a:pt x="131824" y="112719"/>
                </a:cubicBezTo>
                <a:lnTo>
                  <a:pt x="150929" y="112719"/>
                </a:lnTo>
                <a:cubicBezTo>
                  <a:pt x="150929" y="93614"/>
                  <a:pt x="135645" y="76420"/>
                  <a:pt x="114630" y="76420"/>
                </a:cubicBezTo>
                <a:lnTo>
                  <a:pt x="114630" y="57315"/>
                </a:lnTo>
                <a:lnTo>
                  <a:pt x="95525" y="57315"/>
                </a:lnTo>
                <a:lnTo>
                  <a:pt x="95525" y="76420"/>
                </a:lnTo>
                <a:cubicBezTo>
                  <a:pt x="85972" y="76420"/>
                  <a:pt x="76420" y="80241"/>
                  <a:pt x="68778" y="87883"/>
                </a:cubicBezTo>
                <a:cubicBezTo>
                  <a:pt x="61136" y="95525"/>
                  <a:pt x="57315" y="105077"/>
                  <a:pt x="57315" y="114630"/>
                </a:cubicBezTo>
                <a:cubicBezTo>
                  <a:pt x="57315" y="135645"/>
                  <a:pt x="74509" y="152839"/>
                  <a:pt x="95525" y="152839"/>
                </a:cubicBezTo>
                <a:lnTo>
                  <a:pt x="95525" y="191049"/>
                </a:lnTo>
                <a:cubicBezTo>
                  <a:pt x="84062" y="191049"/>
                  <a:pt x="76420" y="183407"/>
                  <a:pt x="76420" y="171944"/>
                </a:cubicBezTo>
                <a:close/>
                <a:moveTo>
                  <a:pt x="131824" y="171944"/>
                </a:moveTo>
                <a:cubicBezTo>
                  <a:pt x="131824" y="177676"/>
                  <a:pt x="129913" y="181497"/>
                  <a:pt x="126092" y="185318"/>
                </a:cubicBezTo>
                <a:cubicBezTo>
                  <a:pt x="122271" y="187228"/>
                  <a:pt x="118450" y="189139"/>
                  <a:pt x="114630" y="191049"/>
                </a:cubicBezTo>
                <a:lnTo>
                  <a:pt x="114630" y="154750"/>
                </a:lnTo>
                <a:cubicBezTo>
                  <a:pt x="124182" y="156660"/>
                  <a:pt x="131824" y="162392"/>
                  <a:pt x="131824" y="171944"/>
                </a:cubicBezTo>
                <a:close/>
                <a:moveTo>
                  <a:pt x="76420" y="114630"/>
                </a:moveTo>
                <a:cubicBezTo>
                  <a:pt x="76420" y="108898"/>
                  <a:pt x="78330" y="105077"/>
                  <a:pt x="82151" y="101256"/>
                </a:cubicBezTo>
                <a:cubicBezTo>
                  <a:pt x="85972" y="97435"/>
                  <a:pt x="89793" y="95525"/>
                  <a:pt x="95525" y="95525"/>
                </a:cubicBezTo>
                <a:lnTo>
                  <a:pt x="95525" y="131824"/>
                </a:lnTo>
                <a:cubicBezTo>
                  <a:pt x="85972" y="129913"/>
                  <a:pt x="76420" y="124182"/>
                  <a:pt x="76420" y="114630"/>
                </a:cubicBezTo>
                <a:close/>
              </a:path>
            </a:pathLst>
          </a:custGeom>
          <a:solidFill>
            <a:schemeClr val="accent5"/>
          </a:solidFill>
          <a:ln w="19050" cap="flat">
            <a:noFill/>
            <a:prstDash val="solid"/>
            <a:miter/>
          </a:ln>
        </p:spPr>
        <p:txBody>
          <a:bodyPr rtlCol="0" anchor="ctr"/>
          <a:lstStyle/>
          <a:p>
            <a:endParaRPr lang="en-US"/>
          </a:p>
        </p:txBody>
      </p:sp>
      <p:sp>
        <p:nvSpPr>
          <p:cNvPr id="9" name="Graphic 300" descr="Hospital building">
            <a:extLst>
              <a:ext uri="{FF2B5EF4-FFF2-40B4-BE49-F238E27FC236}">
                <a16:creationId xmlns:a16="http://schemas.microsoft.com/office/drawing/2014/main" id="{365A1446-8F54-F041-B3A4-E735F07E69AA}"/>
              </a:ext>
            </a:extLst>
          </p:cNvPr>
          <p:cNvSpPr/>
          <p:nvPr/>
        </p:nvSpPr>
        <p:spPr>
          <a:xfrm>
            <a:off x="6691035" y="2102135"/>
            <a:ext cx="354087" cy="472117"/>
          </a:xfrm>
          <a:custGeom>
            <a:avLst/>
            <a:gdLst>
              <a:gd name="connsiteX0" fmla="*/ 181497 w 343888"/>
              <a:gd name="connsiteY0" fmla="*/ 38210 h 458518"/>
              <a:gd name="connsiteX1" fmla="*/ 162392 w 343888"/>
              <a:gd name="connsiteY1" fmla="*/ 38210 h 458518"/>
              <a:gd name="connsiteX2" fmla="*/ 162392 w 343888"/>
              <a:gd name="connsiteY2" fmla="*/ 66867 h 458518"/>
              <a:gd name="connsiteX3" fmla="*/ 133734 w 343888"/>
              <a:gd name="connsiteY3" fmla="*/ 66867 h 458518"/>
              <a:gd name="connsiteX4" fmla="*/ 133734 w 343888"/>
              <a:gd name="connsiteY4" fmla="*/ 85972 h 458518"/>
              <a:gd name="connsiteX5" fmla="*/ 162392 w 343888"/>
              <a:gd name="connsiteY5" fmla="*/ 85972 h 458518"/>
              <a:gd name="connsiteX6" fmla="*/ 162392 w 343888"/>
              <a:gd name="connsiteY6" fmla="*/ 114630 h 458518"/>
              <a:gd name="connsiteX7" fmla="*/ 181497 w 343888"/>
              <a:gd name="connsiteY7" fmla="*/ 114630 h 458518"/>
              <a:gd name="connsiteX8" fmla="*/ 181497 w 343888"/>
              <a:gd name="connsiteY8" fmla="*/ 85972 h 458518"/>
              <a:gd name="connsiteX9" fmla="*/ 210154 w 343888"/>
              <a:gd name="connsiteY9" fmla="*/ 85972 h 458518"/>
              <a:gd name="connsiteX10" fmla="*/ 210154 w 343888"/>
              <a:gd name="connsiteY10" fmla="*/ 66867 h 458518"/>
              <a:gd name="connsiteX11" fmla="*/ 181497 w 343888"/>
              <a:gd name="connsiteY11" fmla="*/ 66867 h 458518"/>
              <a:gd name="connsiteX12" fmla="*/ 181497 w 343888"/>
              <a:gd name="connsiteY12" fmla="*/ 38210 h 458518"/>
              <a:gd name="connsiteX13" fmla="*/ 57315 w 343888"/>
              <a:gd name="connsiteY13" fmla="*/ 210154 h 458518"/>
              <a:gd name="connsiteX14" fmla="*/ 76420 w 343888"/>
              <a:gd name="connsiteY14" fmla="*/ 210154 h 458518"/>
              <a:gd name="connsiteX15" fmla="*/ 76420 w 343888"/>
              <a:gd name="connsiteY15" fmla="*/ 267469 h 458518"/>
              <a:gd name="connsiteX16" fmla="*/ 57315 w 343888"/>
              <a:gd name="connsiteY16" fmla="*/ 267469 h 458518"/>
              <a:gd name="connsiteX17" fmla="*/ 57315 w 343888"/>
              <a:gd name="connsiteY17" fmla="*/ 210154 h 458518"/>
              <a:gd name="connsiteX18" fmla="*/ 57315 w 343888"/>
              <a:gd name="connsiteY18" fmla="*/ 324784 h 458518"/>
              <a:gd name="connsiteX19" fmla="*/ 76420 w 343888"/>
              <a:gd name="connsiteY19" fmla="*/ 324784 h 458518"/>
              <a:gd name="connsiteX20" fmla="*/ 76420 w 343888"/>
              <a:gd name="connsiteY20" fmla="*/ 382098 h 458518"/>
              <a:gd name="connsiteX21" fmla="*/ 57315 w 343888"/>
              <a:gd name="connsiteY21" fmla="*/ 382098 h 458518"/>
              <a:gd name="connsiteX22" fmla="*/ 57315 w 343888"/>
              <a:gd name="connsiteY22" fmla="*/ 324784 h 458518"/>
              <a:gd name="connsiteX23" fmla="*/ 196781 w 343888"/>
              <a:gd name="connsiteY23" fmla="*/ 452787 h 458518"/>
              <a:gd name="connsiteX24" fmla="*/ 210154 w 343888"/>
              <a:gd name="connsiteY24" fmla="*/ 458518 h 458518"/>
              <a:gd name="connsiteX25" fmla="*/ 324784 w 343888"/>
              <a:gd name="connsiteY25" fmla="*/ 458518 h 458518"/>
              <a:gd name="connsiteX26" fmla="*/ 343889 w 343888"/>
              <a:gd name="connsiteY26" fmla="*/ 439413 h 458518"/>
              <a:gd name="connsiteX27" fmla="*/ 343889 w 343888"/>
              <a:gd name="connsiteY27" fmla="*/ 19105 h 458518"/>
              <a:gd name="connsiteX28" fmla="*/ 324784 w 343888"/>
              <a:gd name="connsiteY28" fmla="*/ 0 h 458518"/>
              <a:gd name="connsiteX29" fmla="*/ 19105 w 343888"/>
              <a:gd name="connsiteY29" fmla="*/ 0 h 458518"/>
              <a:gd name="connsiteX30" fmla="*/ 0 w 343888"/>
              <a:gd name="connsiteY30" fmla="*/ 19105 h 458518"/>
              <a:gd name="connsiteX31" fmla="*/ 0 w 343888"/>
              <a:gd name="connsiteY31" fmla="*/ 439413 h 458518"/>
              <a:gd name="connsiteX32" fmla="*/ 19105 w 343888"/>
              <a:gd name="connsiteY32" fmla="*/ 458518 h 458518"/>
              <a:gd name="connsiteX33" fmla="*/ 133734 w 343888"/>
              <a:gd name="connsiteY33" fmla="*/ 458518 h 458518"/>
              <a:gd name="connsiteX34" fmla="*/ 152839 w 343888"/>
              <a:gd name="connsiteY34" fmla="*/ 439413 h 458518"/>
              <a:gd name="connsiteX35" fmla="*/ 152839 w 343888"/>
              <a:gd name="connsiteY35" fmla="*/ 343889 h 458518"/>
              <a:gd name="connsiteX36" fmla="*/ 191049 w 343888"/>
              <a:gd name="connsiteY36" fmla="*/ 343889 h 458518"/>
              <a:gd name="connsiteX37" fmla="*/ 191049 w 343888"/>
              <a:gd name="connsiteY37" fmla="*/ 439413 h 458518"/>
              <a:gd name="connsiteX38" fmla="*/ 196781 w 343888"/>
              <a:gd name="connsiteY38" fmla="*/ 452787 h 458518"/>
              <a:gd name="connsiteX39" fmla="*/ 210154 w 343888"/>
              <a:gd name="connsiteY39" fmla="*/ 439413 h 458518"/>
              <a:gd name="connsiteX40" fmla="*/ 210154 w 343888"/>
              <a:gd name="connsiteY40" fmla="*/ 439413 h 458518"/>
              <a:gd name="connsiteX41" fmla="*/ 19105 w 343888"/>
              <a:gd name="connsiteY41" fmla="*/ 19105 h 458518"/>
              <a:gd name="connsiteX42" fmla="*/ 324784 w 343888"/>
              <a:gd name="connsiteY42" fmla="*/ 19105 h 458518"/>
              <a:gd name="connsiteX43" fmla="*/ 324784 w 343888"/>
              <a:gd name="connsiteY43" fmla="*/ 133734 h 458518"/>
              <a:gd name="connsiteX44" fmla="*/ 19105 w 343888"/>
              <a:gd name="connsiteY44" fmla="*/ 133734 h 458518"/>
              <a:gd name="connsiteX45" fmla="*/ 19105 w 343888"/>
              <a:gd name="connsiteY45" fmla="*/ 19105 h 458518"/>
              <a:gd name="connsiteX46" fmla="*/ 152839 w 343888"/>
              <a:gd name="connsiteY46" fmla="*/ 324784 h 458518"/>
              <a:gd name="connsiteX47" fmla="*/ 133734 w 343888"/>
              <a:gd name="connsiteY47" fmla="*/ 343889 h 458518"/>
              <a:gd name="connsiteX48" fmla="*/ 133734 w 343888"/>
              <a:gd name="connsiteY48" fmla="*/ 439413 h 458518"/>
              <a:gd name="connsiteX49" fmla="*/ 19105 w 343888"/>
              <a:gd name="connsiteY49" fmla="*/ 439413 h 458518"/>
              <a:gd name="connsiteX50" fmla="*/ 19105 w 343888"/>
              <a:gd name="connsiteY50" fmla="*/ 152839 h 458518"/>
              <a:gd name="connsiteX51" fmla="*/ 324784 w 343888"/>
              <a:gd name="connsiteY51" fmla="*/ 152839 h 458518"/>
              <a:gd name="connsiteX52" fmla="*/ 324784 w 343888"/>
              <a:gd name="connsiteY52" fmla="*/ 439413 h 458518"/>
              <a:gd name="connsiteX53" fmla="*/ 210154 w 343888"/>
              <a:gd name="connsiteY53" fmla="*/ 439413 h 458518"/>
              <a:gd name="connsiteX54" fmla="*/ 210154 w 343888"/>
              <a:gd name="connsiteY54" fmla="*/ 343889 h 458518"/>
              <a:gd name="connsiteX55" fmla="*/ 204423 w 343888"/>
              <a:gd name="connsiteY55" fmla="*/ 330515 h 458518"/>
              <a:gd name="connsiteX56" fmla="*/ 191049 w 343888"/>
              <a:gd name="connsiteY56" fmla="*/ 324784 h 458518"/>
              <a:gd name="connsiteX57" fmla="*/ 152839 w 343888"/>
              <a:gd name="connsiteY57" fmla="*/ 324784 h 458518"/>
              <a:gd name="connsiteX58" fmla="*/ 267469 w 343888"/>
              <a:gd name="connsiteY58" fmla="*/ 210154 h 458518"/>
              <a:gd name="connsiteX59" fmla="*/ 286574 w 343888"/>
              <a:gd name="connsiteY59" fmla="*/ 210154 h 458518"/>
              <a:gd name="connsiteX60" fmla="*/ 286574 w 343888"/>
              <a:gd name="connsiteY60" fmla="*/ 267469 h 458518"/>
              <a:gd name="connsiteX61" fmla="*/ 267469 w 343888"/>
              <a:gd name="connsiteY61" fmla="*/ 267469 h 458518"/>
              <a:gd name="connsiteX62" fmla="*/ 267469 w 343888"/>
              <a:gd name="connsiteY62" fmla="*/ 210154 h 458518"/>
              <a:gd name="connsiteX63" fmla="*/ 267469 w 343888"/>
              <a:gd name="connsiteY63" fmla="*/ 324784 h 458518"/>
              <a:gd name="connsiteX64" fmla="*/ 286574 w 343888"/>
              <a:gd name="connsiteY64" fmla="*/ 324784 h 458518"/>
              <a:gd name="connsiteX65" fmla="*/ 286574 w 343888"/>
              <a:gd name="connsiteY65" fmla="*/ 382098 h 458518"/>
              <a:gd name="connsiteX66" fmla="*/ 267469 w 343888"/>
              <a:gd name="connsiteY66" fmla="*/ 382098 h 458518"/>
              <a:gd name="connsiteX67" fmla="*/ 267469 w 343888"/>
              <a:gd name="connsiteY67" fmla="*/ 324784 h 458518"/>
              <a:gd name="connsiteX68" fmla="*/ 162392 w 343888"/>
              <a:gd name="connsiteY68" fmla="*/ 210154 h 458518"/>
              <a:gd name="connsiteX69" fmla="*/ 181497 w 343888"/>
              <a:gd name="connsiteY69" fmla="*/ 210154 h 458518"/>
              <a:gd name="connsiteX70" fmla="*/ 181497 w 343888"/>
              <a:gd name="connsiteY70" fmla="*/ 267469 h 458518"/>
              <a:gd name="connsiteX71" fmla="*/ 162392 w 343888"/>
              <a:gd name="connsiteY71" fmla="*/ 267469 h 458518"/>
              <a:gd name="connsiteX72" fmla="*/ 162392 w 343888"/>
              <a:gd name="connsiteY72" fmla="*/ 210154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3888" h="458518">
                <a:moveTo>
                  <a:pt x="181497" y="38210"/>
                </a:moveTo>
                <a:lnTo>
                  <a:pt x="162392" y="38210"/>
                </a:lnTo>
                <a:lnTo>
                  <a:pt x="162392" y="66867"/>
                </a:lnTo>
                <a:lnTo>
                  <a:pt x="133734" y="66867"/>
                </a:lnTo>
                <a:lnTo>
                  <a:pt x="133734" y="85972"/>
                </a:lnTo>
                <a:lnTo>
                  <a:pt x="162392" y="85972"/>
                </a:lnTo>
                <a:lnTo>
                  <a:pt x="162392" y="114630"/>
                </a:lnTo>
                <a:lnTo>
                  <a:pt x="181497" y="114630"/>
                </a:lnTo>
                <a:lnTo>
                  <a:pt x="181497" y="85972"/>
                </a:lnTo>
                <a:lnTo>
                  <a:pt x="210154" y="85972"/>
                </a:lnTo>
                <a:lnTo>
                  <a:pt x="210154" y="66867"/>
                </a:lnTo>
                <a:lnTo>
                  <a:pt x="181497" y="66867"/>
                </a:lnTo>
                <a:lnTo>
                  <a:pt x="181497" y="38210"/>
                </a:lnTo>
                <a:close/>
                <a:moveTo>
                  <a:pt x="57315" y="210154"/>
                </a:moveTo>
                <a:lnTo>
                  <a:pt x="76420" y="210154"/>
                </a:lnTo>
                <a:lnTo>
                  <a:pt x="76420" y="267469"/>
                </a:lnTo>
                <a:lnTo>
                  <a:pt x="57315" y="267469"/>
                </a:lnTo>
                <a:lnTo>
                  <a:pt x="57315" y="210154"/>
                </a:lnTo>
                <a:close/>
                <a:moveTo>
                  <a:pt x="57315" y="324784"/>
                </a:moveTo>
                <a:lnTo>
                  <a:pt x="76420" y="324784"/>
                </a:lnTo>
                <a:lnTo>
                  <a:pt x="76420" y="382098"/>
                </a:lnTo>
                <a:lnTo>
                  <a:pt x="57315" y="382098"/>
                </a:lnTo>
                <a:lnTo>
                  <a:pt x="57315" y="324784"/>
                </a:lnTo>
                <a:close/>
                <a:moveTo>
                  <a:pt x="196781" y="452787"/>
                </a:moveTo>
                <a:cubicBezTo>
                  <a:pt x="200602" y="456608"/>
                  <a:pt x="204423" y="458518"/>
                  <a:pt x="210154" y="458518"/>
                </a:cubicBezTo>
                <a:lnTo>
                  <a:pt x="324784" y="458518"/>
                </a:lnTo>
                <a:cubicBezTo>
                  <a:pt x="336247" y="458518"/>
                  <a:pt x="343889" y="450876"/>
                  <a:pt x="343889" y="439413"/>
                </a:cubicBezTo>
                <a:lnTo>
                  <a:pt x="343889" y="19105"/>
                </a:lnTo>
                <a:cubicBezTo>
                  <a:pt x="343889" y="7642"/>
                  <a:pt x="336247" y="0"/>
                  <a:pt x="324784" y="0"/>
                </a:cubicBezTo>
                <a:lnTo>
                  <a:pt x="19105" y="0"/>
                </a:lnTo>
                <a:cubicBezTo>
                  <a:pt x="7642" y="0"/>
                  <a:pt x="0" y="7642"/>
                  <a:pt x="0" y="19105"/>
                </a:cubicBezTo>
                <a:lnTo>
                  <a:pt x="0" y="439413"/>
                </a:lnTo>
                <a:cubicBezTo>
                  <a:pt x="0" y="450876"/>
                  <a:pt x="7642" y="458518"/>
                  <a:pt x="19105" y="458518"/>
                </a:cubicBezTo>
                <a:lnTo>
                  <a:pt x="133734" y="458518"/>
                </a:lnTo>
                <a:cubicBezTo>
                  <a:pt x="145197" y="458518"/>
                  <a:pt x="152839" y="450876"/>
                  <a:pt x="152839" y="439413"/>
                </a:cubicBezTo>
                <a:lnTo>
                  <a:pt x="152839" y="343889"/>
                </a:lnTo>
                <a:lnTo>
                  <a:pt x="191049" y="343889"/>
                </a:lnTo>
                <a:lnTo>
                  <a:pt x="191049" y="439413"/>
                </a:lnTo>
                <a:cubicBezTo>
                  <a:pt x="191049" y="445145"/>
                  <a:pt x="192960" y="448966"/>
                  <a:pt x="196781" y="452787"/>
                </a:cubicBezTo>
                <a:close/>
                <a:moveTo>
                  <a:pt x="210154" y="439413"/>
                </a:moveTo>
                <a:lnTo>
                  <a:pt x="210154" y="439413"/>
                </a:lnTo>
                <a:close/>
                <a:moveTo>
                  <a:pt x="19105" y="19105"/>
                </a:moveTo>
                <a:lnTo>
                  <a:pt x="324784" y="19105"/>
                </a:lnTo>
                <a:lnTo>
                  <a:pt x="324784" y="133734"/>
                </a:lnTo>
                <a:lnTo>
                  <a:pt x="19105" y="133734"/>
                </a:lnTo>
                <a:lnTo>
                  <a:pt x="19105" y="19105"/>
                </a:lnTo>
                <a:close/>
                <a:moveTo>
                  <a:pt x="152839" y="324784"/>
                </a:moveTo>
                <a:cubicBezTo>
                  <a:pt x="141376" y="324784"/>
                  <a:pt x="133734" y="332426"/>
                  <a:pt x="133734" y="343889"/>
                </a:cubicBezTo>
                <a:lnTo>
                  <a:pt x="133734" y="439413"/>
                </a:lnTo>
                <a:lnTo>
                  <a:pt x="19105" y="439413"/>
                </a:lnTo>
                <a:lnTo>
                  <a:pt x="19105" y="152839"/>
                </a:lnTo>
                <a:lnTo>
                  <a:pt x="324784" y="152839"/>
                </a:lnTo>
                <a:lnTo>
                  <a:pt x="324784" y="439413"/>
                </a:lnTo>
                <a:lnTo>
                  <a:pt x="210154" y="439413"/>
                </a:lnTo>
                <a:lnTo>
                  <a:pt x="210154" y="343889"/>
                </a:lnTo>
                <a:cubicBezTo>
                  <a:pt x="210154" y="338157"/>
                  <a:pt x="208244" y="334336"/>
                  <a:pt x="204423" y="330515"/>
                </a:cubicBezTo>
                <a:cubicBezTo>
                  <a:pt x="200602" y="326694"/>
                  <a:pt x="196781" y="324784"/>
                  <a:pt x="191049" y="324784"/>
                </a:cubicBezTo>
                <a:lnTo>
                  <a:pt x="152839" y="324784"/>
                </a:lnTo>
                <a:close/>
                <a:moveTo>
                  <a:pt x="267469" y="210154"/>
                </a:moveTo>
                <a:lnTo>
                  <a:pt x="286574" y="210154"/>
                </a:lnTo>
                <a:lnTo>
                  <a:pt x="286574" y="267469"/>
                </a:lnTo>
                <a:lnTo>
                  <a:pt x="267469" y="267469"/>
                </a:lnTo>
                <a:lnTo>
                  <a:pt x="267469" y="210154"/>
                </a:lnTo>
                <a:close/>
                <a:moveTo>
                  <a:pt x="267469" y="324784"/>
                </a:moveTo>
                <a:lnTo>
                  <a:pt x="286574" y="324784"/>
                </a:lnTo>
                <a:lnTo>
                  <a:pt x="286574" y="382098"/>
                </a:lnTo>
                <a:lnTo>
                  <a:pt x="267469" y="382098"/>
                </a:lnTo>
                <a:lnTo>
                  <a:pt x="267469" y="324784"/>
                </a:lnTo>
                <a:close/>
                <a:moveTo>
                  <a:pt x="162392" y="210154"/>
                </a:moveTo>
                <a:lnTo>
                  <a:pt x="181497" y="210154"/>
                </a:lnTo>
                <a:lnTo>
                  <a:pt x="181497" y="267469"/>
                </a:lnTo>
                <a:lnTo>
                  <a:pt x="162392" y="267469"/>
                </a:lnTo>
                <a:lnTo>
                  <a:pt x="162392" y="210154"/>
                </a:lnTo>
                <a:close/>
              </a:path>
            </a:pathLst>
          </a:custGeom>
          <a:solidFill>
            <a:schemeClr val="accent5"/>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49310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884453" y="974357"/>
            <a:ext cx="4803339" cy="560923"/>
          </a:xfrm>
          <a:prstGeom prst="rect">
            <a:avLst/>
          </a:prstGeom>
        </p:spPr>
        <p:txBody>
          <a:bodyPr wrap="square">
            <a:spAutoFit/>
          </a:bodyPr>
          <a:lstStyle/>
          <a:p>
            <a:pPr>
              <a:lnSpc>
                <a:spcPct val="110000"/>
              </a:lnSpc>
              <a:spcAft>
                <a:spcPts val="1800"/>
              </a:spcAft>
            </a:pPr>
            <a:r>
              <a:rPr lang="en-US" sz="1400" dirty="0">
                <a:solidFill>
                  <a:schemeClr val="tx2"/>
                </a:solidFill>
                <a:ea typeface="Open Sans" panose="020B0606030504020204" pitchFamily="34" charset="0"/>
                <a:cs typeface="Arial" panose="020B0604020202020204" pitchFamily="34" charset="0"/>
              </a:rPr>
              <a:t>Offers a </a:t>
            </a:r>
            <a:r>
              <a:rPr lang="en-US" sz="1400" b="1" dirty="0">
                <a:solidFill>
                  <a:schemeClr val="tx2"/>
                </a:solidFill>
                <a:ea typeface="Open Sans" panose="020B0606030504020204" pitchFamily="34" charset="0"/>
                <a:cs typeface="Arial" panose="020B0604020202020204" pitchFamily="34" charset="0"/>
              </a:rPr>
              <a:t>personalized introduction </a:t>
            </a:r>
            <a:r>
              <a:rPr lang="en-US" sz="1400" dirty="0">
                <a:solidFill>
                  <a:schemeClr val="tx2"/>
                </a:solidFill>
                <a:ea typeface="Open Sans" panose="020B0606030504020204" pitchFamily="34" charset="0"/>
                <a:cs typeface="Arial" panose="020B0604020202020204" pitchFamily="34" charset="0"/>
              </a:rPr>
              <a:t>to your plan </a:t>
            </a:r>
            <a:br>
              <a:rPr lang="en-US" sz="1400" dirty="0">
                <a:solidFill>
                  <a:schemeClr val="tx2"/>
                </a:solidFill>
                <a:ea typeface="Open Sans" panose="020B0606030504020204" pitchFamily="34" charset="0"/>
                <a:cs typeface="Arial" panose="020B0604020202020204" pitchFamily="34" charset="0"/>
              </a:rPr>
            </a:br>
            <a:r>
              <a:rPr lang="en-US" sz="1400" dirty="0">
                <a:solidFill>
                  <a:schemeClr val="tx2"/>
                </a:solidFill>
                <a:ea typeface="Open Sans" panose="020B0606030504020204" pitchFamily="34" charset="0"/>
                <a:cs typeface="Arial" panose="020B0604020202020204" pitchFamily="34" charset="0"/>
              </a:rPr>
              <a:t>and the benefits unique to you — in under five minutes</a:t>
            </a:r>
          </a:p>
        </p:txBody>
      </p:sp>
      <p:sp>
        <p:nvSpPr>
          <p:cNvPr id="25" name="Rectangle 24"/>
          <p:cNvSpPr/>
          <p:nvPr/>
        </p:nvSpPr>
        <p:spPr>
          <a:xfrm>
            <a:off x="5884454" y="1967419"/>
            <a:ext cx="5460929" cy="547907"/>
          </a:xfrm>
          <a:prstGeom prst="rect">
            <a:avLst/>
          </a:prstGeom>
        </p:spPr>
        <p:txBody>
          <a:bodyPr wrap="square">
            <a:spAutoFit/>
          </a:bodyPr>
          <a:lstStyle/>
          <a:p>
            <a:pPr>
              <a:lnSpc>
                <a:spcPct val="110000"/>
              </a:lnSpc>
              <a:spcAft>
                <a:spcPts val="1800"/>
              </a:spcAft>
            </a:pPr>
            <a:r>
              <a:rPr lang="en-US" sz="1400" dirty="0">
                <a:solidFill>
                  <a:schemeClr val="tx2"/>
                </a:solidFill>
                <a:ea typeface="Open Sans" panose="020B0606030504020204" pitchFamily="34" charset="0"/>
                <a:cs typeface="Arial" panose="020B0604020202020204" pitchFamily="34" charset="0"/>
              </a:rPr>
              <a:t>Provides </a:t>
            </a:r>
            <a:r>
              <a:rPr lang="en-US" sz="1400" b="1" dirty="0">
                <a:solidFill>
                  <a:schemeClr val="tx2"/>
                </a:solidFill>
                <a:ea typeface="Open Sans" panose="020B0606030504020204" pitchFamily="34" charset="0"/>
                <a:cs typeface="Arial" panose="020B0604020202020204" pitchFamily="34" charset="0"/>
              </a:rPr>
              <a:t>specific</a:t>
            </a:r>
            <a:r>
              <a:rPr lang="en-US" sz="1400" dirty="0">
                <a:solidFill>
                  <a:schemeClr val="tx2"/>
                </a:solidFill>
                <a:ea typeface="Open Sans" panose="020B0606030504020204" pitchFamily="34" charset="0"/>
                <a:cs typeface="Arial" panose="020B0604020202020204" pitchFamily="34" charset="0"/>
              </a:rPr>
              <a:t> dollar values for deductibles, </a:t>
            </a:r>
            <a:br>
              <a:rPr lang="en-US" sz="1400" dirty="0">
                <a:solidFill>
                  <a:schemeClr val="tx2"/>
                </a:solidFill>
                <a:ea typeface="Open Sans" panose="020B0606030504020204" pitchFamily="34" charset="0"/>
                <a:cs typeface="Arial" panose="020B0604020202020204" pitchFamily="34" charset="0"/>
              </a:rPr>
            </a:br>
            <a:r>
              <a:rPr lang="en-US" sz="1400" dirty="0">
                <a:solidFill>
                  <a:schemeClr val="tx2"/>
                </a:solidFill>
                <a:ea typeface="Open Sans" panose="020B0606030504020204" pitchFamily="34" charset="0"/>
                <a:cs typeface="Arial" panose="020B0604020202020204" pitchFamily="34" charset="0"/>
              </a:rPr>
              <a:t>out-of-pocket maximum, fund balances and more</a:t>
            </a:r>
          </a:p>
        </p:txBody>
      </p:sp>
      <p:sp>
        <p:nvSpPr>
          <p:cNvPr id="26" name="Rectangle 25"/>
          <p:cNvSpPr/>
          <p:nvPr/>
        </p:nvSpPr>
        <p:spPr>
          <a:xfrm>
            <a:off x="5884454" y="3073778"/>
            <a:ext cx="4377194" cy="566309"/>
          </a:xfrm>
          <a:prstGeom prst="rect">
            <a:avLst/>
          </a:prstGeom>
        </p:spPr>
        <p:txBody>
          <a:bodyPr wrap="square">
            <a:spAutoFit/>
          </a:bodyPr>
          <a:lstStyle/>
          <a:p>
            <a:pPr>
              <a:lnSpc>
                <a:spcPct val="110000"/>
              </a:lnSpc>
              <a:spcAft>
                <a:spcPts val="1800"/>
              </a:spcAft>
            </a:pPr>
            <a:r>
              <a:rPr lang="en-US" sz="1400" dirty="0">
                <a:solidFill>
                  <a:schemeClr val="tx2"/>
                </a:solidFill>
                <a:ea typeface="Open Sans" panose="020B0606030504020204" pitchFamily="34" charset="0"/>
                <a:cs typeface="Arial" panose="020B0604020202020204" pitchFamily="34" charset="0"/>
              </a:rPr>
              <a:t>Highlights </a:t>
            </a:r>
            <a:r>
              <a:rPr lang="en-US" sz="1400" b="1" dirty="0">
                <a:solidFill>
                  <a:schemeClr val="tx2"/>
                </a:solidFill>
                <a:ea typeface="Open Sans" panose="020B0606030504020204" pitchFamily="34" charset="0"/>
                <a:cs typeface="Arial" panose="020B0604020202020204" pitchFamily="34" charset="0"/>
              </a:rPr>
              <a:t>extra plan benefits, </a:t>
            </a:r>
            <a:r>
              <a:rPr lang="en-US" sz="1400" dirty="0">
                <a:solidFill>
                  <a:schemeClr val="tx2"/>
                </a:solidFill>
                <a:ea typeface="Open Sans" panose="020B0606030504020204" pitchFamily="34" charset="0"/>
                <a:cs typeface="Arial" panose="020B0604020202020204" pitchFamily="34" charset="0"/>
              </a:rPr>
              <a:t>such as discounts and preventive care</a:t>
            </a:r>
          </a:p>
        </p:txBody>
      </p:sp>
      <p:sp>
        <p:nvSpPr>
          <p:cNvPr id="28" name="TextBox 27"/>
          <p:cNvSpPr txBox="1"/>
          <p:nvPr/>
        </p:nvSpPr>
        <p:spPr>
          <a:xfrm>
            <a:off x="5482858" y="965284"/>
            <a:ext cx="420570" cy="640818"/>
          </a:xfrm>
          <a:prstGeom prst="rect">
            <a:avLst/>
          </a:prstGeom>
          <a:noFill/>
        </p:spPr>
        <p:txBody>
          <a:bodyPr wrap="square" lIns="0" tIns="0" rIns="0" bIns="0" rtlCol="0">
            <a:noAutofit/>
          </a:bodyPr>
          <a:lstStyle/>
          <a:p>
            <a:pPr defTabSz="456758" fontAlgn="base">
              <a:spcBef>
                <a:spcPts val="1200"/>
              </a:spcBef>
            </a:pPr>
            <a:r>
              <a:rPr lang="en-US" sz="4000" b="1" dirty="0">
                <a:solidFill>
                  <a:schemeClr val="accent2"/>
                </a:solidFill>
                <a:ea typeface="Domaine Disp" charset="0"/>
                <a:cs typeface="Domaine Disp" charset="0"/>
              </a:rPr>
              <a:t>1</a:t>
            </a:r>
          </a:p>
        </p:txBody>
      </p:sp>
      <p:cxnSp>
        <p:nvCxnSpPr>
          <p:cNvPr id="29" name="Straight Connector 28"/>
          <p:cNvCxnSpPr>
            <a:cxnSpLocks/>
          </p:cNvCxnSpPr>
          <p:nvPr/>
        </p:nvCxnSpPr>
        <p:spPr>
          <a:xfrm>
            <a:off x="5482858" y="1686978"/>
            <a:ext cx="1446981" cy="0"/>
          </a:xfrm>
          <a:prstGeom prst="line">
            <a:avLst/>
          </a:prstGeom>
          <a:ln w="12700" cmpd="sng">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82858" y="1930735"/>
            <a:ext cx="385011" cy="640818"/>
          </a:xfrm>
          <a:prstGeom prst="rect">
            <a:avLst/>
          </a:prstGeom>
          <a:noFill/>
        </p:spPr>
        <p:txBody>
          <a:bodyPr wrap="square" lIns="0" tIns="0" rIns="0" bIns="0" rtlCol="0">
            <a:noAutofit/>
          </a:bodyPr>
          <a:lstStyle/>
          <a:p>
            <a:pPr defTabSz="456758" fontAlgn="base">
              <a:spcBef>
                <a:spcPts val="1200"/>
              </a:spcBef>
            </a:pPr>
            <a:r>
              <a:rPr lang="en-US" sz="4000" b="1" dirty="0">
                <a:solidFill>
                  <a:schemeClr val="accent2"/>
                </a:solidFill>
                <a:ea typeface="Domaine Disp" charset="0"/>
                <a:cs typeface="Domaine Disp" charset="0"/>
              </a:rPr>
              <a:t>2</a:t>
            </a:r>
          </a:p>
        </p:txBody>
      </p:sp>
      <p:sp>
        <p:nvSpPr>
          <p:cNvPr id="31" name="TextBox 30"/>
          <p:cNvSpPr txBox="1"/>
          <p:nvPr/>
        </p:nvSpPr>
        <p:spPr>
          <a:xfrm>
            <a:off x="5482858" y="3030079"/>
            <a:ext cx="385011" cy="640818"/>
          </a:xfrm>
          <a:prstGeom prst="rect">
            <a:avLst/>
          </a:prstGeom>
          <a:noFill/>
        </p:spPr>
        <p:txBody>
          <a:bodyPr wrap="square" lIns="0" tIns="0" rIns="0" bIns="0" rtlCol="0">
            <a:noAutofit/>
          </a:bodyPr>
          <a:lstStyle/>
          <a:p>
            <a:pPr defTabSz="456758" fontAlgn="base">
              <a:spcBef>
                <a:spcPts val="1200"/>
              </a:spcBef>
            </a:pPr>
            <a:r>
              <a:rPr lang="en-US" sz="4000" b="1" dirty="0">
                <a:solidFill>
                  <a:schemeClr val="accent2"/>
                </a:solidFill>
                <a:ea typeface="Domaine Disp" charset="0"/>
                <a:cs typeface="Domaine Disp" charset="0"/>
              </a:rPr>
              <a:t>3</a:t>
            </a:r>
          </a:p>
        </p:txBody>
      </p:sp>
      <p:sp>
        <p:nvSpPr>
          <p:cNvPr id="33" name="Rectangle 32"/>
          <p:cNvSpPr/>
          <p:nvPr/>
        </p:nvSpPr>
        <p:spPr>
          <a:xfrm>
            <a:off x="5884454" y="4090185"/>
            <a:ext cx="4264306" cy="310919"/>
          </a:xfrm>
          <a:prstGeom prst="rect">
            <a:avLst/>
          </a:prstGeom>
        </p:spPr>
        <p:txBody>
          <a:bodyPr wrap="square">
            <a:spAutoFit/>
          </a:bodyPr>
          <a:lstStyle/>
          <a:p>
            <a:pPr>
              <a:lnSpc>
                <a:spcPct val="110000"/>
              </a:lnSpc>
              <a:spcAft>
                <a:spcPts val="1800"/>
              </a:spcAft>
            </a:pPr>
            <a:r>
              <a:rPr lang="en-US" sz="1400" b="1" dirty="0">
                <a:solidFill>
                  <a:schemeClr val="tx2"/>
                </a:solidFill>
                <a:ea typeface="Open Sans" panose="020B0606030504020204" pitchFamily="34" charset="0"/>
                <a:cs typeface="Arial" panose="020B0604020202020204" pitchFamily="34" charset="0"/>
              </a:rPr>
              <a:t>Updates in real time</a:t>
            </a:r>
            <a:r>
              <a:rPr lang="en-US" sz="1400" dirty="0">
                <a:solidFill>
                  <a:schemeClr val="tx2"/>
                </a:solidFill>
                <a:ea typeface="Open Sans" panose="020B0606030504020204" pitchFamily="34" charset="0"/>
                <a:cs typeface="Arial" panose="020B0604020202020204" pitchFamily="34" charset="0"/>
              </a:rPr>
              <a:t> as you use your plan </a:t>
            </a:r>
          </a:p>
        </p:txBody>
      </p:sp>
      <p:sp>
        <p:nvSpPr>
          <p:cNvPr id="34" name="Rectangle 33"/>
          <p:cNvSpPr/>
          <p:nvPr/>
        </p:nvSpPr>
        <p:spPr>
          <a:xfrm>
            <a:off x="5884454" y="4907276"/>
            <a:ext cx="4377194" cy="560923"/>
          </a:xfrm>
          <a:prstGeom prst="rect">
            <a:avLst/>
          </a:prstGeom>
        </p:spPr>
        <p:txBody>
          <a:bodyPr wrap="square">
            <a:spAutoFit/>
          </a:bodyPr>
          <a:lstStyle/>
          <a:p>
            <a:pPr>
              <a:lnSpc>
                <a:spcPct val="110000"/>
              </a:lnSpc>
              <a:spcAft>
                <a:spcPts val="1800"/>
              </a:spcAft>
            </a:pPr>
            <a:r>
              <a:rPr lang="en-US" sz="1400" dirty="0">
                <a:solidFill>
                  <a:schemeClr val="tx2"/>
                </a:solidFill>
                <a:ea typeface="Open Sans" panose="020B0606030504020204" pitchFamily="34" charset="0"/>
                <a:cs typeface="Arial" panose="020B0604020202020204" pitchFamily="34" charset="0"/>
              </a:rPr>
              <a:t>Allows you to sit back and relax because it’s </a:t>
            </a:r>
            <a:br>
              <a:rPr lang="en-US" sz="1400" dirty="0">
                <a:solidFill>
                  <a:schemeClr val="tx2"/>
                </a:solidFill>
                <a:ea typeface="Open Sans" panose="020B0606030504020204" pitchFamily="34" charset="0"/>
                <a:cs typeface="Arial" panose="020B0604020202020204" pitchFamily="34" charset="0"/>
              </a:rPr>
            </a:br>
            <a:r>
              <a:rPr lang="en-US" sz="1400" b="1" dirty="0">
                <a:solidFill>
                  <a:schemeClr val="tx2"/>
                </a:solidFill>
                <a:ea typeface="Open Sans" panose="020B0606030504020204" pitchFamily="34" charset="0"/>
                <a:cs typeface="Arial" panose="020B0604020202020204" pitchFamily="34" charset="0"/>
              </a:rPr>
              <a:t>all about you</a:t>
            </a:r>
            <a:r>
              <a:rPr lang="en-US" sz="1400" dirty="0">
                <a:solidFill>
                  <a:schemeClr val="tx2"/>
                </a:solidFill>
                <a:ea typeface="Open Sans" panose="020B0606030504020204" pitchFamily="34" charset="0"/>
                <a:cs typeface="Arial" panose="020B0604020202020204" pitchFamily="34" charset="0"/>
              </a:rPr>
              <a:t>. </a:t>
            </a:r>
            <a:r>
              <a:rPr lang="en-US" sz="1400" b="1" dirty="0">
                <a:solidFill>
                  <a:schemeClr val="accent2"/>
                </a:solidFill>
                <a:ea typeface="Open Sans" panose="020B0606030504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See a sample video here</a:t>
            </a:r>
            <a:r>
              <a:rPr lang="en-US" sz="1400" dirty="0">
                <a:solidFill>
                  <a:schemeClr val="accent2"/>
                </a:solidFill>
                <a:ea typeface="Open Sans" panose="020B0606030504020204" pitchFamily="34" charset="0"/>
                <a:cs typeface="Arial" panose="020B0604020202020204" pitchFamily="34" charset="0"/>
              </a:rPr>
              <a:t>.</a:t>
            </a:r>
            <a:endParaRPr lang="en-US" sz="1400" b="1" dirty="0">
              <a:solidFill>
                <a:schemeClr val="accent2"/>
              </a:solidFill>
              <a:ea typeface="Open Sans" panose="020B0606030504020204" pitchFamily="34" charset="0"/>
              <a:cs typeface="Arial" panose="020B0604020202020204" pitchFamily="34" charset="0"/>
            </a:endParaRPr>
          </a:p>
        </p:txBody>
      </p:sp>
      <p:sp>
        <p:nvSpPr>
          <p:cNvPr id="35" name="TextBox 34"/>
          <p:cNvSpPr txBox="1"/>
          <p:nvPr/>
        </p:nvSpPr>
        <p:spPr>
          <a:xfrm>
            <a:off x="5482858" y="3925136"/>
            <a:ext cx="385011" cy="640818"/>
          </a:xfrm>
          <a:prstGeom prst="rect">
            <a:avLst/>
          </a:prstGeom>
          <a:noFill/>
        </p:spPr>
        <p:txBody>
          <a:bodyPr wrap="square" lIns="0" tIns="0" rIns="0" bIns="0" rtlCol="0">
            <a:noAutofit/>
          </a:bodyPr>
          <a:lstStyle/>
          <a:p>
            <a:pPr defTabSz="456758" fontAlgn="base">
              <a:spcBef>
                <a:spcPts val="1200"/>
              </a:spcBef>
            </a:pPr>
            <a:r>
              <a:rPr lang="en-US" sz="4000" b="1" dirty="0">
                <a:solidFill>
                  <a:schemeClr val="accent2"/>
                </a:solidFill>
                <a:ea typeface="Domaine Disp" charset="0"/>
                <a:cs typeface="Domaine Disp" charset="0"/>
              </a:rPr>
              <a:t>4</a:t>
            </a:r>
          </a:p>
        </p:txBody>
      </p:sp>
      <p:sp>
        <p:nvSpPr>
          <p:cNvPr id="38" name="TextBox 37"/>
          <p:cNvSpPr txBox="1"/>
          <p:nvPr/>
        </p:nvSpPr>
        <p:spPr>
          <a:xfrm>
            <a:off x="5482858" y="4863577"/>
            <a:ext cx="385011" cy="640818"/>
          </a:xfrm>
          <a:prstGeom prst="rect">
            <a:avLst/>
          </a:prstGeom>
          <a:noFill/>
        </p:spPr>
        <p:txBody>
          <a:bodyPr wrap="square" lIns="0" tIns="0" rIns="0" bIns="0" rtlCol="0">
            <a:noAutofit/>
          </a:bodyPr>
          <a:lstStyle/>
          <a:p>
            <a:pPr defTabSz="456758" fontAlgn="base">
              <a:spcBef>
                <a:spcPts val="1200"/>
              </a:spcBef>
            </a:pPr>
            <a:r>
              <a:rPr lang="en-US" sz="4000" b="1" dirty="0">
                <a:solidFill>
                  <a:schemeClr val="accent2"/>
                </a:solidFill>
                <a:ea typeface="Domaine Disp" charset="0"/>
                <a:cs typeface="Domaine Disp" charset="0"/>
              </a:rPr>
              <a:t>5</a:t>
            </a:r>
          </a:p>
        </p:txBody>
      </p:sp>
      <p:sp>
        <p:nvSpPr>
          <p:cNvPr id="40" name="Title 1"/>
          <p:cNvSpPr txBox="1">
            <a:spLocks/>
          </p:cNvSpPr>
          <p:nvPr/>
        </p:nvSpPr>
        <p:spPr>
          <a:xfrm>
            <a:off x="12054468" y="2379663"/>
            <a:ext cx="6086475" cy="2410910"/>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lnSpc>
                <a:spcPct val="100000"/>
              </a:lnSpc>
              <a:spcAft>
                <a:spcPts val="200"/>
              </a:spcAft>
            </a:pPr>
            <a:r>
              <a:rPr lang="en-US" sz="3200" b="1" dirty="0">
                <a:latin typeface="+mn-lt"/>
                <a:ea typeface="Domaine Disp" charset="0"/>
                <a:cs typeface="Domaine Disp" charset="0"/>
              </a:rPr>
              <a:t>Transforming</a:t>
            </a:r>
            <a:br>
              <a:rPr lang="en-US" dirty="0">
                <a:latin typeface="+mn-lt"/>
              </a:rPr>
            </a:br>
            <a:r>
              <a:rPr lang="en-US" sz="2400" dirty="0">
                <a:solidFill>
                  <a:schemeClr val="tx2"/>
                </a:solidFill>
                <a:latin typeface="+mn-lt"/>
              </a:rPr>
              <a:t>your welcome experience</a:t>
            </a:r>
            <a:br>
              <a:rPr lang="en-US" sz="2400" dirty="0">
                <a:solidFill>
                  <a:schemeClr val="tx2"/>
                </a:solidFill>
                <a:latin typeface="+mn-lt"/>
              </a:rPr>
            </a:br>
            <a:r>
              <a:rPr lang="en-US" sz="2400" dirty="0">
                <a:solidFill>
                  <a:schemeClr val="tx2"/>
                </a:solidFill>
                <a:latin typeface="+mn-lt"/>
              </a:rPr>
              <a:t>with a personalized</a:t>
            </a:r>
            <a:br>
              <a:rPr lang="en-US" sz="2400" dirty="0">
                <a:solidFill>
                  <a:schemeClr val="tx2"/>
                </a:solidFill>
                <a:latin typeface="+mn-lt"/>
              </a:rPr>
            </a:br>
            <a:r>
              <a:rPr lang="en-US" sz="2400" dirty="0">
                <a:solidFill>
                  <a:schemeClr val="tx2"/>
                </a:solidFill>
                <a:latin typeface="+mn-lt"/>
              </a:rPr>
              <a:t>and unique smart video</a:t>
            </a:r>
          </a:p>
        </p:txBody>
      </p:sp>
      <p:sp>
        <p:nvSpPr>
          <p:cNvPr id="20" name="Freeform 81">
            <a:extLst>
              <a:ext uri="{FF2B5EF4-FFF2-40B4-BE49-F238E27FC236}">
                <a16:creationId xmlns:a16="http://schemas.microsoft.com/office/drawing/2014/main" id="{EC523582-743E-4C91-A045-26173E82C033}"/>
              </a:ext>
            </a:extLst>
          </p:cNvPr>
          <p:cNvSpPr>
            <a:spLocks noChangeAspect="1" noEditPoints="1"/>
          </p:cNvSpPr>
          <p:nvPr/>
        </p:nvSpPr>
        <p:spPr bwMode="auto">
          <a:xfrm>
            <a:off x="9614826" y="5003692"/>
            <a:ext cx="462423" cy="442648"/>
          </a:xfrm>
          <a:custGeom>
            <a:avLst/>
            <a:gdLst>
              <a:gd name="T0" fmla="*/ 1114 w 5206"/>
              <a:gd name="T1" fmla="*/ 4983 h 4983"/>
              <a:gd name="T2" fmla="*/ 700 w 5206"/>
              <a:gd name="T3" fmla="*/ 4669 h 4983"/>
              <a:gd name="T4" fmla="*/ 111 w 5206"/>
              <a:gd name="T5" fmla="*/ 4669 h 4983"/>
              <a:gd name="T6" fmla="*/ 111 w 5206"/>
              <a:gd name="T7" fmla="*/ 4447 h 4983"/>
              <a:gd name="T8" fmla="*/ 698 w 5206"/>
              <a:gd name="T9" fmla="*/ 4447 h 4983"/>
              <a:gd name="T10" fmla="*/ 1114 w 5206"/>
              <a:gd name="T11" fmla="*/ 4124 h 4983"/>
              <a:gd name="T12" fmla="*/ 1530 w 5206"/>
              <a:gd name="T13" fmla="*/ 4447 h 4983"/>
              <a:gd name="T14" fmla="*/ 5206 w 5206"/>
              <a:gd name="T15" fmla="*/ 4447 h 4983"/>
              <a:gd name="T16" fmla="*/ 5206 w 5206"/>
              <a:gd name="T17" fmla="*/ 4669 h 4983"/>
              <a:gd name="T18" fmla="*/ 1528 w 5206"/>
              <a:gd name="T19" fmla="*/ 4669 h 4983"/>
              <a:gd name="T20" fmla="*/ 1114 w 5206"/>
              <a:gd name="T21" fmla="*/ 4983 h 4983"/>
              <a:gd name="T22" fmla="*/ 1114 w 5206"/>
              <a:gd name="T23" fmla="*/ 4347 h 4983"/>
              <a:gd name="T24" fmla="*/ 907 w 5206"/>
              <a:gd name="T25" fmla="*/ 4554 h 4983"/>
              <a:gd name="T26" fmla="*/ 1114 w 5206"/>
              <a:gd name="T27" fmla="*/ 4760 h 4983"/>
              <a:gd name="T28" fmla="*/ 1321 w 5206"/>
              <a:gd name="T29" fmla="*/ 4554 h 4983"/>
              <a:gd name="T30" fmla="*/ 1114 w 5206"/>
              <a:gd name="T31" fmla="*/ 4347 h 4983"/>
              <a:gd name="T32" fmla="*/ 4771 w 5206"/>
              <a:gd name="T33" fmla="*/ 3693 h 4983"/>
              <a:gd name="T34" fmla="*/ 435 w 5206"/>
              <a:gd name="T35" fmla="*/ 3693 h 4983"/>
              <a:gd name="T36" fmla="*/ 0 w 5206"/>
              <a:gd name="T37" fmla="*/ 3258 h 4983"/>
              <a:gd name="T38" fmla="*/ 0 w 5206"/>
              <a:gd name="T39" fmla="*/ 435 h 4983"/>
              <a:gd name="T40" fmla="*/ 435 w 5206"/>
              <a:gd name="T41" fmla="*/ 0 h 4983"/>
              <a:gd name="T42" fmla="*/ 4771 w 5206"/>
              <a:gd name="T43" fmla="*/ 0 h 4983"/>
              <a:gd name="T44" fmla="*/ 5206 w 5206"/>
              <a:gd name="T45" fmla="*/ 435 h 4983"/>
              <a:gd name="T46" fmla="*/ 5206 w 5206"/>
              <a:gd name="T47" fmla="*/ 3258 h 4983"/>
              <a:gd name="T48" fmla="*/ 4771 w 5206"/>
              <a:gd name="T49" fmla="*/ 3693 h 4983"/>
              <a:gd name="T50" fmla="*/ 435 w 5206"/>
              <a:gd name="T51" fmla="*/ 222 h 4983"/>
              <a:gd name="T52" fmla="*/ 223 w 5206"/>
              <a:gd name="T53" fmla="*/ 435 h 4983"/>
              <a:gd name="T54" fmla="*/ 223 w 5206"/>
              <a:gd name="T55" fmla="*/ 3258 h 4983"/>
              <a:gd name="T56" fmla="*/ 435 w 5206"/>
              <a:gd name="T57" fmla="*/ 3470 h 4983"/>
              <a:gd name="T58" fmla="*/ 4771 w 5206"/>
              <a:gd name="T59" fmla="*/ 3470 h 4983"/>
              <a:gd name="T60" fmla="*/ 4983 w 5206"/>
              <a:gd name="T61" fmla="*/ 3258 h 4983"/>
              <a:gd name="T62" fmla="*/ 4983 w 5206"/>
              <a:gd name="T63" fmla="*/ 435 h 4983"/>
              <a:gd name="T64" fmla="*/ 4771 w 5206"/>
              <a:gd name="T65" fmla="*/ 222 h 4983"/>
              <a:gd name="T66" fmla="*/ 435 w 5206"/>
              <a:gd name="T67" fmla="*/ 222 h 4983"/>
              <a:gd name="T68" fmla="*/ 1843 w 5206"/>
              <a:gd name="T69" fmla="*/ 2844 h 4983"/>
              <a:gd name="T70" fmla="*/ 1843 w 5206"/>
              <a:gd name="T71" fmla="*/ 848 h 4983"/>
              <a:gd name="T72" fmla="*/ 3571 w 5206"/>
              <a:gd name="T73" fmla="*/ 1846 h 4983"/>
              <a:gd name="T74" fmla="*/ 1843 w 5206"/>
              <a:gd name="T75" fmla="*/ 2844 h 4983"/>
              <a:gd name="T76" fmla="*/ 2066 w 5206"/>
              <a:gd name="T77" fmla="*/ 1234 h 4983"/>
              <a:gd name="T78" fmla="*/ 2066 w 5206"/>
              <a:gd name="T79" fmla="*/ 2458 h 4983"/>
              <a:gd name="T80" fmla="*/ 3126 w 5206"/>
              <a:gd name="T81" fmla="*/ 1846 h 4983"/>
              <a:gd name="T82" fmla="*/ 2066 w 5206"/>
              <a:gd name="T83" fmla="*/ 1234 h 4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06" h="4983">
                <a:moveTo>
                  <a:pt x="1114" y="4983"/>
                </a:moveTo>
                <a:cubicBezTo>
                  <a:pt x="917" y="4983"/>
                  <a:pt x="751" y="4850"/>
                  <a:pt x="700" y="4669"/>
                </a:cubicBezTo>
                <a:cubicBezTo>
                  <a:pt x="111" y="4669"/>
                  <a:pt x="111" y="4669"/>
                  <a:pt x="111" y="4669"/>
                </a:cubicBezTo>
                <a:cubicBezTo>
                  <a:pt x="111" y="4447"/>
                  <a:pt x="111" y="4447"/>
                  <a:pt x="111" y="4447"/>
                </a:cubicBezTo>
                <a:cubicBezTo>
                  <a:pt x="698" y="4447"/>
                  <a:pt x="698" y="4447"/>
                  <a:pt x="698" y="4447"/>
                </a:cubicBezTo>
                <a:cubicBezTo>
                  <a:pt x="746" y="4261"/>
                  <a:pt x="914" y="4124"/>
                  <a:pt x="1114" y="4124"/>
                </a:cubicBezTo>
                <a:cubicBezTo>
                  <a:pt x="1314" y="4124"/>
                  <a:pt x="1482" y="4261"/>
                  <a:pt x="1530" y="4447"/>
                </a:cubicBezTo>
                <a:cubicBezTo>
                  <a:pt x="5206" y="4447"/>
                  <a:pt x="5206" y="4447"/>
                  <a:pt x="5206" y="4447"/>
                </a:cubicBezTo>
                <a:cubicBezTo>
                  <a:pt x="5206" y="4669"/>
                  <a:pt x="5206" y="4669"/>
                  <a:pt x="5206" y="4669"/>
                </a:cubicBezTo>
                <a:cubicBezTo>
                  <a:pt x="1528" y="4669"/>
                  <a:pt x="1528" y="4669"/>
                  <a:pt x="1528" y="4669"/>
                </a:cubicBezTo>
                <a:cubicBezTo>
                  <a:pt x="1477" y="4850"/>
                  <a:pt x="1311" y="4983"/>
                  <a:pt x="1114" y="4983"/>
                </a:cubicBezTo>
                <a:close/>
                <a:moveTo>
                  <a:pt x="1114" y="4347"/>
                </a:moveTo>
                <a:cubicBezTo>
                  <a:pt x="1000" y="4347"/>
                  <a:pt x="907" y="4440"/>
                  <a:pt x="907" y="4554"/>
                </a:cubicBezTo>
                <a:cubicBezTo>
                  <a:pt x="907" y="4668"/>
                  <a:pt x="1000" y="4760"/>
                  <a:pt x="1114" y="4760"/>
                </a:cubicBezTo>
                <a:cubicBezTo>
                  <a:pt x="1228" y="4760"/>
                  <a:pt x="1321" y="4668"/>
                  <a:pt x="1321" y="4554"/>
                </a:cubicBezTo>
                <a:cubicBezTo>
                  <a:pt x="1321" y="4440"/>
                  <a:pt x="1228" y="4347"/>
                  <a:pt x="1114" y="4347"/>
                </a:cubicBezTo>
                <a:close/>
                <a:moveTo>
                  <a:pt x="4771" y="3693"/>
                </a:moveTo>
                <a:cubicBezTo>
                  <a:pt x="435" y="3693"/>
                  <a:pt x="435" y="3693"/>
                  <a:pt x="435" y="3693"/>
                </a:cubicBezTo>
                <a:cubicBezTo>
                  <a:pt x="195" y="3693"/>
                  <a:pt x="0" y="3498"/>
                  <a:pt x="0" y="3258"/>
                </a:cubicBezTo>
                <a:cubicBezTo>
                  <a:pt x="0" y="435"/>
                  <a:pt x="0" y="435"/>
                  <a:pt x="0" y="435"/>
                </a:cubicBezTo>
                <a:cubicBezTo>
                  <a:pt x="0" y="195"/>
                  <a:pt x="195" y="0"/>
                  <a:pt x="435" y="0"/>
                </a:cubicBezTo>
                <a:cubicBezTo>
                  <a:pt x="4771" y="0"/>
                  <a:pt x="4771" y="0"/>
                  <a:pt x="4771" y="0"/>
                </a:cubicBezTo>
                <a:cubicBezTo>
                  <a:pt x="5011" y="0"/>
                  <a:pt x="5206" y="195"/>
                  <a:pt x="5206" y="435"/>
                </a:cubicBezTo>
                <a:cubicBezTo>
                  <a:pt x="5206" y="3258"/>
                  <a:pt x="5206" y="3258"/>
                  <a:pt x="5206" y="3258"/>
                </a:cubicBezTo>
                <a:cubicBezTo>
                  <a:pt x="5206" y="3498"/>
                  <a:pt x="5011" y="3693"/>
                  <a:pt x="4771" y="3693"/>
                </a:cubicBezTo>
                <a:close/>
                <a:moveTo>
                  <a:pt x="435" y="222"/>
                </a:moveTo>
                <a:cubicBezTo>
                  <a:pt x="318" y="222"/>
                  <a:pt x="223" y="318"/>
                  <a:pt x="223" y="435"/>
                </a:cubicBezTo>
                <a:cubicBezTo>
                  <a:pt x="223" y="3258"/>
                  <a:pt x="223" y="3258"/>
                  <a:pt x="223" y="3258"/>
                </a:cubicBezTo>
                <a:cubicBezTo>
                  <a:pt x="223" y="3375"/>
                  <a:pt x="318" y="3470"/>
                  <a:pt x="435" y="3470"/>
                </a:cubicBezTo>
                <a:cubicBezTo>
                  <a:pt x="4771" y="3470"/>
                  <a:pt x="4771" y="3470"/>
                  <a:pt x="4771" y="3470"/>
                </a:cubicBezTo>
                <a:cubicBezTo>
                  <a:pt x="4888" y="3470"/>
                  <a:pt x="4983" y="3375"/>
                  <a:pt x="4983" y="3258"/>
                </a:cubicBezTo>
                <a:cubicBezTo>
                  <a:pt x="4983" y="435"/>
                  <a:pt x="4983" y="435"/>
                  <a:pt x="4983" y="435"/>
                </a:cubicBezTo>
                <a:cubicBezTo>
                  <a:pt x="4983" y="318"/>
                  <a:pt x="4888" y="222"/>
                  <a:pt x="4771" y="222"/>
                </a:cubicBezTo>
                <a:cubicBezTo>
                  <a:pt x="435" y="222"/>
                  <a:pt x="435" y="222"/>
                  <a:pt x="435" y="222"/>
                </a:cubicBezTo>
                <a:close/>
                <a:moveTo>
                  <a:pt x="1843" y="2844"/>
                </a:moveTo>
                <a:cubicBezTo>
                  <a:pt x="1843" y="848"/>
                  <a:pt x="1843" y="848"/>
                  <a:pt x="1843" y="848"/>
                </a:cubicBezTo>
                <a:cubicBezTo>
                  <a:pt x="3571" y="1846"/>
                  <a:pt x="3571" y="1846"/>
                  <a:pt x="3571" y="1846"/>
                </a:cubicBezTo>
                <a:cubicBezTo>
                  <a:pt x="1843" y="2844"/>
                  <a:pt x="1843" y="2844"/>
                  <a:pt x="1843" y="2844"/>
                </a:cubicBezTo>
                <a:close/>
                <a:moveTo>
                  <a:pt x="2066" y="1234"/>
                </a:moveTo>
                <a:cubicBezTo>
                  <a:pt x="2066" y="2458"/>
                  <a:pt x="2066" y="2458"/>
                  <a:pt x="2066" y="2458"/>
                </a:cubicBezTo>
                <a:cubicBezTo>
                  <a:pt x="3126" y="1846"/>
                  <a:pt x="3126" y="1846"/>
                  <a:pt x="3126" y="1846"/>
                </a:cubicBezTo>
                <a:cubicBezTo>
                  <a:pt x="2066" y="1234"/>
                  <a:pt x="2066" y="1234"/>
                  <a:pt x="2066" y="1234"/>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2"/>
              </a:solidFill>
            </a:endParaRPr>
          </a:p>
        </p:txBody>
      </p:sp>
      <p:sp>
        <p:nvSpPr>
          <p:cNvPr id="2" name="Title 1">
            <a:extLst>
              <a:ext uri="{FF2B5EF4-FFF2-40B4-BE49-F238E27FC236}">
                <a16:creationId xmlns:a16="http://schemas.microsoft.com/office/drawing/2014/main" id="{39EC15F4-D3E7-8C46-A417-977B1A5B27BA}"/>
              </a:ext>
            </a:extLst>
          </p:cNvPr>
          <p:cNvSpPr>
            <a:spLocks noGrp="1"/>
          </p:cNvSpPr>
          <p:nvPr>
            <p:ph type="title"/>
          </p:nvPr>
        </p:nvSpPr>
        <p:spPr>
          <a:xfrm>
            <a:off x="775855" y="401447"/>
            <a:ext cx="2863748" cy="5709419"/>
          </a:xfrm>
        </p:spPr>
        <p:txBody>
          <a:bodyPr/>
          <a:lstStyle/>
          <a:p>
            <a:pPr algn="l">
              <a:lnSpc>
                <a:spcPct val="100000"/>
              </a:lnSpc>
              <a:spcAft>
                <a:spcPts val="200"/>
              </a:spcAft>
            </a:pPr>
            <a:r>
              <a:rPr lang="en-US" dirty="0">
                <a:ea typeface="Domaine Disp" charset="0"/>
                <a:cs typeface="Domaine Disp" charset="0"/>
              </a:rPr>
              <a:t>Transforming</a:t>
            </a:r>
            <a:br>
              <a:rPr lang="en-US" dirty="0"/>
            </a:br>
            <a:r>
              <a:rPr lang="en-US" sz="2400" b="0" dirty="0"/>
              <a:t>your welcome experience with a personalized and unique smart video</a:t>
            </a:r>
          </a:p>
        </p:txBody>
      </p:sp>
      <p:cxnSp>
        <p:nvCxnSpPr>
          <p:cNvPr id="21" name="Straight Connector 20">
            <a:extLst>
              <a:ext uri="{FF2B5EF4-FFF2-40B4-BE49-F238E27FC236}">
                <a16:creationId xmlns:a16="http://schemas.microsoft.com/office/drawing/2014/main" id="{2DCB5953-8966-0442-9F28-8380EBAF24FC}"/>
              </a:ext>
            </a:extLst>
          </p:cNvPr>
          <p:cNvCxnSpPr>
            <a:cxnSpLocks/>
          </p:cNvCxnSpPr>
          <p:nvPr/>
        </p:nvCxnSpPr>
        <p:spPr>
          <a:xfrm>
            <a:off x="775855" y="4316697"/>
            <a:ext cx="702989"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585B39-D7A2-0445-8268-F8E217EB0E40}"/>
              </a:ext>
            </a:extLst>
          </p:cNvPr>
          <p:cNvCxnSpPr>
            <a:cxnSpLocks/>
          </p:cNvCxnSpPr>
          <p:nvPr/>
        </p:nvCxnSpPr>
        <p:spPr>
          <a:xfrm>
            <a:off x="5482858" y="2798933"/>
            <a:ext cx="1446981" cy="0"/>
          </a:xfrm>
          <a:prstGeom prst="line">
            <a:avLst/>
          </a:prstGeom>
          <a:ln w="12700" cmpd="sng">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1183CF-7B3E-854F-876A-D9A8B85B2619}"/>
              </a:ext>
            </a:extLst>
          </p:cNvPr>
          <p:cNvCxnSpPr>
            <a:cxnSpLocks/>
          </p:cNvCxnSpPr>
          <p:nvPr/>
        </p:nvCxnSpPr>
        <p:spPr>
          <a:xfrm>
            <a:off x="5482858" y="3831866"/>
            <a:ext cx="1446981" cy="0"/>
          </a:xfrm>
          <a:prstGeom prst="line">
            <a:avLst/>
          </a:prstGeom>
          <a:ln w="12700" cmpd="sng">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DEF48A-41BB-6349-AC8E-0DBC301A8BC9}"/>
              </a:ext>
            </a:extLst>
          </p:cNvPr>
          <p:cNvCxnSpPr>
            <a:cxnSpLocks/>
          </p:cNvCxnSpPr>
          <p:nvPr/>
        </p:nvCxnSpPr>
        <p:spPr>
          <a:xfrm>
            <a:off x="5482858" y="4684177"/>
            <a:ext cx="1446981" cy="0"/>
          </a:xfrm>
          <a:prstGeom prst="line">
            <a:avLst/>
          </a:prstGeom>
          <a:ln w="12700" cmpd="sng">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722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Q&amp;A</a:t>
            </a:r>
          </a:p>
        </p:txBody>
      </p:sp>
      <p:sp>
        <p:nvSpPr>
          <p:cNvPr id="4" name="TextBox 3">
            <a:extLst>
              <a:ext uri="{FF2B5EF4-FFF2-40B4-BE49-F238E27FC236}">
                <a16:creationId xmlns:a16="http://schemas.microsoft.com/office/drawing/2014/main" id="{56DFF155-4057-474C-B272-C8064567B46A}"/>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dirty="0">
                <a:solidFill>
                  <a:schemeClr val="bg1"/>
                </a:solidFill>
              </a:rPr>
              <a:t>©2023 Aetna Inc.</a:t>
            </a:r>
          </a:p>
        </p:txBody>
      </p:sp>
      <p:sp>
        <p:nvSpPr>
          <p:cNvPr id="5" name="Content Placeholder 8">
            <a:extLst>
              <a:ext uri="{FF2B5EF4-FFF2-40B4-BE49-F238E27FC236}">
                <a16:creationId xmlns:a16="http://schemas.microsoft.com/office/drawing/2014/main" id="{09468300-C151-4D6F-94F7-CD5A464A6345}"/>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35</a:t>
            </a:fld>
            <a:endParaRPr lang="en-US" sz="1000" b="1" dirty="0">
              <a:solidFill>
                <a:schemeClr val="bg1"/>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654551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12188825" cy="6202017"/>
          </a:xfrm>
        </p:spPr>
        <p:txBody>
          <a:bodyPr anchor="ctr" anchorCtr="0"/>
          <a:lstStyle/>
          <a:p>
            <a:pPr algn="ctr"/>
            <a:r>
              <a:rPr lang="en-US" sz="6000" dirty="0">
                <a:solidFill>
                  <a:srgbClr val="7D3F98"/>
                </a:solidFill>
                <a:latin typeface="CVS Health Sans" panose="020B0504020202020204" pitchFamily="34" charset="0"/>
              </a:rPr>
              <a:t>Thank you!</a:t>
            </a:r>
          </a:p>
        </p:txBody>
      </p:sp>
    </p:spTree>
    <p:extLst>
      <p:ext uri="{BB962C8B-B14F-4D97-AF65-F5344CB8AC3E}">
        <p14:creationId xmlns:p14="http://schemas.microsoft.com/office/powerpoint/2010/main" val="1846466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97D6543-1B0D-9642-A148-8DC7A6539B4C}"/>
              </a:ext>
            </a:extLst>
          </p:cNvPr>
          <p:cNvSpPr txBox="1">
            <a:spLocks/>
          </p:cNvSpPr>
          <p:nvPr/>
        </p:nvSpPr>
        <p:spPr>
          <a:xfrm>
            <a:off x="789696" y="1845345"/>
            <a:ext cx="10609431" cy="4208339"/>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Open Sans Light"/>
                <a:ea typeface="+mj-ea"/>
                <a:cs typeface="Open Sans Light"/>
              </a:defRPr>
            </a:lvl1pPr>
          </a:lstStyle>
          <a:p>
            <a:pPr algn="just">
              <a:lnSpc>
                <a:spcPct val="100000"/>
              </a:lnSpc>
              <a:spcBef>
                <a:spcPts val="0"/>
              </a:spcBef>
              <a:spcAft>
                <a:spcPts val="600"/>
              </a:spcAft>
              <a:tabLst>
                <a:tab pos="914400" algn="l"/>
              </a:tabLst>
            </a:pPr>
            <a:r>
              <a:rPr lang="en-US" sz="1000" dirty="0">
                <a:solidFill>
                  <a:schemeClr val="accent6">
                    <a:lumMod val="50000"/>
                  </a:schemeClr>
                </a:solidFill>
                <a:latin typeface="+mn-lt"/>
                <a:ea typeface="Open Sans" panose="020B0606030504020204" pitchFamily="34" charset="0"/>
                <a:cs typeface="Arial" panose="020B0604020202020204" pitchFamily="34" charset="0"/>
              </a:rPr>
              <a:t>This material is for information only. Providers are independent contractors and are not agents of Aetna. Provider participation may change without notice. Aetna does not provide care or guarantee access to health services. Not all health services are covered. See plan documents for a complete description of benefits, exclusions, limitations and conditions of coverage. Plan features and availability may vary by location and are subject to change.</a:t>
            </a:r>
          </a:p>
          <a:p>
            <a:pPr algn="just">
              <a:lnSpc>
                <a:spcPct val="100000"/>
              </a:lnSpc>
              <a:spcBef>
                <a:spcPts val="0"/>
              </a:spcBef>
              <a:spcAft>
                <a:spcPts val="600"/>
              </a:spcAft>
            </a:pPr>
            <a:r>
              <a:rPr lang="en-US" sz="1000" dirty="0">
                <a:solidFill>
                  <a:schemeClr val="accent6">
                    <a:lumMod val="50000"/>
                  </a:schemeClr>
                </a:solidFill>
                <a:latin typeface="+mn-lt"/>
                <a:ea typeface="Open Sans" panose="020B0606030504020204" pitchFamily="34" charset="0"/>
                <a:cs typeface="Arial" panose="020B0604020202020204" pitchFamily="34" charset="0"/>
              </a:rPr>
              <a:t>Discounts for non-covered dental services may not be available in all states. Providers participating in the Aetna Vision network are contracted through EyeMed Vision Care, LLC. EyeMed and Aetna are independent contractors and not employees or agents of each other. Participating vision providers are credentialed by and subject to the credentialing requirements of EyeMed. Aetna does not provide medical/vision care or treatment and is not responsible for outcomes. Aetna does not guarantee access to vision care services or access to specific vision care providers and provider network composition is subject to change without notice. Vision insurance plans contain exclusions and limitations. Not all vision services are covered. </a:t>
            </a:r>
          </a:p>
          <a:p>
            <a:pPr algn="just">
              <a:lnSpc>
                <a:spcPct val="100000"/>
              </a:lnSpc>
              <a:spcBef>
                <a:spcPts val="0"/>
              </a:spcBef>
              <a:spcAft>
                <a:spcPts val="600"/>
              </a:spcAft>
            </a:pPr>
            <a:r>
              <a:rPr lang="en-US" sz="1000" dirty="0">
                <a:solidFill>
                  <a:schemeClr val="accent6">
                    <a:lumMod val="50000"/>
                  </a:schemeClr>
                </a:solidFill>
                <a:latin typeface="+mn-lt"/>
                <a:ea typeface="Open Sans" panose="020B0606030504020204" pitchFamily="34" charset="0"/>
                <a:cs typeface="Arial" panose="020B0604020202020204" pitchFamily="34" charset="0"/>
              </a:rPr>
              <a:t>Health information programs provide general health information and are not a substitute for diagnosis or treatment by a physician or other health care professional. Health benefits and health insurance plans contain exclusions and limitations.</a:t>
            </a:r>
          </a:p>
          <a:p>
            <a:pPr algn="just">
              <a:lnSpc>
                <a:spcPct val="100000"/>
              </a:lnSpc>
              <a:spcBef>
                <a:spcPts val="0"/>
              </a:spcBef>
              <a:spcAft>
                <a:spcPts val="600"/>
              </a:spcAft>
            </a:pPr>
            <a:r>
              <a:rPr lang="en-US" sz="1000" dirty="0">
                <a:solidFill>
                  <a:schemeClr val="accent6">
                    <a:lumMod val="50000"/>
                  </a:schemeClr>
                </a:solidFill>
                <a:latin typeface="+mn-lt"/>
                <a:ea typeface="Open Sans" panose="020B0606030504020204" pitchFamily="34" charset="0"/>
                <a:cs typeface="Arial" panose="020B0604020202020204" pitchFamily="34" charset="0"/>
              </a:rPr>
              <a:t>Aetna, CVS Pharmacy</a:t>
            </a:r>
            <a:r>
              <a:rPr lang="en-US" sz="1000" baseline="30000" dirty="0">
                <a:solidFill>
                  <a:schemeClr val="accent6">
                    <a:lumMod val="50000"/>
                  </a:schemeClr>
                </a:solidFill>
                <a:latin typeface="+mn-lt"/>
                <a:ea typeface="Open Sans" panose="020B0606030504020204" pitchFamily="34" charset="0"/>
                <a:cs typeface="Arial" panose="020B0604020202020204" pitchFamily="34" charset="0"/>
              </a:rPr>
              <a:t>®</a:t>
            </a:r>
            <a:r>
              <a:rPr lang="en-US" sz="1000" dirty="0">
                <a:solidFill>
                  <a:schemeClr val="accent6">
                    <a:lumMod val="50000"/>
                  </a:schemeClr>
                </a:solidFill>
                <a:latin typeface="+mn-lt"/>
                <a:ea typeface="Open Sans" panose="020B0606030504020204" pitchFamily="34" charset="0"/>
                <a:cs typeface="Arial" panose="020B0604020202020204" pitchFamily="34" charset="0"/>
              </a:rPr>
              <a:t> and MinuteClinic, LLC (which either operates or provides certain management support services to MinuteClinic-branded walk-in clinics) are part of the CVS Health family of companies.</a:t>
            </a:r>
          </a:p>
          <a:p>
            <a:pPr algn="just">
              <a:lnSpc>
                <a:spcPct val="100000"/>
              </a:lnSpc>
              <a:spcBef>
                <a:spcPts val="0"/>
              </a:spcBef>
              <a:spcAft>
                <a:spcPts val="600"/>
              </a:spcAft>
            </a:pPr>
            <a:r>
              <a:rPr lang="en-US" sz="1000" spc="-10" dirty="0">
                <a:solidFill>
                  <a:schemeClr val="accent6">
                    <a:lumMod val="50000"/>
                  </a:schemeClr>
                </a:solidFill>
                <a:latin typeface="+mn-lt"/>
              </a:rPr>
              <a:t>©2022 Teladoc, Inc. All rights reserved. Teladoc</a:t>
            </a:r>
            <a:r>
              <a:rPr lang="en-US" sz="1000" spc="-10" baseline="30000" dirty="0">
                <a:solidFill>
                  <a:schemeClr val="accent6">
                    <a:lumMod val="50000"/>
                  </a:schemeClr>
                </a:solidFill>
                <a:latin typeface="+mn-lt"/>
              </a:rPr>
              <a:t>®</a:t>
            </a:r>
            <a:r>
              <a:rPr lang="en-US" sz="1000" spc="-10" dirty="0">
                <a:solidFill>
                  <a:schemeClr val="accent6">
                    <a:lumMod val="50000"/>
                  </a:schemeClr>
                </a:solidFill>
                <a:latin typeface="+mn-lt"/>
              </a:rPr>
              <a:t> is not available to all members. Teladoc and Teladoc physicians are independent contractors and are not agents of Aetna. Visit </a:t>
            </a:r>
            <a:r>
              <a:rPr lang="en-US" sz="1000" b="1" spc="-10" dirty="0">
                <a:solidFill>
                  <a:schemeClr val="accent6">
                    <a:lumMod val="50000"/>
                  </a:schemeClr>
                </a:solidFill>
                <a:latin typeface="+mn-lt"/>
              </a:rPr>
              <a:t>Teladoc.com/Aetna </a:t>
            </a:r>
            <a:r>
              <a:rPr lang="en-US" sz="1000" spc="-10" dirty="0">
                <a:solidFill>
                  <a:schemeClr val="accent6">
                    <a:lumMod val="50000"/>
                  </a:schemeClr>
                </a:solidFill>
                <a:latin typeface="+mn-lt"/>
              </a:rPr>
              <a:t>for a complete description of the limitations of Teladoc services. Teladoc, Teladoc Health and the Teladoc Health logo are registered trademarks of Teladoc Health, Inc. </a:t>
            </a:r>
            <a:endParaRPr lang="en-US" sz="1000" spc="-10" dirty="0">
              <a:solidFill>
                <a:schemeClr val="accent6">
                  <a:lumMod val="50000"/>
                </a:schemeClr>
              </a:solidFill>
              <a:latin typeface="+mn-lt"/>
              <a:ea typeface="Open Sans" panose="020B0606030504020204" pitchFamily="34" charset="0"/>
              <a:cs typeface="Arial" panose="020B0604020202020204" pitchFamily="34" charset="0"/>
            </a:endParaRPr>
          </a:p>
          <a:p>
            <a:pPr algn="just">
              <a:lnSpc>
                <a:spcPct val="100000"/>
              </a:lnSpc>
              <a:spcBef>
                <a:spcPts val="0"/>
              </a:spcBef>
              <a:spcAft>
                <a:spcPts val="600"/>
              </a:spcAft>
            </a:pPr>
            <a:r>
              <a:rPr lang="en-US" sz="1000" dirty="0">
                <a:solidFill>
                  <a:schemeClr val="accent6">
                    <a:lumMod val="50000"/>
                  </a:schemeClr>
                </a:solidFill>
                <a:latin typeface="+mn-lt"/>
                <a:ea typeface="Open Sans" panose="020B0606030504020204" pitchFamily="34" charset="0"/>
                <a:cs typeface="Arial" panose="020B0604020202020204" pitchFamily="34" charset="0"/>
              </a:rPr>
              <a:t>Information is believed to be accurate as of the production date; however, it is subject to change. </a:t>
            </a:r>
          </a:p>
          <a:p>
            <a:pPr algn="just">
              <a:lnSpc>
                <a:spcPct val="100000"/>
              </a:lnSpc>
              <a:spcBef>
                <a:spcPts val="0"/>
              </a:spcBef>
              <a:spcAft>
                <a:spcPts val="600"/>
              </a:spcAft>
            </a:pPr>
            <a:r>
              <a:rPr lang="en-US" sz="1000" dirty="0">
                <a:solidFill>
                  <a:schemeClr val="accent6">
                    <a:lumMod val="50000"/>
                  </a:schemeClr>
                </a:solidFill>
                <a:latin typeface="+mn-lt"/>
                <a:ea typeface="Open Sans" panose="020B0606030504020204" pitchFamily="34" charset="0"/>
                <a:cs typeface="Arial" panose="020B0604020202020204" pitchFamily="34" charset="0"/>
              </a:rPr>
              <a:t>For more information about Aetna plans, refer to </a:t>
            </a:r>
            <a:r>
              <a:rPr lang="en-US" sz="1000" b="1" dirty="0">
                <a:solidFill>
                  <a:schemeClr val="accent6">
                    <a:lumMod val="50000"/>
                  </a:schemeClr>
                </a:solidFill>
                <a:latin typeface="+mn-lt"/>
                <a:ea typeface="Open Sans" charset="0"/>
                <a:cs typeface="Arial" panose="020B0604020202020204" pitchFamily="34" charset="0"/>
              </a:rPr>
              <a:t>Aetna.com</a:t>
            </a:r>
            <a:r>
              <a:rPr lang="en-US" sz="1000" dirty="0">
                <a:solidFill>
                  <a:schemeClr val="accent6">
                    <a:lumMod val="50000"/>
                  </a:schemeClr>
                </a:solidFill>
                <a:latin typeface="+mn-lt"/>
                <a:ea typeface="Open Sans" panose="020B0606030504020204" pitchFamily="34" charset="0"/>
                <a:cs typeface="Arial" panose="020B0604020202020204" pitchFamily="34" charset="0"/>
              </a:rPr>
              <a:t>.</a:t>
            </a:r>
          </a:p>
          <a:p>
            <a:pPr algn="just">
              <a:lnSpc>
                <a:spcPct val="100000"/>
              </a:lnSpc>
              <a:spcBef>
                <a:spcPts val="0"/>
              </a:spcBef>
              <a:spcAft>
                <a:spcPts val="600"/>
              </a:spcAft>
            </a:pPr>
            <a:r>
              <a:rPr lang="en-US" sz="1000" b="1" dirty="0">
                <a:solidFill>
                  <a:schemeClr val="accent6">
                    <a:lumMod val="50000"/>
                  </a:schemeClr>
                </a:solidFill>
                <a:latin typeface="+mn-lt"/>
                <a:ea typeface="Open Sans" charset="0"/>
                <a:cs typeface="Arial" panose="020B0604020202020204" pitchFamily="34" charset="0"/>
              </a:rPr>
              <a:t>Policy forms issued in Idaho by Aetna Health of Utah Inc. include: </a:t>
            </a:r>
            <a:r>
              <a:rPr lang="en-US" sz="1000" dirty="0">
                <a:solidFill>
                  <a:schemeClr val="accent6">
                    <a:lumMod val="50000"/>
                  </a:schemeClr>
                </a:solidFill>
                <a:latin typeface="+mn-lt"/>
                <a:ea typeface="Open Sans" panose="020B0606030504020204" pitchFamily="34" charset="0"/>
                <a:cs typeface="Arial" panose="020B0604020202020204" pitchFamily="34" charset="0"/>
              </a:rPr>
              <a:t>HI ID GrpAg 05, HI SG HGrpAg 03.</a:t>
            </a:r>
          </a:p>
          <a:p>
            <a:pPr algn="just">
              <a:lnSpc>
                <a:spcPct val="100000"/>
              </a:lnSpc>
              <a:spcBef>
                <a:spcPts val="0"/>
              </a:spcBef>
              <a:spcAft>
                <a:spcPts val="600"/>
              </a:spcAft>
            </a:pPr>
            <a:r>
              <a:rPr lang="en-US" sz="1000" b="1" dirty="0">
                <a:solidFill>
                  <a:schemeClr val="accent6">
                    <a:lumMod val="50000"/>
                  </a:schemeClr>
                </a:solidFill>
                <a:latin typeface="+mn-lt"/>
                <a:ea typeface="Open Sans" charset="0"/>
                <a:cs typeface="Arial" panose="020B0604020202020204" pitchFamily="34" charset="0"/>
              </a:rPr>
              <a:t>Policy forms issued in Idaho by Aetna Life Insurance Company include: </a:t>
            </a:r>
            <a:r>
              <a:rPr lang="en-US" sz="1000" dirty="0">
                <a:solidFill>
                  <a:schemeClr val="accent6">
                    <a:lumMod val="50000"/>
                  </a:schemeClr>
                </a:solidFill>
                <a:latin typeface="+mn-lt"/>
                <a:ea typeface="Open Sans" charset="0"/>
                <a:cs typeface="Arial" panose="020B0604020202020204" pitchFamily="34" charset="0"/>
              </a:rPr>
              <a:t>GR-29/GR-29N, AL HGrpPol 05, AL HGrpPol-Vision 01.</a:t>
            </a:r>
          </a:p>
          <a:p>
            <a:pPr algn="just">
              <a:lnSpc>
                <a:spcPct val="100000"/>
              </a:lnSpc>
              <a:spcBef>
                <a:spcPts val="0"/>
              </a:spcBef>
              <a:spcAft>
                <a:spcPts val="600"/>
              </a:spcAft>
            </a:pPr>
            <a:r>
              <a:rPr lang="en-US" sz="1000" b="1" dirty="0">
                <a:solidFill>
                  <a:schemeClr val="accent6">
                    <a:lumMod val="50000"/>
                  </a:schemeClr>
                </a:solidFill>
                <a:latin typeface="+mn-lt"/>
                <a:ea typeface="Open Sans" charset="0"/>
                <a:cs typeface="Arial" panose="020B0604020202020204" pitchFamily="34" charset="0"/>
              </a:rPr>
              <a:t>Policy forms issued in Oklahoma include: </a:t>
            </a:r>
            <a:r>
              <a:rPr lang="en-US" sz="1000" dirty="0">
                <a:solidFill>
                  <a:schemeClr val="accent6">
                    <a:lumMod val="50000"/>
                  </a:schemeClr>
                </a:solidFill>
                <a:latin typeface="+mn-lt"/>
                <a:ea typeface="Open Sans" charset="0"/>
                <a:cs typeface="Arial" panose="020B0604020202020204" pitchFamily="34" charset="0"/>
              </a:rPr>
              <a:t>AL COC00010, HC COC00010, AL-HCOC-Dental PPO 04, AL HCOC-Dental CD04,AL HCOC Vision AVP01.</a:t>
            </a:r>
          </a:p>
          <a:p>
            <a:pPr algn="just">
              <a:lnSpc>
                <a:spcPct val="100000"/>
              </a:lnSpc>
              <a:spcBef>
                <a:spcPts val="0"/>
              </a:spcBef>
              <a:spcAft>
                <a:spcPts val="600"/>
              </a:spcAft>
            </a:pPr>
            <a:r>
              <a:rPr lang="en-US" sz="1000" b="1" dirty="0">
                <a:solidFill>
                  <a:schemeClr val="accent6">
                    <a:lumMod val="50000"/>
                  </a:schemeClr>
                </a:solidFill>
                <a:latin typeface="+mn-lt"/>
                <a:ea typeface="Open Sans" charset="0"/>
                <a:cs typeface="Arial" panose="020B0604020202020204" pitchFamily="34" charset="0"/>
              </a:rPr>
              <a:t>Policy forms issued in Missouri include: </a:t>
            </a:r>
            <a:r>
              <a:rPr lang="en-US" sz="1000" dirty="0">
                <a:solidFill>
                  <a:schemeClr val="accent6">
                    <a:lumMod val="50000"/>
                  </a:schemeClr>
                </a:solidFill>
                <a:latin typeface="+mn-lt"/>
                <a:ea typeface="Open Sans" charset="0"/>
                <a:cs typeface="Arial" panose="020B0604020202020204" pitchFamily="34" charset="0"/>
              </a:rPr>
              <a:t>AL HGrpPol 01R5, HI HGrpAg 05, HO HgrpPol 04, AL HGrpPol-Vision 01, AL HGrpPol-Dental 01, DM HGrpAG-Dental 02</a:t>
            </a:r>
            <a:r>
              <a:rPr lang="en-US" sz="1000" b="1" dirty="0">
                <a:solidFill>
                  <a:schemeClr val="accent6">
                    <a:lumMod val="50000"/>
                  </a:schemeClr>
                </a:solidFill>
                <a:latin typeface="+mn-lt"/>
                <a:ea typeface="Open Sans" charset="0"/>
                <a:cs typeface="Arial" panose="020B0604020202020204" pitchFamily="34" charset="0"/>
              </a:rPr>
              <a:t>.</a:t>
            </a:r>
            <a:endParaRPr lang="en-US" sz="1000" dirty="0">
              <a:solidFill>
                <a:schemeClr val="accent6">
                  <a:lumMod val="50000"/>
                </a:schemeClr>
              </a:solidFill>
              <a:latin typeface="+mn-lt"/>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3EAAC13-71B3-CC4B-B716-A442A2DB28E9}"/>
              </a:ext>
            </a:extLst>
          </p:cNvPr>
          <p:cNvSpPr txBox="1"/>
          <p:nvPr/>
        </p:nvSpPr>
        <p:spPr>
          <a:xfrm>
            <a:off x="856664" y="6584363"/>
            <a:ext cx="8046720"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6">
                    <a:lumMod val="50000"/>
                  </a:schemeClr>
                </a:solidFill>
                <a:effectLst/>
                <a:uLnTx/>
                <a:uFillTx/>
                <a:latin typeface="CVS Health Sans" panose="020B0504020202020204" pitchFamily="34" charset="0"/>
              </a:rPr>
              <a:t>XXXXXXXXXX  (X/22)</a:t>
            </a:r>
          </a:p>
        </p:txBody>
      </p:sp>
    </p:spTree>
    <p:extLst>
      <p:ext uri="{BB962C8B-B14F-4D97-AF65-F5344CB8AC3E}">
        <p14:creationId xmlns:p14="http://schemas.microsoft.com/office/powerpoint/2010/main" val="265894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1A20B8-0C5A-F74B-9964-AC9187739A23}"/>
              </a:ext>
            </a:extLst>
          </p:cNvPr>
          <p:cNvSpPr txBox="1"/>
          <p:nvPr/>
        </p:nvSpPr>
        <p:spPr>
          <a:xfrm>
            <a:off x="388664" y="6310091"/>
            <a:ext cx="8046720" cy="246221"/>
          </a:xfrm>
          <a:prstGeom prst="rect">
            <a:avLst/>
          </a:prstGeom>
          <a:noFill/>
        </p:spPr>
        <p:txBody>
          <a:bodyPr wrap="square" lIns="0" tIns="0" rIns="0" bIns="0" rtlCol="0" anchor="b">
            <a:spAutoFit/>
          </a:bodyPr>
          <a:lstStyle/>
          <a:p>
            <a:r>
              <a:rPr lang="en-US" sz="800" dirty="0">
                <a:solidFill>
                  <a:schemeClr val="accent5"/>
                </a:solidFill>
              </a:rPr>
              <a:t>©2023 Aetna Inc.</a:t>
            </a:r>
          </a:p>
          <a:p>
            <a:r>
              <a:rPr lang="en-US" sz="800" dirty="0">
                <a:solidFill>
                  <a:schemeClr val="accent5"/>
                </a:solidFill>
                <a:latin typeface="CVS Health Sans" panose="020B0504020202020204" pitchFamily="34" charset="0"/>
              </a:rPr>
              <a:t>XXXXXXXXXX  (X/223</a:t>
            </a:r>
            <a:endParaRPr lang="en-US" sz="800" dirty="0">
              <a:solidFill>
                <a:schemeClr val="accent5"/>
              </a:solidFill>
            </a:endParaRPr>
          </a:p>
        </p:txBody>
      </p:sp>
    </p:spTree>
    <p:extLst>
      <p:ext uri="{BB962C8B-B14F-4D97-AF65-F5344CB8AC3E}">
        <p14:creationId xmlns:p14="http://schemas.microsoft.com/office/powerpoint/2010/main" val="4092132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0D3C8F-A79C-0990-8845-102D6B193948}"/>
              </a:ext>
            </a:extLst>
          </p:cNvPr>
          <p:cNvPicPr>
            <a:picLocks noChangeAspect="1"/>
          </p:cNvPicPr>
          <p:nvPr/>
        </p:nvPicPr>
        <p:blipFill>
          <a:blip r:embed="rId2"/>
          <a:stretch>
            <a:fillRect/>
          </a:stretch>
        </p:blipFill>
        <p:spPr>
          <a:xfrm>
            <a:off x="2105637" y="0"/>
            <a:ext cx="7751427" cy="6858000"/>
          </a:xfrm>
          <a:prstGeom prst="rect">
            <a:avLst/>
          </a:prstGeom>
        </p:spPr>
      </p:pic>
    </p:spTree>
    <p:extLst>
      <p:ext uri="{BB962C8B-B14F-4D97-AF65-F5344CB8AC3E}">
        <p14:creationId xmlns:p14="http://schemas.microsoft.com/office/powerpoint/2010/main" val="3419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573BF-6BE4-59C0-6AE5-EF1FB50FFD9B}"/>
              </a:ext>
            </a:extLst>
          </p:cNvPr>
          <p:cNvPicPr>
            <a:picLocks noChangeAspect="1"/>
          </p:cNvPicPr>
          <p:nvPr/>
        </p:nvPicPr>
        <p:blipFill>
          <a:blip r:embed="rId2"/>
          <a:stretch>
            <a:fillRect/>
          </a:stretch>
        </p:blipFill>
        <p:spPr>
          <a:xfrm>
            <a:off x="1736521" y="104311"/>
            <a:ext cx="8632271" cy="6649378"/>
          </a:xfrm>
          <a:prstGeom prst="rect">
            <a:avLst/>
          </a:prstGeom>
        </p:spPr>
      </p:pic>
    </p:spTree>
    <p:extLst>
      <p:ext uri="{BB962C8B-B14F-4D97-AF65-F5344CB8AC3E}">
        <p14:creationId xmlns:p14="http://schemas.microsoft.com/office/powerpoint/2010/main" val="145762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A07-4099-EA9A-4B3E-BB6B8D51CD10}"/>
              </a:ext>
            </a:extLst>
          </p:cNvPr>
          <p:cNvSpPr>
            <a:spLocks noGrp="1"/>
          </p:cNvSpPr>
          <p:nvPr>
            <p:ph type="title"/>
          </p:nvPr>
        </p:nvSpPr>
        <p:spPr/>
        <p:txBody>
          <a:bodyPr/>
          <a:lstStyle/>
          <a:p>
            <a:r>
              <a:rPr lang="en-US" dirty="0"/>
              <a:t>Provider Search</a:t>
            </a:r>
          </a:p>
        </p:txBody>
      </p:sp>
      <p:sp>
        <p:nvSpPr>
          <p:cNvPr id="7" name="TextBox 6">
            <a:extLst>
              <a:ext uri="{FF2B5EF4-FFF2-40B4-BE49-F238E27FC236}">
                <a16:creationId xmlns:a16="http://schemas.microsoft.com/office/drawing/2014/main" id="{BDD20590-F22A-4B28-6B54-C32A60745E67}"/>
              </a:ext>
            </a:extLst>
          </p:cNvPr>
          <p:cNvSpPr txBox="1"/>
          <p:nvPr/>
        </p:nvSpPr>
        <p:spPr>
          <a:xfrm>
            <a:off x="1174459" y="1459684"/>
            <a:ext cx="9437614" cy="2631490"/>
          </a:xfrm>
          <a:prstGeom prst="rect">
            <a:avLst/>
          </a:prstGeom>
          <a:noFill/>
        </p:spPr>
        <p:txBody>
          <a:bodyPr wrap="square" rtlCol="0">
            <a:spAutoFit/>
          </a:bodyPr>
          <a:lstStyle/>
          <a:p>
            <a:pPr algn="l"/>
            <a:r>
              <a:rPr lang="en-US" sz="1500" dirty="0">
                <a:solidFill>
                  <a:schemeClr val="tx2"/>
                </a:solidFill>
              </a:rPr>
              <a:t>Log onto your secure Aetna member portal, or</a:t>
            </a:r>
          </a:p>
          <a:p>
            <a:pPr algn="l"/>
            <a:endParaRPr lang="en-US" dirty="0"/>
          </a:p>
          <a:p>
            <a:pPr algn="l"/>
            <a:r>
              <a:rPr lang="en-US" sz="1500" dirty="0">
                <a:solidFill>
                  <a:schemeClr val="tx2"/>
                </a:solidFill>
              </a:rPr>
              <a:t>Log on as a guest</a:t>
            </a:r>
            <a:r>
              <a:rPr lang="en-US" dirty="0"/>
              <a:t>:</a:t>
            </a:r>
          </a:p>
          <a:p>
            <a:pPr algn="l"/>
            <a:r>
              <a:rPr lang="en-US" sz="1500" dirty="0">
                <a:solidFill>
                  <a:schemeClr val="tx2"/>
                </a:solidFill>
                <a:hlinkClick r:id="rId2"/>
              </a:rPr>
              <a:t>www.aetna.com</a:t>
            </a:r>
            <a:endParaRPr lang="en-US" sz="1500" dirty="0">
              <a:solidFill>
                <a:schemeClr val="tx2"/>
              </a:solidFill>
            </a:endParaRPr>
          </a:p>
          <a:p>
            <a:pPr algn="l"/>
            <a:endParaRPr lang="en-US" dirty="0"/>
          </a:p>
          <a:p>
            <a:pPr algn="l"/>
            <a:r>
              <a:rPr lang="en-US" dirty="0"/>
              <a:t>Click Find a doctor at the top: </a:t>
            </a:r>
          </a:p>
          <a:p>
            <a:pPr algn="l"/>
            <a:endParaRPr lang="en-US" dirty="0"/>
          </a:p>
          <a:p>
            <a:pPr algn="l"/>
            <a:r>
              <a:rPr lang="en-US" dirty="0"/>
              <a:t>Scroll down and to the right click on Plan from an employer:  </a:t>
            </a:r>
          </a:p>
          <a:p>
            <a:pPr algn="l"/>
            <a:endParaRPr lang="en-US" sz="1500" dirty="0">
              <a:solidFill>
                <a:schemeClr val="tx2"/>
              </a:solidFill>
            </a:endParaRPr>
          </a:p>
          <a:p>
            <a:pPr algn="l"/>
            <a:r>
              <a:rPr lang="en-US" sz="1500" dirty="0">
                <a:solidFill>
                  <a:schemeClr val="tx2"/>
                </a:solidFill>
              </a:rPr>
              <a:t>Enter zip code at continue as a guest and click search:  </a:t>
            </a:r>
          </a:p>
          <a:p>
            <a:pPr algn="l"/>
            <a:endParaRPr lang="en-US" sz="1500" dirty="0">
              <a:solidFill>
                <a:schemeClr val="tx2"/>
              </a:solidFill>
            </a:endParaRPr>
          </a:p>
        </p:txBody>
      </p:sp>
      <p:pic>
        <p:nvPicPr>
          <p:cNvPr id="11" name="Picture 10">
            <a:extLst>
              <a:ext uri="{FF2B5EF4-FFF2-40B4-BE49-F238E27FC236}">
                <a16:creationId xmlns:a16="http://schemas.microsoft.com/office/drawing/2014/main" id="{3BA5213C-9BF5-08E3-AC36-282F6AED3C7A}"/>
              </a:ext>
            </a:extLst>
          </p:cNvPr>
          <p:cNvPicPr>
            <a:picLocks noChangeAspect="1"/>
          </p:cNvPicPr>
          <p:nvPr/>
        </p:nvPicPr>
        <p:blipFill>
          <a:blip r:embed="rId3"/>
          <a:stretch>
            <a:fillRect/>
          </a:stretch>
        </p:blipFill>
        <p:spPr>
          <a:xfrm>
            <a:off x="3927669" y="2580183"/>
            <a:ext cx="1397072" cy="448244"/>
          </a:xfrm>
          <a:prstGeom prst="rect">
            <a:avLst/>
          </a:prstGeom>
        </p:spPr>
      </p:pic>
      <p:pic>
        <p:nvPicPr>
          <p:cNvPr id="15" name="Picture 14">
            <a:extLst>
              <a:ext uri="{FF2B5EF4-FFF2-40B4-BE49-F238E27FC236}">
                <a16:creationId xmlns:a16="http://schemas.microsoft.com/office/drawing/2014/main" id="{13D23B36-6E22-7D9E-AA6E-34BDFED6667E}"/>
              </a:ext>
            </a:extLst>
          </p:cNvPr>
          <p:cNvPicPr>
            <a:picLocks noChangeAspect="1"/>
          </p:cNvPicPr>
          <p:nvPr/>
        </p:nvPicPr>
        <p:blipFill>
          <a:blip r:embed="rId4"/>
          <a:stretch>
            <a:fillRect/>
          </a:stretch>
        </p:blipFill>
        <p:spPr>
          <a:xfrm>
            <a:off x="6463247" y="2915034"/>
            <a:ext cx="2261303" cy="616731"/>
          </a:xfrm>
          <a:prstGeom prst="rect">
            <a:avLst/>
          </a:prstGeom>
        </p:spPr>
      </p:pic>
      <p:pic>
        <p:nvPicPr>
          <p:cNvPr id="17" name="Picture 16">
            <a:extLst>
              <a:ext uri="{FF2B5EF4-FFF2-40B4-BE49-F238E27FC236}">
                <a16:creationId xmlns:a16="http://schemas.microsoft.com/office/drawing/2014/main" id="{C62EE11F-7783-8612-6763-A7BB20A98B16}"/>
              </a:ext>
            </a:extLst>
          </p:cNvPr>
          <p:cNvPicPr>
            <a:picLocks noChangeAspect="1"/>
          </p:cNvPicPr>
          <p:nvPr/>
        </p:nvPicPr>
        <p:blipFill>
          <a:blip r:embed="rId5"/>
          <a:stretch>
            <a:fillRect/>
          </a:stretch>
        </p:blipFill>
        <p:spPr>
          <a:xfrm>
            <a:off x="1283515" y="3934437"/>
            <a:ext cx="6113101" cy="2323750"/>
          </a:xfrm>
          <a:prstGeom prst="rect">
            <a:avLst/>
          </a:prstGeom>
        </p:spPr>
      </p:pic>
    </p:spTree>
    <p:extLst>
      <p:ext uri="{BB962C8B-B14F-4D97-AF65-F5344CB8AC3E}">
        <p14:creationId xmlns:p14="http://schemas.microsoft.com/office/powerpoint/2010/main" val="42651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E33A-49DD-B86E-A505-787FC30819CF}"/>
              </a:ext>
            </a:extLst>
          </p:cNvPr>
          <p:cNvSpPr>
            <a:spLocks noGrp="1"/>
          </p:cNvSpPr>
          <p:nvPr>
            <p:ph type="title"/>
          </p:nvPr>
        </p:nvSpPr>
        <p:spPr/>
        <p:txBody>
          <a:bodyPr/>
          <a:lstStyle/>
          <a:p>
            <a:r>
              <a:rPr lang="en-US" dirty="0"/>
              <a:t>Provider Search</a:t>
            </a:r>
          </a:p>
        </p:txBody>
      </p:sp>
      <p:sp>
        <p:nvSpPr>
          <p:cNvPr id="3" name="TextBox 2">
            <a:extLst>
              <a:ext uri="{FF2B5EF4-FFF2-40B4-BE49-F238E27FC236}">
                <a16:creationId xmlns:a16="http://schemas.microsoft.com/office/drawing/2014/main" id="{A455A1FD-0117-531F-0133-B08D603DF7B4}"/>
              </a:ext>
            </a:extLst>
          </p:cNvPr>
          <p:cNvSpPr txBox="1"/>
          <p:nvPr/>
        </p:nvSpPr>
        <p:spPr>
          <a:xfrm>
            <a:off x="883209" y="1149272"/>
            <a:ext cx="10661893" cy="1015663"/>
          </a:xfrm>
          <a:prstGeom prst="rect">
            <a:avLst/>
          </a:prstGeom>
          <a:noFill/>
        </p:spPr>
        <p:txBody>
          <a:bodyPr wrap="none" rtlCol="0">
            <a:spAutoFit/>
          </a:bodyPr>
          <a:lstStyle/>
          <a:p>
            <a:pPr algn="l"/>
            <a:r>
              <a:rPr lang="en-US" sz="1500" dirty="0">
                <a:solidFill>
                  <a:schemeClr val="tx2"/>
                </a:solidFill>
              </a:rPr>
              <a:t>Select a Plan:  </a:t>
            </a:r>
          </a:p>
          <a:p>
            <a:pPr algn="l"/>
            <a:endParaRPr lang="en-US" dirty="0"/>
          </a:p>
          <a:p>
            <a:pPr algn="l"/>
            <a:r>
              <a:rPr lang="en-US" sz="1500" dirty="0">
                <a:solidFill>
                  <a:schemeClr val="tx2"/>
                </a:solidFill>
              </a:rPr>
              <a:t>Non-HPN Plans:  Scroll down to Aetna Open Access Plans and click on Aetna Choice POSII (Open Access) and continue</a:t>
            </a:r>
          </a:p>
          <a:p>
            <a:pPr algn="l"/>
            <a:endParaRPr lang="en-US" sz="1500" dirty="0">
              <a:solidFill>
                <a:schemeClr val="tx2"/>
              </a:solidFill>
            </a:endParaRPr>
          </a:p>
        </p:txBody>
      </p:sp>
      <p:pic>
        <p:nvPicPr>
          <p:cNvPr id="5" name="Picture 4">
            <a:extLst>
              <a:ext uri="{FF2B5EF4-FFF2-40B4-BE49-F238E27FC236}">
                <a16:creationId xmlns:a16="http://schemas.microsoft.com/office/drawing/2014/main" id="{51509918-BFC5-5E08-414E-8DE4131A8AE1}"/>
              </a:ext>
            </a:extLst>
          </p:cNvPr>
          <p:cNvPicPr>
            <a:picLocks noChangeAspect="1"/>
          </p:cNvPicPr>
          <p:nvPr/>
        </p:nvPicPr>
        <p:blipFill>
          <a:blip r:embed="rId2"/>
          <a:stretch>
            <a:fillRect/>
          </a:stretch>
        </p:blipFill>
        <p:spPr>
          <a:xfrm>
            <a:off x="1002847" y="1964847"/>
            <a:ext cx="5672437" cy="1015663"/>
          </a:xfrm>
          <a:prstGeom prst="rect">
            <a:avLst/>
          </a:prstGeom>
        </p:spPr>
      </p:pic>
      <p:sp>
        <p:nvSpPr>
          <p:cNvPr id="6" name="TextBox 5">
            <a:extLst>
              <a:ext uri="{FF2B5EF4-FFF2-40B4-BE49-F238E27FC236}">
                <a16:creationId xmlns:a16="http://schemas.microsoft.com/office/drawing/2014/main" id="{AE207809-AFAA-D409-8EA4-D0C12DD6BCF9}"/>
              </a:ext>
            </a:extLst>
          </p:cNvPr>
          <p:cNvSpPr txBox="1"/>
          <p:nvPr/>
        </p:nvSpPr>
        <p:spPr>
          <a:xfrm>
            <a:off x="883209" y="3089604"/>
            <a:ext cx="10166245" cy="1015663"/>
          </a:xfrm>
          <a:prstGeom prst="rect">
            <a:avLst/>
          </a:prstGeom>
          <a:noFill/>
        </p:spPr>
        <p:txBody>
          <a:bodyPr wrap="none" rtlCol="0">
            <a:spAutoFit/>
          </a:bodyPr>
          <a:lstStyle/>
          <a:p>
            <a:pPr algn="l"/>
            <a:r>
              <a:rPr lang="en-US" sz="1500" dirty="0">
                <a:solidFill>
                  <a:schemeClr val="tx2"/>
                </a:solidFill>
              </a:rPr>
              <a:t>HPN Plans:  Scroll down to Aetna Premium Care Network (APCN) – Choice POS II/Open Access Managed Choice</a:t>
            </a:r>
          </a:p>
          <a:p>
            <a:pPr algn="l"/>
            <a:r>
              <a:rPr lang="en-US" sz="1500" dirty="0">
                <a:solidFill>
                  <a:schemeClr val="tx2"/>
                </a:solidFill>
              </a:rPr>
              <a:t>and select 2024 or 2025 providers and continue</a:t>
            </a:r>
          </a:p>
          <a:p>
            <a:pPr algn="l"/>
            <a:endParaRPr lang="en-US" sz="1500" dirty="0">
              <a:solidFill>
                <a:schemeClr val="tx2"/>
              </a:solidFill>
            </a:endParaRPr>
          </a:p>
          <a:p>
            <a:pPr algn="l"/>
            <a:r>
              <a:rPr lang="en-US" sz="1500" dirty="0">
                <a:solidFill>
                  <a:schemeClr val="tx2"/>
                </a:solidFill>
              </a:rPr>
              <a:t> </a:t>
            </a:r>
          </a:p>
        </p:txBody>
      </p:sp>
      <p:pic>
        <p:nvPicPr>
          <p:cNvPr id="8" name="Picture 7">
            <a:extLst>
              <a:ext uri="{FF2B5EF4-FFF2-40B4-BE49-F238E27FC236}">
                <a16:creationId xmlns:a16="http://schemas.microsoft.com/office/drawing/2014/main" id="{FFC8CB15-0D03-92E8-6DE8-D0EC9AA7E6DF}"/>
              </a:ext>
            </a:extLst>
          </p:cNvPr>
          <p:cNvPicPr>
            <a:picLocks noChangeAspect="1"/>
          </p:cNvPicPr>
          <p:nvPr/>
        </p:nvPicPr>
        <p:blipFill>
          <a:blip r:embed="rId3"/>
          <a:stretch>
            <a:fillRect/>
          </a:stretch>
        </p:blipFill>
        <p:spPr>
          <a:xfrm>
            <a:off x="1002847" y="3673611"/>
            <a:ext cx="4864350" cy="463574"/>
          </a:xfrm>
          <a:prstGeom prst="rect">
            <a:avLst/>
          </a:prstGeom>
        </p:spPr>
      </p:pic>
      <p:pic>
        <p:nvPicPr>
          <p:cNvPr id="10" name="Picture 9">
            <a:extLst>
              <a:ext uri="{FF2B5EF4-FFF2-40B4-BE49-F238E27FC236}">
                <a16:creationId xmlns:a16="http://schemas.microsoft.com/office/drawing/2014/main" id="{E96799BD-ED73-3953-A808-3A19090E5468}"/>
              </a:ext>
            </a:extLst>
          </p:cNvPr>
          <p:cNvPicPr>
            <a:picLocks noChangeAspect="1"/>
          </p:cNvPicPr>
          <p:nvPr/>
        </p:nvPicPr>
        <p:blipFill>
          <a:blip r:embed="rId4"/>
          <a:stretch>
            <a:fillRect/>
          </a:stretch>
        </p:blipFill>
        <p:spPr>
          <a:xfrm>
            <a:off x="1021898" y="4162194"/>
            <a:ext cx="4845299" cy="693101"/>
          </a:xfrm>
          <a:prstGeom prst="rect">
            <a:avLst/>
          </a:prstGeom>
        </p:spPr>
      </p:pic>
      <p:pic>
        <p:nvPicPr>
          <p:cNvPr id="12" name="Picture 11">
            <a:extLst>
              <a:ext uri="{FF2B5EF4-FFF2-40B4-BE49-F238E27FC236}">
                <a16:creationId xmlns:a16="http://schemas.microsoft.com/office/drawing/2014/main" id="{FEF813A7-8360-1814-998C-9A73278D2403}"/>
              </a:ext>
            </a:extLst>
          </p:cNvPr>
          <p:cNvPicPr>
            <a:picLocks noChangeAspect="1"/>
          </p:cNvPicPr>
          <p:nvPr/>
        </p:nvPicPr>
        <p:blipFill>
          <a:blip r:embed="rId5"/>
          <a:stretch>
            <a:fillRect/>
          </a:stretch>
        </p:blipFill>
        <p:spPr>
          <a:xfrm>
            <a:off x="1021898" y="4880304"/>
            <a:ext cx="4864350" cy="1097623"/>
          </a:xfrm>
          <a:prstGeom prst="rect">
            <a:avLst/>
          </a:prstGeom>
        </p:spPr>
      </p:pic>
    </p:spTree>
    <p:extLst>
      <p:ext uri="{BB962C8B-B14F-4D97-AF65-F5344CB8AC3E}">
        <p14:creationId xmlns:p14="http://schemas.microsoft.com/office/powerpoint/2010/main" val="224090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BD7244-5E84-0640-9986-DBC1435389E2}"/>
              </a:ext>
            </a:extLst>
          </p:cNvPr>
          <p:cNvSpPr/>
          <p:nvPr/>
        </p:nvSpPr>
        <p:spPr>
          <a:xfrm>
            <a:off x="5302641" y="385270"/>
            <a:ext cx="3884713" cy="5729750"/>
          </a:xfrm>
          <a:prstGeom prst="rect">
            <a:avLst/>
          </a:prstGeom>
          <a:solidFill>
            <a:srgbClr val="09A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 name="Rectangle 4">
            <a:extLst>
              <a:ext uri="{FF2B5EF4-FFF2-40B4-BE49-F238E27FC236}">
                <a16:creationId xmlns:a16="http://schemas.microsoft.com/office/drawing/2014/main" id="{397BA610-ECE6-4049-8A6E-C27282BC3F75}"/>
              </a:ext>
            </a:extLst>
          </p:cNvPr>
          <p:cNvSpPr/>
          <p:nvPr/>
        </p:nvSpPr>
        <p:spPr>
          <a:xfrm>
            <a:off x="685800" y="3901018"/>
            <a:ext cx="2061783" cy="276999"/>
          </a:xfrm>
          <a:prstGeom prst="rect">
            <a:avLst/>
          </a:prstGeom>
        </p:spPr>
        <p:txBody>
          <a:bodyPr wrap="none">
            <a:spAutoFit/>
          </a:bodyPr>
          <a:lstStyle/>
          <a:p>
            <a:r>
              <a:rPr lang="en-US" sz="1200" b="1" dirty="0">
                <a:solidFill>
                  <a:schemeClr val="bg1"/>
                </a:solidFill>
              </a:rPr>
              <a:t>Qualifying immunizations</a:t>
            </a:r>
            <a:endParaRPr lang="en-US" sz="1200" b="1" dirty="0">
              <a:solidFill>
                <a:schemeClr val="bg1"/>
              </a:solidFill>
              <a:ea typeface="Open Sans Bold" panose="020B0806030504020204" pitchFamily="34" charset="0"/>
              <a:cs typeface="Open Sans Bold" panose="020B0806030504020204" pitchFamily="34" charset="0"/>
            </a:endParaRPr>
          </a:p>
        </p:txBody>
      </p:sp>
      <p:sp>
        <p:nvSpPr>
          <p:cNvPr id="6" name="Rectangle 5">
            <a:extLst>
              <a:ext uri="{FF2B5EF4-FFF2-40B4-BE49-F238E27FC236}">
                <a16:creationId xmlns:a16="http://schemas.microsoft.com/office/drawing/2014/main" id="{C90CE3CB-6440-DA4C-B295-CD77360477E3}"/>
              </a:ext>
            </a:extLst>
          </p:cNvPr>
          <p:cNvSpPr/>
          <p:nvPr/>
        </p:nvSpPr>
        <p:spPr>
          <a:xfrm>
            <a:off x="685800" y="4463337"/>
            <a:ext cx="2839010" cy="461665"/>
          </a:xfrm>
          <a:prstGeom prst="rect">
            <a:avLst/>
          </a:prstGeom>
        </p:spPr>
        <p:txBody>
          <a:bodyPr wrap="square">
            <a:spAutoFit/>
          </a:bodyPr>
          <a:lstStyle/>
          <a:p>
            <a:pPr defTabSz="457200">
              <a:defRPr/>
            </a:pPr>
            <a:r>
              <a:rPr lang="en-US" sz="1200" b="1" dirty="0">
                <a:solidFill>
                  <a:schemeClr val="bg1"/>
                </a:solidFill>
              </a:rPr>
              <a:t>Preventive care and screenings for infants, children and adolescents</a:t>
            </a:r>
            <a:endParaRPr lang="en-US" sz="1200" b="1" dirty="0">
              <a:solidFill>
                <a:schemeClr val="bg1"/>
              </a:solidFill>
              <a:ea typeface="Open Sans Bold" panose="020B0806030504020204" pitchFamily="34" charset="0"/>
              <a:cs typeface="Open Sans Bold" panose="020B0806030504020204" pitchFamily="34" charset="0"/>
            </a:endParaRPr>
          </a:p>
        </p:txBody>
      </p:sp>
      <p:sp>
        <p:nvSpPr>
          <p:cNvPr id="7" name="Rectangle 6">
            <a:extLst>
              <a:ext uri="{FF2B5EF4-FFF2-40B4-BE49-F238E27FC236}">
                <a16:creationId xmlns:a16="http://schemas.microsoft.com/office/drawing/2014/main" id="{DF7CF93E-A0BE-024A-B3B5-2FC33C453B63}"/>
              </a:ext>
            </a:extLst>
          </p:cNvPr>
          <p:cNvSpPr/>
          <p:nvPr/>
        </p:nvSpPr>
        <p:spPr>
          <a:xfrm>
            <a:off x="685800" y="5212874"/>
            <a:ext cx="1600566" cy="276999"/>
          </a:xfrm>
          <a:prstGeom prst="rect">
            <a:avLst/>
          </a:prstGeom>
        </p:spPr>
        <p:txBody>
          <a:bodyPr wrap="none">
            <a:spAutoFit/>
          </a:bodyPr>
          <a:lstStyle/>
          <a:p>
            <a:r>
              <a:rPr lang="en-US" sz="1200" b="1" dirty="0">
                <a:solidFill>
                  <a:schemeClr val="bg1"/>
                </a:solidFill>
              </a:rPr>
              <a:t>Well-women exams</a:t>
            </a:r>
          </a:p>
        </p:txBody>
      </p:sp>
      <p:cxnSp>
        <p:nvCxnSpPr>
          <p:cNvPr id="8" name="Straight Connector 7">
            <a:extLst>
              <a:ext uri="{FF2B5EF4-FFF2-40B4-BE49-F238E27FC236}">
                <a16:creationId xmlns:a16="http://schemas.microsoft.com/office/drawing/2014/main" id="{A26D3D59-B345-054A-A868-791E4554F902}"/>
              </a:ext>
            </a:extLst>
          </p:cNvPr>
          <p:cNvCxnSpPr>
            <a:cxnSpLocks/>
          </p:cNvCxnSpPr>
          <p:nvPr/>
        </p:nvCxnSpPr>
        <p:spPr>
          <a:xfrm>
            <a:off x="296562" y="4329199"/>
            <a:ext cx="11673016" cy="0"/>
          </a:xfrm>
          <a:prstGeom prst="line">
            <a:avLst/>
          </a:prstGeom>
          <a:ln w="12700" cmpd="sng">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DA491-8005-B84A-8DA4-8D70F8C91543}"/>
              </a:ext>
            </a:extLst>
          </p:cNvPr>
          <p:cNvCxnSpPr>
            <a:cxnSpLocks/>
          </p:cNvCxnSpPr>
          <p:nvPr/>
        </p:nvCxnSpPr>
        <p:spPr>
          <a:xfrm>
            <a:off x="238897" y="5085626"/>
            <a:ext cx="11730681" cy="0"/>
          </a:xfrm>
          <a:prstGeom prst="line">
            <a:avLst/>
          </a:prstGeom>
          <a:ln w="12700" cmpd="sng">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70453EA-6723-3E49-8524-F7E767ECEB1C}"/>
              </a:ext>
            </a:extLst>
          </p:cNvPr>
          <p:cNvSpPr txBox="1">
            <a:spLocks/>
          </p:cNvSpPr>
          <p:nvPr/>
        </p:nvSpPr>
        <p:spPr>
          <a:xfrm>
            <a:off x="4591338" y="1857616"/>
            <a:ext cx="3581058" cy="671185"/>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r>
              <a:rPr lang="en-US" sz="2400" b="1" dirty="0">
                <a:solidFill>
                  <a:schemeClr val="bg1"/>
                </a:solidFill>
                <a:latin typeface="+mn-lt"/>
                <a:ea typeface="Open Sans" charset="0"/>
                <a:cs typeface="Arial" panose="020B0604020202020204" pitchFamily="34" charset="0"/>
              </a:rPr>
              <a:t>In-network</a:t>
            </a:r>
            <a:br>
              <a:rPr lang="en-US" sz="2400" b="1" dirty="0">
                <a:solidFill>
                  <a:schemeClr val="bg1"/>
                </a:solidFill>
                <a:latin typeface="+mn-lt"/>
                <a:ea typeface="Open Sans" charset="0"/>
                <a:cs typeface="Arial" panose="020B0604020202020204" pitchFamily="34" charset="0"/>
              </a:rPr>
            </a:br>
            <a:r>
              <a:rPr lang="en-US" sz="2400" b="1" dirty="0">
                <a:solidFill>
                  <a:schemeClr val="bg1"/>
                </a:solidFill>
                <a:latin typeface="+mn-lt"/>
                <a:ea typeface="Open Sans" charset="0"/>
                <a:cs typeface="Arial" panose="020B0604020202020204" pitchFamily="34" charset="0"/>
              </a:rPr>
              <a:t>coverage</a:t>
            </a:r>
          </a:p>
        </p:txBody>
      </p:sp>
      <p:sp>
        <p:nvSpPr>
          <p:cNvPr id="12" name="Title 1">
            <a:extLst>
              <a:ext uri="{FF2B5EF4-FFF2-40B4-BE49-F238E27FC236}">
                <a16:creationId xmlns:a16="http://schemas.microsoft.com/office/drawing/2014/main" id="{1B4CBB42-2DCB-DB4A-A971-01118A2B53E2}"/>
              </a:ext>
            </a:extLst>
          </p:cNvPr>
          <p:cNvSpPr txBox="1">
            <a:spLocks/>
          </p:cNvSpPr>
          <p:nvPr/>
        </p:nvSpPr>
        <p:spPr>
          <a:xfrm>
            <a:off x="683418" y="729781"/>
            <a:ext cx="3358492" cy="1481980"/>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r>
              <a:rPr lang="en-US" sz="3000" b="1" dirty="0">
                <a:solidFill>
                  <a:schemeClr val="bg1"/>
                </a:solidFill>
                <a:ea typeface="Domaine Disp" charset="0"/>
                <a:cs typeface="Domaine Disp" charset="0"/>
              </a:rPr>
              <a:t>Take care of yourself with preventive care</a:t>
            </a:r>
          </a:p>
        </p:txBody>
      </p:sp>
      <p:sp>
        <p:nvSpPr>
          <p:cNvPr id="13" name="Rectangle 12">
            <a:extLst>
              <a:ext uri="{FF2B5EF4-FFF2-40B4-BE49-F238E27FC236}">
                <a16:creationId xmlns:a16="http://schemas.microsoft.com/office/drawing/2014/main" id="{4FA73E38-584B-314A-B1B0-32C1F943288E}"/>
              </a:ext>
            </a:extLst>
          </p:cNvPr>
          <p:cNvSpPr/>
          <p:nvPr/>
        </p:nvSpPr>
        <p:spPr>
          <a:xfrm>
            <a:off x="5674367" y="3854851"/>
            <a:ext cx="840295" cy="400110"/>
          </a:xfrm>
          <a:prstGeom prst="rect">
            <a:avLst/>
          </a:prstGeom>
        </p:spPr>
        <p:txBody>
          <a:bodyPr wrap="none">
            <a:spAutoFit/>
          </a:bodyPr>
          <a:lstStyle/>
          <a:p>
            <a:pPr algn="ctr"/>
            <a:r>
              <a:rPr lang="en-US" sz="2000" b="1" dirty="0">
                <a:solidFill>
                  <a:schemeClr val="bg1"/>
                </a:solidFill>
              </a:rPr>
              <a:t>100%</a:t>
            </a:r>
            <a:endParaRPr lang="en-US" sz="20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643CA0-899A-9141-8766-0D2D29E161ED}"/>
              </a:ext>
            </a:extLst>
          </p:cNvPr>
          <p:cNvSpPr/>
          <p:nvPr/>
        </p:nvSpPr>
        <p:spPr>
          <a:xfrm>
            <a:off x="5674367" y="4509503"/>
            <a:ext cx="840295" cy="400110"/>
          </a:xfrm>
          <a:prstGeom prst="rect">
            <a:avLst/>
          </a:prstGeom>
        </p:spPr>
        <p:txBody>
          <a:bodyPr wrap="none">
            <a:spAutoFit/>
          </a:bodyPr>
          <a:lstStyle/>
          <a:p>
            <a:pPr algn="ctr"/>
            <a:r>
              <a:rPr lang="en-US" sz="2000" b="1" dirty="0">
                <a:solidFill>
                  <a:schemeClr val="bg1"/>
                </a:solidFill>
              </a:rPr>
              <a:t>100%</a:t>
            </a:r>
            <a:endParaRPr lang="en-US" sz="20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66F820B-C2E3-2443-BE0D-17DB222C9793}"/>
              </a:ext>
            </a:extLst>
          </p:cNvPr>
          <p:cNvSpPr/>
          <p:nvPr/>
        </p:nvSpPr>
        <p:spPr>
          <a:xfrm>
            <a:off x="5674367" y="5166707"/>
            <a:ext cx="840295" cy="400110"/>
          </a:xfrm>
          <a:prstGeom prst="rect">
            <a:avLst/>
          </a:prstGeom>
        </p:spPr>
        <p:txBody>
          <a:bodyPr wrap="none">
            <a:spAutoFit/>
          </a:bodyPr>
          <a:lstStyle/>
          <a:p>
            <a:pPr algn="ctr"/>
            <a:r>
              <a:rPr lang="en-US" sz="2000" b="1" dirty="0">
                <a:solidFill>
                  <a:schemeClr val="bg1"/>
                </a:solidFill>
              </a:rPr>
              <a:t>100%</a:t>
            </a:r>
            <a:endParaRPr lang="en-US" sz="20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B5CD398-025E-4542-B033-4B824C79C780}"/>
              </a:ext>
            </a:extLst>
          </p:cNvPr>
          <p:cNvSpPr txBox="1"/>
          <p:nvPr/>
        </p:nvSpPr>
        <p:spPr>
          <a:xfrm>
            <a:off x="683419" y="2307032"/>
            <a:ext cx="2938556" cy="1021883"/>
          </a:xfrm>
          <a:prstGeom prst="rect">
            <a:avLst/>
          </a:prstGeom>
          <a:noFill/>
        </p:spPr>
        <p:txBody>
          <a:bodyPr wrap="square" rtlCol="0">
            <a:spAutoFit/>
          </a:bodyPr>
          <a:lstStyle/>
          <a:p>
            <a:pPr>
              <a:lnSpc>
                <a:spcPct val="110000"/>
              </a:lnSpc>
            </a:pPr>
            <a:r>
              <a:rPr lang="en-US" sz="1400" dirty="0">
                <a:solidFill>
                  <a:schemeClr val="bg1"/>
                </a:solidFill>
                <a:ea typeface="Open Sans" panose="020B0606030504020204" pitchFamily="34" charset="0"/>
                <a:cs typeface="Arial" panose="020B0604020202020204" pitchFamily="34" charset="0"/>
              </a:rPr>
              <a:t>Stay healthy by taking advantage of your preventive care benefits. It’s the ultimate self-care with no out-of-pocket costs. </a:t>
            </a:r>
          </a:p>
        </p:txBody>
      </p:sp>
      <p:cxnSp>
        <p:nvCxnSpPr>
          <p:cNvPr id="25" name="Straight Connector 24">
            <a:extLst>
              <a:ext uri="{FF2B5EF4-FFF2-40B4-BE49-F238E27FC236}">
                <a16:creationId xmlns:a16="http://schemas.microsoft.com/office/drawing/2014/main" id="{5FB2F30B-CF9E-B244-8D2A-F7EB7D13F12A}"/>
              </a:ext>
              <a:ext uri="{C183D7F6-B498-43B3-948B-1728B52AA6E4}">
                <adec:decorative xmlns:adec="http://schemas.microsoft.com/office/drawing/2017/decorative" val="1"/>
              </a:ext>
            </a:extLst>
          </p:cNvPr>
          <p:cNvCxnSpPr>
            <a:cxnSpLocks/>
          </p:cNvCxnSpPr>
          <p:nvPr/>
        </p:nvCxnSpPr>
        <p:spPr>
          <a:xfrm>
            <a:off x="764100" y="2114759"/>
            <a:ext cx="474300" cy="0"/>
          </a:xfrm>
          <a:prstGeom prst="line">
            <a:avLst/>
          </a:prstGeom>
          <a:ln w="19050" cmpd="sng">
            <a:solidFill>
              <a:srgbClr val="09A7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78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C652E-D59C-4E45-AA5D-328C6B34A733}"/>
              </a:ext>
            </a:extLst>
          </p:cNvPr>
          <p:cNvSpPr txBox="1"/>
          <p:nvPr/>
        </p:nvSpPr>
        <p:spPr>
          <a:xfrm>
            <a:off x="10123086" y="2438132"/>
            <a:ext cx="1700106" cy="1660895"/>
          </a:xfrm>
          <a:prstGeom prst="rect">
            <a:avLst/>
          </a:prstGeom>
          <a:solidFill>
            <a:schemeClr val="accent3">
              <a:lumMod val="40000"/>
              <a:lumOff val="60000"/>
            </a:schemeClr>
          </a:solidFill>
          <a:ln>
            <a:noFill/>
          </a:ln>
        </p:spPr>
        <p:txBody>
          <a:bodyPr wrap="square" rtlCol="0" anchor="ctr" anchorCtr="0">
            <a:noAutofit/>
          </a:bodyPr>
          <a:lstStyle/>
          <a:p>
            <a:pPr algn="ctr"/>
            <a:r>
              <a:rPr lang="en-US" sz="1400" b="1" dirty="0">
                <a:solidFill>
                  <a:srgbClr val="693681"/>
                </a:solidFill>
                <a:ea typeface="Open Sans Bold" panose="020B0806030504020204" pitchFamily="34" charset="0"/>
                <a:cs typeface="Open Sans Bold" panose="020B0806030504020204" pitchFamily="34" charset="0"/>
              </a:rPr>
              <a:t>Out-of-pocket maximum</a:t>
            </a:r>
          </a:p>
        </p:txBody>
      </p:sp>
      <p:sp>
        <p:nvSpPr>
          <p:cNvPr id="2" name="Title 1">
            <a:extLst>
              <a:ext uri="{FF2B5EF4-FFF2-40B4-BE49-F238E27FC236}">
                <a16:creationId xmlns:a16="http://schemas.microsoft.com/office/drawing/2014/main" id="{0F4EB234-F17F-5745-A29F-EC66342DF4BD}"/>
              </a:ext>
            </a:extLst>
          </p:cNvPr>
          <p:cNvSpPr>
            <a:spLocks noGrp="1"/>
          </p:cNvSpPr>
          <p:nvPr>
            <p:ph type="title"/>
          </p:nvPr>
        </p:nvSpPr>
        <p:spPr>
          <a:xfrm>
            <a:off x="365633" y="372140"/>
            <a:ext cx="3653474" cy="5730948"/>
          </a:xfrm>
        </p:spPr>
        <p:txBody>
          <a:bodyPr/>
          <a:lstStyle/>
          <a:p>
            <a:pPr>
              <a:lnSpc>
                <a:spcPct val="100000"/>
              </a:lnSpc>
            </a:pPr>
            <a:r>
              <a:rPr lang="en-US" sz="2400" b="0" dirty="0"/>
              <a:t>A high-deductible </a:t>
            </a:r>
            <a:br>
              <a:rPr lang="en-US" sz="2400" b="0" dirty="0"/>
            </a:br>
            <a:r>
              <a:rPr lang="en-US" sz="2400" b="0" dirty="0"/>
              <a:t>health plan (HDHP) </a:t>
            </a:r>
            <a:br>
              <a:rPr lang="en-US" sz="2400" dirty="0"/>
            </a:br>
            <a:r>
              <a:rPr lang="en-US" dirty="0">
                <a:ea typeface="Domaine Disp" charset="0"/>
                <a:cs typeface="Domaine Disp" charset="0"/>
              </a:rPr>
              <a:t>can mean </a:t>
            </a:r>
            <a:br>
              <a:rPr lang="en-US" dirty="0">
                <a:ea typeface="Domaine Disp" charset="0"/>
                <a:cs typeface="Domaine Disp" charset="0"/>
              </a:rPr>
            </a:br>
            <a:r>
              <a:rPr lang="en-US" dirty="0">
                <a:ea typeface="Domaine Disp" charset="0"/>
                <a:cs typeface="Domaine Disp" charset="0"/>
              </a:rPr>
              <a:t>savings for you</a:t>
            </a:r>
            <a:endParaRPr lang="en-US" dirty="0"/>
          </a:p>
        </p:txBody>
      </p:sp>
      <p:cxnSp>
        <p:nvCxnSpPr>
          <p:cNvPr id="4" name="Straight Connector 3">
            <a:extLst>
              <a:ext uri="{FF2B5EF4-FFF2-40B4-BE49-F238E27FC236}">
                <a16:creationId xmlns:a16="http://schemas.microsoft.com/office/drawing/2014/main" id="{F28734D7-425E-0C41-BAD0-319412F37A6B}"/>
              </a:ext>
            </a:extLst>
          </p:cNvPr>
          <p:cNvCxnSpPr>
            <a:cxnSpLocks/>
          </p:cNvCxnSpPr>
          <p:nvPr/>
        </p:nvCxnSpPr>
        <p:spPr>
          <a:xfrm>
            <a:off x="9385701" y="4099031"/>
            <a:ext cx="2547219" cy="0"/>
          </a:xfrm>
          <a:prstGeom prst="line">
            <a:avLst/>
          </a:prstGeom>
          <a:ln w="12700" cap="rnd"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9E54FD1-E757-864D-B89E-7F9D4F4B6BFF}"/>
              </a:ext>
            </a:extLst>
          </p:cNvPr>
          <p:cNvCxnSpPr>
            <a:cxnSpLocks/>
          </p:cNvCxnSpPr>
          <p:nvPr/>
        </p:nvCxnSpPr>
        <p:spPr>
          <a:xfrm>
            <a:off x="9385701" y="2438132"/>
            <a:ext cx="2510661" cy="0"/>
          </a:xfrm>
          <a:prstGeom prst="line">
            <a:avLst/>
          </a:prstGeom>
          <a:ln w="12700" cap="rnd"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7" name="Table 6">
            <a:extLst>
              <a:ext uri="{FF2B5EF4-FFF2-40B4-BE49-F238E27FC236}">
                <a16:creationId xmlns:a16="http://schemas.microsoft.com/office/drawing/2014/main" id="{CD5B89DE-DAB5-C54C-B9C2-2E5EC0EDABC3}"/>
              </a:ext>
            </a:extLst>
          </p:cNvPr>
          <p:cNvGraphicFramePr>
            <a:graphicFrameLocks noGrp="1"/>
          </p:cNvGraphicFramePr>
          <p:nvPr>
            <p:extLst>
              <p:ext uri="{D42A27DB-BD31-4B8C-83A1-F6EECF244321}">
                <p14:modId xmlns:p14="http://schemas.microsoft.com/office/powerpoint/2010/main" val="1280917156"/>
              </p:ext>
            </p:extLst>
          </p:nvPr>
        </p:nvGraphicFramePr>
        <p:xfrm>
          <a:off x="4267200" y="1615050"/>
          <a:ext cx="5855886" cy="3311291"/>
        </p:xfrm>
        <a:graphic>
          <a:graphicData uri="http://schemas.openxmlformats.org/drawingml/2006/table">
            <a:tbl>
              <a:tblPr bandRow="1">
                <a:tableStyleId>{5C22544A-7EE6-4342-B048-85BDC9FD1C3A}</a:tableStyleId>
              </a:tblPr>
              <a:tblGrid>
                <a:gridCol w="2923755">
                  <a:extLst>
                    <a:ext uri="{9D8B030D-6E8A-4147-A177-3AD203B41FA5}">
                      <a16:colId xmlns:a16="http://schemas.microsoft.com/office/drawing/2014/main" val="20000"/>
                    </a:ext>
                  </a:extLst>
                </a:gridCol>
                <a:gridCol w="2932131">
                  <a:extLst>
                    <a:ext uri="{9D8B030D-6E8A-4147-A177-3AD203B41FA5}">
                      <a16:colId xmlns:a16="http://schemas.microsoft.com/office/drawing/2014/main" val="20001"/>
                    </a:ext>
                  </a:extLst>
                </a:gridCol>
              </a:tblGrid>
              <a:tr h="8255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br>
                        <a:rPr lang="en-US" sz="1400" b="0" dirty="0">
                          <a:solidFill>
                            <a:schemeClr val="tx2"/>
                          </a:solidFill>
                          <a:latin typeface="+mn-lt"/>
                          <a:ea typeface="Open Sans Light" panose="020B0306030504020204" pitchFamily="34" charset="0"/>
                          <a:cs typeface="Open Sans Light" panose="020B0306030504020204" pitchFamily="34" charset="0"/>
                        </a:rPr>
                      </a:br>
                      <a:r>
                        <a:rPr lang="en-US" sz="1400" b="0" dirty="0">
                          <a:solidFill>
                            <a:schemeClr val="tx2"/>
                          </a:solidFill>
                          <a:latin typeface="+mn-lt"/>
                          <a:ea typeface="Open Sans Light" panose="020B0306030504020204" pitchFamily="34" charset="0"/>
                          <a:cs typeface="Open Sans Light" panose="020B0306030504020204" pitchFamily="34" charset="0"/>
                        </a:rPr>
                        <a:t>Preventive care at 100% </a:t>
                      </a:r>
                    </a:p>
                  </a:txBody>
                  <a:tcPr marL="320040" marR="18288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400" b="1" dirty="0">
                          <a:solidFill>
                            <a:srgbClr val="693681"/>
                          </a:solidFill>
                          <a:latin typeface="+mn-lt"/>
                          <a:ea typeface="Open Sans Bold" panose="020B0806030504020204" pitchFamily="34" charset="0"/>
                          <a:cs typeface="Open Sans Bold" panose="020B0806030504020204" pitchFamily="34" charset="0"/>
                        </a:rPr>
                        <a:t>Preventive care</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CFE5"/>
                    </a:solidFill>
                  </a:tcPr>
                </a:tc>
                <a:extLst>
                  <a:ext uri="{0D108BD9-81ED-4DB2-BD59-A6C34878D82A}">
                    <a16:rowId xmlns:a16="http://schemas.microsoft.com/office/drawing/2014/main" val="10000"/>
                  </a:ext>
                </a:extLst>
              </a:tr>
              <a:tr h="828584">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latin typeface="+mn-lt"/>
                          <a:ea typeface="Open Sans Light" panose="020B0306030504020204" pitchFamily="34" charset="0"/>
                          <a:cs typeface="Open Sans Light" panose="020B0306030504020204" pitchFamily="34" charset="0"/>
                        </a:rPr>
                        <a:t>You pay 100% until you meet the deductible</a:t>
                      </a:r>
                    </a:p>
                  </a:txBody>
                  <a:tcPr marL="320040" marR="18288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400" b="1" dirty="0">
                          <a:solidFill>
                            <a:schemeClr val="bg1"/>
                          </a:solidFill>
                          <a:latin typeface="+mn-lt"/>
                          <a:ea typeface="Open Sans Bold" panose="020B0806030504020204" pitchFamily="34" charset="0"/>
                          <a:cs typeface="Open Sans Bold" panose="020B0806030504020204" pitchFamily="34" charset="0"/>
                        </a:rPr>
                        <a:t>Deductible</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82858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bg1"/>
                        </a:solidFill>
                        <a:latin typeface="Open Sans Bold" panose="020B0806030504020204" pitchFamily="34" charset="0"/>
                        <a:ea typeface="Open Sans Bold" panose="020B0806030504020204" pitchFamily="34" charset="0"/>
                        <a:cs typeface="Open Sans Bold" panose="020B0806030504020204" pitchFamily="34" charset="0"/>
                      </a:endParaRPr>
                    </a:p>
                  </a:txBody>
                  <a:tcPr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ea typeface="Open Sans Bold" panose="020B0806030504020204" pitchFamily="34" charset="0"/>
                          <a:cs typeface="Open Sans Bold" panose="020B0806030504020204" pitchFamily="34" charset="0"/>
                        </a:rPr>
                        <a:t>Plan provisions kick in</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2"/>
                  </a:ext>
                </a:extLst>
              </a:tr>
              <a:tr h="828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latin typeface="+mn-lt"/>
                          <a:ea typeface="Open Sans Light" panose="020B0306030504020204" pitchFamily="34" charset="0"/>
                          <a:cs typeface="Open Sans Light" panose="020B0306030504020204" pitchFamily="34" charset="0"/>
                        </a:rPr>
                        <a:t>The plan pays 100% </a:t>
                      </a:r>
                      <a:br>
                        <a:rPr lang="en-US" sz="1400" b="0" dirty="0">
                          <a:solidFill>
                            <a:schemeClr val="tx2"/>
                          </a:solidFill>
                          <a:latin typeface="+mn-lt"/>
                          <a:ea typeface="Open Sans Light" panose="020B0306030504020204" pitchFamily="34" charset="0"/>
                          <a:cs typeface="Open Sans Light" panose="020B0306030504020204" pitchFamily="34" charset="0"/>
                        </a:rPr>
                      </a:br>
                      <a:r>
                        <a:rPr lang="en-US" sz="1400" b="0" dirty="0">
                          <a:solidFill>
                            <a:schemeClr val="tx2"/>
                          </a:solidFill>
                          <a:latin typeface="+mn-lt"/>
                          <a:ea typeface="Open Sans Light" panose="020B0306030504020204" pitchFamily="34" charset="0"/>
                          <a:cs typeface="Open Sans Light" panose="020B0306030504020204" pitchFamily="34" charset="0"/>
                        </a:rPr>
                        <a:t>after you meet your </a:t>
                      </a:r>
                      <a:br>
                        <a:rPr lang="en-US" sz="1400" b="0" dirty="0">
                          <a:solidFill>
                            <a:schemeClr val="tx2"/>
                          </a:solidFill>
                          <a:latin typeface="+mn-lt"/>
                          <a:ea typeface="Open Sans Light" panose="020B0306030504020204" pitchFamily="34" charset="0"/>
                          <a:cs typeface="Open Sans Light" panose="020B0306030504020204" pitchFamily="34" charset="0"/>
                        </a:rPr>
                      </a:br>
                      <a:r>
                        <a:rPr lang="en-US" sz="1400" b="0" dirty="0">
                          <a:solidFill>
                            <a:schemeClr val="tx2"/>
                          </a:solidFill>
                          <a:latin typeface="+mn-lt"/>
                          <a:ea typeface="Open Sans Light" panose="020B0306030504020204" pitchFamily="34" charset="0"/>
                          <a:cs typeface="Open Sans Light" panose="020B0306030504020204" pitchFamily="34" charset="0"/>
                        </a:rPr>
                        <a:t>out-of-pocket maximum</a:t>
                      </a:r>
                    </a:p>
                  </a:txBody>
                  <a:tcPr marL="320040" marR="18288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Plan pays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A4B8C"/>
                    </a:solidFill>
                  </a:tcPr>
                </a:tc>
                <a:extLst>
                  <a:ext uri="{0D108BD9-81ED-4DB2-BD59-A6C34878D82A}">
                    <a16:rowId xmlns:a16="http://schemas.microsoft.com/office/drawing/2014/main" val="10003"/>
                  </a:ext>
                </a:extLst>
              </a:tr>
            </a:tbl>
          </a:graphicData>
        </a:graphic>
      </p:graphicFrame>
      <p:cxnSp>
        <p:nvCxnSpPr>
          <p:cNvPr id="8" name="Straight Connector 7">
            <a:extLst>
              <a:ext uri="{FF2B5EF4-FFF2-40B4-BE49-F238E27FC236}">
                <a16:creationId xmlns:a16="http://schemas.microsoft.com/office/drawing/2014/main" id="{31E1D166-EAE7-9940-B8A7-46666B930846}"/>
              </a:ext>
            </a:extLst>
          </p:cNvPr>
          <p:cNvCxnSpPr>
            <a:cxnSpLocks/>
          </p:cNvCxnSpPr>
          <p:nvPr/>
        </p:nvCxnSpPr>
        <p:spPr>
          <a:xfrm>
            <a:off x="1892595" y="4189228"/>
            <a:ext cx="542261" cy="0"/>
          </a:xfrm>
          <a:prstGeom prst="line">
            <a:avLst/>
          </a:prstGeom>
          <a:ln w="1905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209539"/>
      </p:ext>
    </p:extLst>
  </p:cSld>
  <p:clrMapOvr>
    <a:masterClrMapping/>
  </p:clrMapOvr>
</p:sld>
</file>

<file path=ppt/theme/theme1.xml><?xml version="1.0" encoding="utf-8"?>
<a:theme xmlns:a="http://schemas.openxmlformats.org/drawingml/2006/main" name="Aetna_PPT_Everyday_Widescreen_Template">
  <a:themeElements>
    <a:clrScheme name="Custom 2">
      <a:dk1>
        <a:srgbClr val="000000"/>
      </a:dk1>
      <a:lt1>
        <a:sysClr val="window" lastClr="FFFFFF"/>
      </a:lt1>
      <a:dk2>
        <a:srgbClr val="3F3F3F"/>
      </a:dk2>
      <a:lt2>
        <a:srgbClr val="C0C0C0"/>
      </a:lt2>
      <a:accent1>
        <a:srgbClr val="563D82"/>
      </a:accent1>
      <a:accent2>
        <a:srgbClr val="7D3F98"/>
      </a:accent2>
      <a:accent3>
        <a:srgbClr val="AE86C0"/>
      </a:accent3>
      <a:accent4>
        <a:srgbClr val="B9AFD6"/>
      </a:accent4>
      <a:accent5>
        <a:srgbClr val="646464"/>
      </a:accent5>
      <a:accent6>
        <a:srgbClr val="868686"/>
      </a:accent6>
      <a:hlink>
        <a:srgbClr val="3F3F3F"/>
      </a:hlink>
      <a:folHlink>
        <a:srgbClr val="A5A5A5"/>
      </a:folHlink>
    </a:clrScheme>
    <a:fontScheme name="CVS Fonts">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a:noFill/>
          <a:miter lim="800000"/>
        </a:ln>
        <a:effectLst/>
      </a:spPr>
      <a:bodyPr rtlCol="0" anchor="ctr"/>
      <a:lstStyle>
        <a:defPPr algn="ctr">
          <a:defRPr sz="1500" b="1"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500" dirty="0" smtClean="0">
            <a:solidFill>
              <a:schemeClr val="tx2"/>
            </a:solidFill>
          </a:defRPr>
        </a:defPPr>
      </a:lstStyle>
    </a:txDef>
  </a:objectDefaults>
  <a:extraClrSchemeLst/>
  <a:custClrLst>
    <a:custClr name="CVS Health Red">
      <a:srgbClr val="CC0000"/>
    </a:custClr>
    <a:custClr name="PPT Red Dark">
      <a:srgbClr val="9E0000"/>
    </a:custClr>
    <a:custClr name="Gray Extralight">
      <a:srgbClr val="E9E9E9"/>
    </a:custClr>
    <a:custClr name="PPT Gray Light">
      <a:srgbClr val="C0C0C0"/>
    </a:custClr>
    <a:custClr name="PPT Gray Medium">
      <a:srgbClr val="868686"/>
    </a:custClr>
    <a:custClr name="PPT Gray Dark">
      <a:srgbClr val="646464"/>
    </a:custClr>
    <a:custClr name="Aetna Violet">
      <a:srgbClr val="7D3F98"/>
    </a:custClr>
    <a:custClr name="PPT Violet Dark">
      <a:srgbClr val="563D82"/>
    </a:custClr>
    <a:custClr name="Navy Light">
      <a:srgbClr val="0A4B8C"/>
    </a:custClr>
    <a:custClr name="Navy">
      <a:srgbClr val="0B315E"/>
    </a:custClr>
    <a:custClr name="Navy Light">
      <a:srgbClr val="0A4B8C"/>
    </a:custClr>
    <a:custClr name="PPT Blue Dark">
      <a:srgbClr val="267AC0"/>
    </a:custClr>
    <a:custClr name="PPT Teal Extradark">
      <a:srgbClr val="00787E"/>
    </a:custClr>
    <a:custClr name="Teal Dark">
      <a:srgbClr val="00A78E"/>
    </a:custClr>
    <a:custClr name="PPT Gray Dark">
      <a:srgbClr val="646464"/>
    </a:custClr>
    <a:custClr name="PPT Gray Medium">
      <a:srgbClr val="868686"/>
    </a:custClr>
    <a:custClr name="PPT Green Extradark">
      <a:srgbClr val="487A10"/>
    </a:custClr>
    <a:custClr name="Green Dark">
      <a:srgbClr val="61A515"/>
    </a:custClr>
    <a:custClr name="PPT Orange Extradark">
      <a:srgbClr val="CE430C"/>
    </a:custClr>
    <a:custClr name="Orange Dark">
      <a:srgbClr val="F4642A"/>
    </a:custClr>
  </a:custClrLst>
  <a:extLst>
    <a:ext uri="{05A4C25C-085E-4340-85A3-A5531E510DB2}">
      <thm15:themeFamily xmlns:thm15="http://schemas.microsoft.com/office/thememl/2012/main" name="Aetna_Everyday_Widescreen_Template_01_2023_R2.pptx" id="{68ADB83B-85EB-4D14-8A8F-D9AC586DD744}" vid="{6735DE10-139C-421C-AFC9-681435CBB486}"/>
    </a:ext>
  </a:extLst>
</a:theme>
</file>

<file path=ppt/theme/theme2.xml><?xml version="1.0" encoding="utf-8"?>
<a:theme xmlns:a="http://schemas.openxmlformats.org/drawingml/2006/main" name="Office Theme">
  <a:themeElements>
    <a:clrScheme name="Aetna">
      <a:dk1>
        <a:srgbClr val="000000"/>
      </a:dk1>
      <a:lt1>
        <a:sysClr val="window" lastClr="FFFFFF"/>
      </a:lt1>
      <a:dk2>
        <a:srgbClr val="3F3F3F"/>
      </a:dk2>
      <a:lt2>
        <a:srgbClr val="C0C0C0"/>
      </a:lt2>
      <a:accent1>
        <a:srgbClr val="563D82"/>
      </a:accent1>
      <a:accent2>
        <a:srgbClr val="7D3F98"/>
      </a:accent2>
      <a:accent3>
        <a:srgbClr val="B18CC1"/>
      </a:accent3>
      <a:accent4>
        <a:srgbClr val="B9AFD6"/>
      </a:accent4>
      <a:accent5>
        <a:srgbClr val="646464"/>
      </a:accent5>
      <a:accent6>
        <a:srgbClr val="868686"/>
      </a:accent6>
      <a:hlink>
        <a:srgbClr val="267AC0"/>
      </a:hlink>
      <a:folHlink>
        <a:srgbClr val="A5A5A5"/>
      </a:folHlink>
    </a:clrScheme>
    <a:fontScheme name="Custom 10">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b="1" dirty="0" err="1" smtClean="0">
            <a:latin typeface="+mn-lt"/>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Aetna">
      <a:dk1>
        <a:srgbClr val="000000"/>
      </a:dk1>
      <a:lt1>
        <a:sysClr val="window" lastClr="FFFFFF"/>
      </a:lt1>
      <a:dk2>
        <a:srgbClr val="3F3F3F"/>
      </a:dk2>
      <a:lt2>
        <a:srgbClr val="C0C0C0"/>
      </a:lt2>
      <a:accent1>
        <a:srgbClr val="563D82"/>
      </a:accent1>
      <a:accent2>
        <a:srgbClr val="7D3F98"/>
      </a:accent2>
      <a:accent3>
        <a:srgbClr val="B18CC1"/>
      </a:accent3>
      <a:accent4>
        <a:srgbClr val="B9AFD6"/>
      </a:accent4>
      <a:accent5>
        <a:srgbClr val="646464"/>
      </a:accent5>
      <a:accent6>
        <a:srgbClr val="868686"/>
      </a:accent6>
      <a:hlink>
        <a:srgbClr val="267AC0"/>
      </a:hlink>
      <a:folHlink>
        <a:srgbClr val="A5A5A5"/>
      </a:folHlink>
    </a:clrScheme>
    <a:fontScheme name="Custom 10">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b="1" dirty="0" err="1" smtClean="0">
            <a:solidFill>
              <a:schemeClr val="bg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chemeClr val="tx2"/>
            </a:solidFill>
            <a:latin typeface="Arial" panose="020B0604020202020204" pitchFamily="34" charset="0"/>
            <a:cs typeface="Arial" panose="020B0604020202020204"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EBCE64AC41754FA99D1FB196AA29E1" ma:contentTypeVersion="16" ma:contentTypeDescription="Create a new document." ma:contentTypeScope="" ma:versionID="52579476199326d6f83e087cc227ed77">
  <xsd:schema xmlns:xsd="http://www.w3.org/2001/XMLSchema" xmlns:xs="http://www.w3.org/2001/XMLSchema" xmlns:p="http://schemas.microsoft.com/office/2006/metadata/properties" xmlns:ns2="781d8f4e-16d7-471f-a053-ebc619c7d35f" xmlns:ns3="3d05f658-b5f7-4df6-8c02-f51ceb2e0127" targetNamespace="http://schemas.microsoft.com/office/2006/metadata/properties" ma:root="true" ma:fieldsID="876d5da6451ab1227758872cf097fa14" ns2:_="" ns3:_="">
    <xsd:import namespace="781d8f4e-16d7-471f-a053-ebc619c7d35f"/>
    <xsd:import namespace="3d05f658-b5f7-4df6-8c02-f51ceb2e01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d8f4e-16d7-471f-a053-ebc619c7d3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73e5d3-86f4-436a-b35a-a9b626cf63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d05f658-b5f7-4df6-8c02-f51ceb2e012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19b96-62e7-4d83-8782-a946c6f3cbdb}" ma:internalName="TaxCatchAll" ma:showField="CatchAllData" ma:web="3d05f658-b5f7-4df6-8c02-f51ceb2e01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d05f658-b5f7-4df6-8c02-f51ceb2e0127" xsi:nil="true"/>
    <lcf76f155ced4ddcb4097134ff3c332f xmlns="781d8f4e-16d7-471f-a053-ebc619c7d35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50FD22-69E2-4CD8-BEC0-A54204C58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1d8f4e-16d7-471f-a053-ebc619c7d35f"/>
    <ds:schemaRef ds:uri="3d05f658-b5f7-4df6-8c02-f51ceb2e01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4F0FD7-590D-477C-84D8-04F64A55F94D}">
  <ds:schemaRefs>
    <ds:schemaRef ds:uri="http://purl.org/dc/elements/1.1/"/>
    <ds:schemaRef ds:uri="http://schemas.microsoft.com/office/2006/metadata/properties"/>
    <ds:schemaRef ds:uri="http://purl.org/dc/terms/"/>
    <ds:schemaRef ds:uri="1e718eae-16bc-49f1-9e0a-85226ba39ba0"/>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3d05f658-b5f7-4df6-8c02-f51ceb2e0127"/>
    <ds:schemaRef ds:uri="781d8f4e-16d7-471f-a053-ebc619c7d35f"/>
  </ds:schemaRefs>
</ds:datastoreItem>
</file>

<file path=customXml/itemProps3.xml><?xml version="1.0" encoding="utf-8"?>
<ds:datastoreItem xmlns:ds="http://schemas.openxmlformats.org/officeDocument/2006/customXml" ds:itemID="{3A4C5460-6341-4A06-8926-FDDA58E916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Aetna_PPT_Everyday_Widescreen_Template</Template>
  <TotalTime>323</TotalTime>
  <Words>4845</Words>
  <Application>Microsoft Office PowerPoint</Application>
  <PresentationFormat>Custom</PresentationFormat>
  <Paragraphs>400</Paragraphs>
  <Slides>38</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Courier New</vt:lpstr>
      <vt:lpstr>CVS Health Sans</vt:lpstr>
      <vt:lpstr>CVS Health Sans Medium</vt:lpstr>
      <vt:lpstr>Open Sans</vt:lpstr>
      <vt:lpstr>Open Sans Bold</vt:lpstr>
      <vt:lpstr>Open Sans Light</vt:lpstr>
      <vt:lpstr>Proxima Nova</vt:lpstr>
      <vt:lpstr>Aetna_PPT_Everyday_Widescreen_Template</vt:lpstr>
      <vt:lpstr>Perfect balance Health care for the whole you</vt:lpstr>
      <vt:lpstr>PowerPoint Presentation</vt:lpstr>
      <vt:lpstr>PowerPoint Presentation</vt:lpstr>
      <vt:lpstr>PowerPoint Presentation</vt:lpstr>
      <vt:lpstr>PowerPoint Presentation</vt:lpstr>
      <vt:lpstr>Provider Search</vt:lpstr>
      <vt:lpstr>Provider Search</vt:lpstr>
      <vt:lpstr>PowerPoint Presentation</vt:lpstr>
      <vt:lpstr>A high-deductible  health plan (HDHP)  can mean  savings for you</vt:lpstr>
      <vt:lpstr>Preventive Care Follows US Preventive Services Taskforce A and B grade recommendations</vt:lpstr>
      <vt:lpstr>Preventive Care Follows US Preventive Services Taskforce A and B grade recommendations</vt:lpstr>
      <vt:lpstr>Preventive Care Follows US Preventive Services Taskforce A and B grade recommendations</vt:lpstr>
      <vt:lpstr>New for 2025</vt:lpstr>
      <vt:lpstr>PowerPoint Presentation</vt:lpstr>
      <vt:lpstr>PowerPoint Presentation</vt:lpstr>
      <vt:lpstr>Other dental services</vt:lpstr>
      <vt:lpstr>PowerPoint Presentation</vt:lpstr>
      <vt:lpstr>Aetna Maternity Program</vt:lpstr>
      <vt:lpstr>PowerPoint Presentation</vt:lpstr>
      <vt:lpstr>PowerPoint Presentation</vt:lpstr>
      <vt:lpstr>PowerPoint Presentation</vt:lpstr>
      <vt:lpstr>PowerPoint Presentation</vt:lpstr>
      <vt:lpstr>PowerPoint Presentation</vt:lpstr>
      <vt:lpstr>You’ve got this  An easier experience  can make you  happy and healthier.</vt:lpstr>
      <vt:lpstr>PowerPoint Presentation</vt:lpstr>
      <vt:lpstr>24-Hour  Nurse Line  Health information is a phone call away</vt:lpstr>
      <vt:lpstr>Talk to a doctor anytime, anywhere</vt:lpstr>
      <vt:lpstr>PowerPoint Presentation</vt:lpstr>
      <vt:lpstr>PowerPoint Presentation</vt:lpstr>
      <vt:lpstr>PowerPoint Presentation</vt:lpstr>
      <vt:lpstr>Online health coaching for healthy changes that last</vt:lpstr>
      <vt:lpstr>Count on savings with the Aetna® Discount Program*</vt:lpstr>
      <vt:lpstr>Money-saving tips while you get healthy</vt:lpstr>
      <vt:lpstr>Transforming your welcome experience with a personalized and unique smart video</vt:lpstr>
      <vt:lpstr>Q&amp;A</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Perfect balance Health care for the whole you</dc:title>
  <dc:creator>Vorpe, Dylan M</dc:creator>
  <cp:lastModifiedBy>Kish, Susan</cp:lastModifiedBy>
  <cp:revision>14</cp:revision>
  <cp:lastPrinted>2017-04-13T12:11:49Z</cp:lastPrinted>
  <dcterms:created xsi:type="dcterms:W3CDTF">2023-07-21T15:23:16Z</dcterms:created>
  <dcterms:modified xsi:type="dcterms:W3CDTF">2024-10-24T18:39:27Z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0x010100B0EBCE64AC41754FA99D1FB196AA29E1</vt:lpwstr>
  </property>
  <property fmtid="{D5CDD505-2E9C-101B-9397-08002B2CF9AE}" pid="3" name="MSIP_Label_7837230a-460a-4aec-98a3-ac101fb30b10_Enabled">
    <vt:lpwstr>true</vt:lpwstr>
  </property>
  <property fmtid="{D5CDD505-2E9C-101B-9397-08002B2CF9AE}" pid="4" name="MSIP_Label_7837230a-460a-4aec-98a3-ac101fb30b10_SetDate">
    <vt:lpwstr>2021-07-06T18:23:18Z</vt:lpwstr>
  </property>
  <property fmtid="{D5CDD505-2E9C-101B-9397-08002B2CF9AE}" pid="5" name="MSIP_Label_7837230a-460a-4aec-98a3-ac101fb30b10_Method">
    <vt:lpwstr>Privileged</vt:lpwstr>
  </property>
  <property fmtid="{D5CDD505-2E9C-101B-9397-08002B2CF9AE}" pid="6" name="MSIP_Label_7837230a-460a-4aec-98a3-ac101fb30b10_Name">
    <vt:lpwstr>7837230a-460a-4aec-98a3-ac101fb30b10</vt:lpwstr>
  </property>
  <property fmtid="{D5CDD505-2E9C-101B-9397-08002B2CF9AE}" pid="7" name="MSIP_Label_7837230a-460a-4aec-98a3-ac101fb30b10_SiteId">
    <vt:lpwstr>fabb61b8-3afe-4e75-b934-a47f782b8cd7</vt:lpwstr>
  </property>
  <property fmtid="{D5CDD505-2E9C-101B-9397-08002B2CF9AE}" pid="8" name="MSIP_Label_7837230a-460a-4aec-98a3-ac101fb30b10_ActionId">
    <vt:lpwstr/>
  </property>
  <property fmtid="{D5CDD505-2E9C-101B-9397-08002B2CF9AE}" pid="9" name="MSIP_Label_7837230a-460a-4aec-98a3-ac101fb30b10_ContentBits">
    <vt:lpwstr>0</vt:lpwstr>
  </property>
</Properties>
</file>